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6"/>
  </p:notesMasterIdLst>
  <p:handoutMasterIdLst>
    <p:handoutMasterId r:id="rId7"/>
  </p:handoutMasterIdLst>
  <p:sldIdLst>
    <p:sldId id="283" r:id="rId2"/>
    <p:sldId id="1524" r:id="rId3"/>
    <p:sldId id="2147471131" r:id="rId4"/>
    <p:sldId id="1513" r:id="rId5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1524"/>
            <p14:sldId id="2147471131"/>
            <p14:sldId id="151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D0E8C4"/>
    <a:srgbClr val="009644"/>
    <a:srgbClr val="005828"/>
    <a:srgbClr val="FFFFFF"/>
    <a:srgbClr val="EBF1DE"/>
    <a:srgbClr val="C61E22"/>
    <a:srgbClr val="E0E1E7"/>
    <a:srgbClr val="170BB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8" autoAdjust="0"/>
    <p:restoredTop sz="96291"/>
  </p:normalViewPr>
  <p:slideViewPr>
    <p:cSldViewPr snapToGrid="0" snapToObjects="1">
      <p:cViewPr varScale="1">
        <p:scale>
          <a:sx n="114" d="100"/>
          <a:sy n="114" d="100"/>
        </p:scale>
        <p:origin x="90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BBDCE-D7B4-4D41-BA1C-C2BB0FFEA1A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757" y="2130435"/>
            <a:ext cx="10367249" cy="1470025"/>
          </a:xfrm>
          <a:prstGeom prst="rect">
            <a:avLst/>
          </a:prstGeom>
        </p:spPr>
        <p:txBody>
          <a:bodyPr lIns="91322" tIns="45658" rIns="91322" bIns="45658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515" y="3886200"/>
            <a:ext cx="8537734" cy="1752600"/>
          </a:xfrm>
          <a:prstGeom prst="rect">
            <a:avLst/>
          </a:prstGeom>
        </p:spPr>
        <p:txBody>
          <a:bodyPr lIns="91322" tIns="45658" rIns="91322" bIns="45658"/>
          <a:lstStyle>
            <a:lvl1pPr marL="0" indent="0" algn="ctr">
              <a:buNone/>
              <a:defRPr/>
            </a:lvl1pPr>
            <a:lvl2pPr marL="608545" indent="0" algn="ctr">
              <a:buNone/>
              <a:defRPr/>
            </a:lvl2pPr>
            <a:lvl3pPr marL="1217096" indent="0" algn="ctr">
              <a:buNone/>
              <a:defRPr/>
            </a:lvl3pPr>
            <a:lvl4pPr marL="1825646" indent="0" algn="ctr">
              <a:buNone/>
              <a:defRPr/>
            </a:lvl4pPr>
            <a:lvl5pPr marL="2434196" indent="0" algn="ctr">
              <a:buNone/>
              <a:defRPr/>
            </a:lvl5pPr>
            <a:lvl6pPr marL="3042743" indent="0" algn="ctr">
              <a:buNone/>
              <a:defRPr/>
            </a:lvl6pPr>
            <a:lvl7pPr marL="3651292" indent="0" algn="ctr">
              <a:buNone/>
              <a:defRPr/>
            </a:lvl7pPr>
            <a:lvl8pPr marL="4259843" indent="0" algn="ctr">
              <a:buNone/>
              <a:defRPr/>
            </a:lvl8pPr>
            <a:lvl9pPr marL="4868392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30268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3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79196"/>
            <a:ext cx="10463926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b="1">
                <a:solidFill>
                  <a:srgbClr val="C00000"/>
                </a:solidFill>
              </a:rPr>
              <a:t>Rel-20 </a:t>
            </a:r>
            <a:r>
              <a:rPr lang="en-US" altLang="zh-CN" b="1" dirty="0">
                <a:solidFill>
                  <a:srgbClr val="C00000"/>
                </a:solidFill>
              </a:rPr>
              <a:t>SON/MDT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A25D29C-31F9-427F-8F4B-D9BA2DC038C5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RAN#108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RP-251164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l-PL" altLang="zh-CN" b="1" dirty="0"/>
              <a:t>Prague, Czech Republic, June 9-13, 2025</a:t>
            </a:r>
            <a:endParaRPr lang="en-US" altLang="zh-CN" b="1" dirty="0"/>
          </a:p>
          <a:p>
            <a:r>
              <a:rPr lang="en-US" altLang="zh-CN" b="1" dirty="0"/>
              <a:t>Agenda Item: 15.3.3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46973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Motivations for 5G-A Rel-20 SON/MDT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2"/>
          </p:nvPr>
        </p:nvSpPr>
        <p:spPr>
          <a:xfrm>
            <a:off x="709640" y="1207150"/>
            <a:ext cx="10930027" cy="245045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Rel-19 status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In Rel-19, SON/MDT enhancements were specified for the new introduced Rel-18 features, for the intention of enhancing those features which are more likely to be commercialized, including: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MRO enhancement for R18 mobility mechanisms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SON/MDT enhancements for Intra-NTN mobility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SON/MDT enhancements for Network Slicing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Some leftovers in Rel-18 SON/MDT were continued in Rel-19, on consensus basis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In Rel-20, we should focus on new features. </a:t>
            </a:r>
          </a:p>
        </p:txBody>
      </p:sp>
    </p:spTree>
    <p:extLst>
      <p:ext uri="{BB962C8B-B14F-4D97-AF65-F5344CB8AC3E}">
        <p14:creationId xmlns:p14="http://schemas.microsoft.com/office/powerpoint/2010/main" val="345701156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9640" y="294356"/>
            <a:ext cx="10740640" cy="469738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 for 5G-A Rel-20 SON/MDT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2"/>
          </p:nvPr>
        </p:nvSpPr>
        <p:spPr>
          <a:xfrm>
            <a:off x="709640" y="908438"/>
            <a:ext cx="10930027" cy="245045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The following features are considered more likely to be commercialized, which deserves further enhancements for SON/MDT: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UAV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XR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Rel-19 LTM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lt"/>
              </a:rPr>
              <a:t>Potential MDT/SON enhancements for the new features above: 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UAV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To introduce potential UAV specific MDT measurements and reports</a:t>
            </a:r>
            <a:r>
              <a:rPr lang="zh-CN" altLang="en-US" sz="1200" dirty="0">
                <a:latin typeface="+mn-lt"/>
              </a:rPr>
              <a:t>，</a:t>
            </a:r>
            <a:r>
              <a:rPr lang="en-US" altLang="zh-CN" sz="1200" dirty="0">
                <a:latin typeface="+mn-lt"/>
              </a:rPr>
              <a:t>including RLF/SHR information collection,</a:t>
            </a:r>
            <a:r>
              <a:rPr lang="zh-CN" altLang="en-US" sz="1200" dirty="0">
                <a:latin typeface="+mn-lt"/>
              </a:rPr>
              <a:t> </a:t>
            </a:r>
            <a:r>
              <a:rPr lang="en-US" altLang="zh-CN" sz="1200" dirty="0">
                <a:latin typeface="+mn-lt"/>
              </a:rPr>
              <a:t>to</a:t>
            </a:r>
            <a:r>
              <a:rPr lang="zh-CN" altLang="en-US" sz="1200" dirty="0">
                <a:latin typeface="+mn-lt"/>
              </a:rPr>
              <a:t> </a:t>
            </a:r>
            <a:r>
              <a:rPr lang="en-US" altLang="zh-CN" sz="1200" dirty="0">
                <a:latin typeface="+mn-lt"/>
              </a:rPr>
              <a:t>help UAV mobility problem detection and analysis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XR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To investigate potential MDT/SON enhancements to improve the QoS performance for XR service</a:t>
            </a:r>
          </a:p>
          <a:p>
            <a:pPr marL="450850" lvl="1" indent="-260350" algn="just">
              <a:lnSpc>
                <a:spcPct val="150000"/>
              </a:lnSpc>
            </a:pPr>
            <a:r>
              <a:rPr lang="en-US" altLang="zh-CN" sz="1400" dirty="0">
                <a:latin typeface="+mn-lt"/>
              </a:rPr>
              <a:t>Rel-19 LTM</a:t>
            </a:r>
          </a:p>
          <a:p>
            <a:pPr marL="809625" lvl="2" indent="-268288" algn="just">
              <a:lnSpc>
                <a:spcPct val="150000"/>
              </a:lnSpc>
            </a:pPr>
            <a:r>
              <a:rPr lang="en-US" altLang="zh-CN" sz="1200" dirty="0">
                <a:latin typeface="+mn-lt"/>
              </a:rPr>
              <a:t>To enhance MRO mechanism for inter-CU LTM</a:t>
            </a:r>
          </a:p>
          <a:p>
            <a:pPr marL="180975" lvl="1" indent="0" algn="just">
              <a:lnSpc>
                <a:spcPct val="150000"/>
              </a:lnSpc>
              <a:buNone/>
            </a:pPr>
            <a:r>
              <a:rPr lang="en-US" altLang="zh-CN" sz="1501" dirty="0">
                <a:latin typeface="+mn-lt"/>
              </a:rPr>
              <a:t>Note: some proposals for other R19 features, e.g. SBFD, were already seen, thus down selection among different features is expected. </a:t>
            </a:r>
          </a:p>
        </p:txBody>
      </p:sp>
    </p:spTree>
    <p:extLst>
      <p:ext uri="{BB962C8B-B14F-4D97-AF65-F5344CB8AC3E}">
        <p14:creationId xmlns:p14="http://schemas.microsoft.com/office/powerpoint/2010/main" val="202351479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E5B0867-1D4C-4EC3-B68A-DC4F2FF60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592" y="2635519"/>
            <a:ext cx="4043578" cy="158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75709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30390</TotalTime>
  <Words>245</Words>
  <Application>Microsoft Office PowerPoint</Application>
  <PresentationFormat>Custom</PresentationFormat>
  <Paragraphs>28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等线</vt:lpstr>
      <vt:lpstr>Microsoft YaHei</vt:lpstr>
      <vt:lpstr>MS Mincho</vt:lpstr>
      <vt:lpstr>黑体</vt:lpstr>
      <vt:lpstr>宋体</vt:lpstr>
      <vt:lpstr>.AppleSystemUIFont</vt:lpstr>
      <vt:lpstr>Arial</vt:lpstr>
      <vt:lpstr>Calibri</vt:lpstr>
      <vt:lpstr>Times New Roman</vt:lpstr>
      <vt:lpstr>封面页_图片版 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Huawei_20250520</cp:lastModifiedBy>
  <cp:revision>672</cp:revision>
  <dcterms:created xsi:type="dcterms:W3CDTF">2020-08-28T08:44:19Z</dcterms:created>
  <dcterms:modified xsi:type="dcterms:W3CDTF">2025-06-02T13:54:16Z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(3)96fr11m8V2U96pYpMIHA5bpMNI+e/r7/aSVrqmCeM7c6aG55NUJDUqVthK5yrCUnFnFUycqu
XLIYklC4p4b/P5mfbpbraz/+x3RLvBcwjk7KRoqAbUZiY02OauHJwwTC6VnXmF8vGLI6rPpy
vFsOTERs1jqFTyygLRRoWDX7Ez5dx9jCJHJWon9C1HeBKbeWxLO/60sCx4vLlWHi/AXCCNVo
IAkjXAzAkKJA8cVRRt</vt:lpwstr>
  </property>
  <property fmtid="{D5CDD505-2E9C-101B-9397-08002B2CF9AE}" pid="3" name="_2015_ms_pID_7253431">
    <vt:lpwstr>M9n7rYEFkMdKzSYnfyGPkG1u4ya7WS06jcoRwArva3RrcXH9/AB25U
Fl2xj4Nn3fi+Nc3uzmcmGpV6H5TAb3GT0PQYmJ5Us8Nq2x47/Bhww1zuNVgmBV4S4BDfTgrO
Ynngs00cMJWtVhyY+zaMRSFmwl4oq0NoVXKwcbmIoTv5OOnJUFMFBxvpkzdaEIxsgspSYiWB
tMKpmzsc92JP+6xTbEQXzzDHMbQ4PbryDzLu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1748846540</vt:lpwstr>
  </property>
</Properties>
</file>