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handoutMasterIdLst>
    <p:handoutMasterId r:id="rId12"/>
  </p:handoutMasterIdLst>
  <p:sldIdLst>
    <p:sldId id="349" r:id="rId5"/>
    <p:sldId id="456" r:id="rId6"/>
    <p:sldId id="460" r:id="rId7"/>
    <p:sldId id="458" r:id="rId8"/>
    <p:sldId id="459" r:id="rId9"/>
    <p:sldId id="354" r:id="rId10"/>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6CCFF"/>
    <a:srgbClr val="FF66FF"/>
    <a:srgbClr val="FFFFFF"/>
    <a:srgbClr val="8CDFFF"/>
    <a:srgbClr val="66FF33"/>
    <a:srgbClr val="0000CC"/>
    <a:srgbClr val="99FF66"/>
    <a:srgbClr val="FFCC66"/>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310" y="36"/>
      </p:cViewPr>
      <p:guideLst>
        <p:guide orient="horz" pos="2160"/>
        <p:guide orient="horz" pos="391"/>
        <p:guide pos="387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6/2/2025</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02/06/2025</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a:t>Click to edit </a:t>
            </a:r>
            <a:br>
              <a:rPr lang="en-US"/>
            </a:br>
            <a:r>
              <a:rPr lang="en-US"/>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7/Docs/RP-250240.zip" TargetMode="External"/><Relationship Id="rId2" Type="http://schemas.openxmlformats.org/officeDocument/2006/relationships/hyperlink" Target="https://www.3gpp.org/ftp/tsg_ran/TSG_RAN/TSGR_107/Docs/RP-250817.zip" TargetMode="External"/><Relationship Id="rId1" Type="http://schemas.openxmlformats.org/officeDocument/2006/relationships/slideLayout" Target="../slideLayouts/slideLayout2.xml"/><Relationship Id="rId6" Type="http://schemas.openxmlformats.org/officeDocument/2006/relationships/hyperlink" Target="https://www.3gpp.org/ftp/tsg_ran/TSG_RAN/TSGR_107/Docs/RP-250648.zip" TargetMode="External"/><Relationship Id="rId5" Type="http://schemas.openxmlformats.org/officeDocument/2006/relationships/hyperlink" Target="https://www.3gpp.org/ftp/tsg_ran/TSG_RAN/TSGR_107/Docs/RP-250483.zip" TargetMode="External"/><Relationship Id="rId4" Type="http://schemas.openxmlformats.org/officeDocument/2006/relationships/hyperlink" Target="https://www.3gpp.org/ftp/tsg_ran/TSG_RAN/TSGR_107/Docs/RP-250457.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80434" y="2674685"/>
            <a:ext cx="8656532" cy="1515447"/>
          </a:xfrm>
        </p:spPr>
        <p:txBody>
          <a:bodyPr/>
          <a:lstStyle/>
          <a:p>
            <a:r>
              <a:rPr lang="en-US" sz="4000" i="1" dirty="0">
                <a:solidFill>
                  <a:schemeClr val="tx1"/>
                </a:solidFill>
              </a:rPr>
              <a:t>Motivation for HD-FDD operation for NR NTN in bands above 10 GHz</a:t>
            </a: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a:t>Eutelsat Group, SES, Hispasat, Intelsat, Sky Perfect JSAT, ESA, LG electronics, MediaTek Inc</a:t>
            </a:r>
            <a:r>
              <a:rPr lang="en-US" sz="1800"/>
              <a:t>., Thales, Sharp</a:t>
            </a:r>
            <a:r>
              <a:rPr lang="en-US" sz="1800" dirty="0"/>
              <a:t>, Airbus, Gilat, Lockheed Martin Corporation</a:t>
            </a:r>
            <a:endParaRPr lang="en-US" sz="1800" dirty="0">
              <a:highlight>
                <a:srgbClr val="FFFF00"/>
              </a:highlight>
            </a:endParaRP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altLang="zh-TW" b="1" dirty="0">
                <a:latin typeface="+mj-lt"/>
              </a:rPr>
              <a:t>3GPP TSG-RAN Meeting # 108	 RP-251137</a:t>
            </a:r>
            <a:endParaRPr lang="en-US" altLang="zh-TW" b="1" dirty="0">
              <a:highlight>
                <a:srgbClr val="FFFF00"/>
              </a:highlight>
              <a:latin typeface="+mj-lt"/>
            </a:endParaRPr>
          </a:p>
          <a:p>
            <a:pPr>
              <a:tabLst>
                <a:tab pos="11199813" algn="r"/>
              </a:tabLst>
            </a:pPr>
            <a:r>
              <a:rPr lang="en-US" altLang="zh-TW" b="1" dirty="0">
                <a:latin typeface="+mj-lt"/>
              </a:rPr>
              <a:t>Prague, Czech Republic, June 9-13, 2025 </a:t>
            </a:r>
            <a:r>
              <a:rPr lang="en-US" altLang="zh-TW" dirty="0"/>
              <a:t>	Agenda Item 15.4.4 </a:t>
            </a: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6147D-DB7E-C26B-8F7D-1D6F1A08D06E}"/>
              </a:ext>
            </a:extLst>
          </p:cNvPr>
          <p:cNvSpPr>
            <a:spLocks noGrp="1"/>
          </p:cNvSpPr>
          <p:nvPr>
            <p:ph type="title"/>
          </p:nvPr>
        </p:nvSpPr>
        <p:spPr/>
        <p:txBody>
          <a:bodyPr/>
          <a:lstStyle/>
          <a:p>
            <a:r>
              <a:rPr lang="en-US" altLang="zh-TW"/>
              <a:t>Background</a:t>
            </a:r>
            <a:endParaRPr lang="zh-TW" altLang="en-US"/>
          </a:p>
        </p:txBody>
      </p:sp>
      <p:sp>
        <p:nvSpPr>
          <p:cNvPr id="3" name="Content Placeholder 2">
            <a:extLst>
              <a:ext uri="{FF2B5EF4-FFF2-40B4-BE49-F238E27FC236}">
                <a16:creationId xmlns:a16="http://schemas.microsoft.com/office/drawing/2014/main" id="{E7C84292-F362-9D46-0407-5628464FDC25}"/>
              </a:ext>
            </a:extLst>
          </p:cNvPr>
          <p:cNvSpPr>
            <a:spLocks noGrp="1"/>
          </p:cNvSpPr>
          <p:nvPr>
            <p:ph idx="1"/>
          </p:nvPr>
        </p:nvSpPr>
        <p:spPr/>
        <p:txBody>
          <a:bodyPr/>
          <a:lstStyle/>
          <a:p>
            <a:r>
              <a:rPr lang="en-US" altLang="zh-TW" sz="2800" dirty="0">
                <a:latin typeface="+mj-lt"/>
              </a:rPr>
              <a:t>In RP#107 meeting, RAN4 Rel-20 5G-A package was discussed. The discussions were summarized in </a:t>
            </a:r>
            <a:r>
              <a:rPr lang="en-US" altLang="zh-TW" sz="2800" dirty="0">
                <a:latin typeface="+mj-lt"/>
                <a:hlinkClick r:id="rId2"/>
              </a:rPr>
              <a:t>RP-250817</a:t>
            </a:r>
            <a:r>
              <a:rPr lang="en-US" altLang="zh-TW" sz="2800" dirty="0">
                <a:latin typeface="+mj-lt"/>
              </a:rPr>
              <a:t>. </a:t>
            </a:r>
          </a:p>
          <a:p>
            <a:r>
              <a:rPr lang="en-US" altLang="zh-TW" sz="2800" dirty="0">
                <a:latin typeface="+mj-lt"/>
              </a:rPr>
              <a:t>In the same meeting, there were contributions raising the strong commercial demand of reducing the antenna size and/or support for half duplex mode for Ku band (</a:t>
            </a:r>
            <a:r>
              <a:rPr lang="en-US" altLang="zh-TW" sz="2800" dirty="0">
                <a:latin typeface="+mj-lt"/>
                <a:hlinkClick r:id="rId3"/>
              </a:rPr>
              <a:t>RP-250240</a:t>
            </a:r>
            <a:r>
              <a:rPr lang="en-US" altLang="zh-TW" sz="2800" dirty="0">
                <a:latin typeface="+mj-lt"/>
              </a:rPr>
              <a:t>, </a:t>
            </a:r>
            <a:r>
              <a:rPr lang="en-US" altLang="zh-TW" sz="2800" dirty="0">
                <a:latin typeface="+mj-lt"/>
                <a:hlinkClick r:id="rId4"/>
              </a:rPr>
              <a:t>RP-250457</a:t>
            </a:r>
            <a:r>
              <a:rPr lang="en-US" altLang="zh-TW" sz="2800" dirty="0">
                <a:latin typeface="+mj-lt"/>
              </a:rPr>
              <a:t>, </a:t>
            </a:r>
            <a:r>
              <a:rPr lang="en-US" altLang="zh-TW" sz="2800" dirty="0">
                <a:latin typeface="+mj-lt"/>
                <a:hlinkClick r:id="rId5"/>
              </a:rPr>
              <a:t>RP-250483</a:t>
            </a:r>
            <a:r>
              <a:rPr lang="en-US" altLang="zh-TW" sz="2800" dirty="0">
                <a:latin typeface="+mj-lt"/>
              </a:rPr>
              <a:t>, </a:t>
            </a:r>
            <a:r>
              <a:rPr lang="en-US" altLang="zh-TW" sz="2800" dirty="0">
                <a:latin typeface="+mj-lt"/>
                <a:hlinkClick r:id="rId6"/>
              </a:rPr>
              <a:t>RP-250648</a:t>
            </a:r>
            <a:r>
              <a:rPr lang="en-US" altLang="zh-TW" sz="2800" dirty="0">
                <a:latin typeface="+mj-lt"/>
              </a:rPr>
              <a:t>). </a:t>
            </a:r>
          </a:p>
          <a:p>
            <a:r>
              <a:rPr lang="en-US" altLang="zh-TW" sz="2800" dirty="0">
                <a:latin typeface="+mj-lt"/>
              </a:rPr>
              <a:t>In this contribution, we provide a consolidated motivation of introducing </a:t>
            </a:r>
            <a:r>
              <a:rPr lang="en-US" altLang="zh-TW" sz="2800" b="1" dirty="0">
                <a:latin typeface="+mj-lt"/>
              </a:rPr>
              <a:t>half-duplex FDD</a:t>
            </a:r>
            <a:r>
              <a:rPr lang="en-US" altLang="zh-TW" sz="2800" dirty="0">
                <a:latin typeface="+mj-lt"/>
              </a:rPr>
              <a:t> (HD-FDD) devices for antenna size reduction on Ku/Ka band and suggest considering it as part of the RAN4 Rel-20 5G-A package.</a:t>
            </a:r>
          </a:p>
        </p:txBody>
      </p:sp>
      <p:sp>
        <p:nvSpPr>
          <p:cNvPr id="4" name="Slide Number Placeholder 3">
            <a:extLst>
              <a:ext uri="{FF2B5EF4-FFF2-40B4-BE49-F238E27FC236}">
                <a16:creationId xmlns:a16="http://schemas.microsoft.com/office/drawing/2014/main" id="{9C296095-CD92-02FB-0C99-AC713F1BD930}"/>
              </a:ext>
            </a:extLst>
          </p:cNvPr>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4336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a:t>Motivation</a:t>
            </a:r>
            <a:endParaRPr lang="zh-TW" altLang="en-US"/>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362808"/>
            <a:ext cx="11233149" cy="4722081"/>
          </a:xfrm>
        </p:spPr>
        <p:txBody>
          <a:bodyPr vert="horz" lIns="0" tIns="0" rIns="0" bIns="0" rtlCol="0" anchor="t">
            <a:noAutofit/>
          </a:bodyPr>
          <a:lstStyle/>
          <a:p>
            <a:r>
              <a:rPr lang="en-US" altLang="zh-TW" dirty="0"/>
              <a:t>Current market landscape</a:t>
            </a:r>
            <a:endParaRPr lang="en-US" altLang="zh-TW" dirty="0">
              <a:ea typeface="Calibri Light"/>
              <a:cs typeface="Calibri Light"/>
            </a:endParaRPr>
          </a:p>
          <a:p>
            <a:pPr marL="804545" lvl="1"/>
            <a:r>
              <a:rPr lang="en-US" altLang="zh-TW" sz="2400" dirty="0">
                <a:latin typeface="Calibri Light (Body)"/>
              </a:rPr>
              <a:t>HD-FDD technology has been widely used, demonstrating the fact that cost reduction is a key driving factor for successful market in other non-3GPP satellite communication systems, including</a:t>
            </a:r>
          </a:p>
          <a:p>
            <a:pPr marL="1077595" lvl="2"/>
            <a:r>
              <a:rPr lang="en-US" altLang="zh-TW" sz="2200" dirty="0">
                <a:latin typeface="Calibri Light (Body)"/>
              </a:rPr>
              <a:t>Starlink’s progression from generation 1 to generation 4 </a:t>
            </a:r>
          </a:p>
          <a:p>
            <a:pPr marL="1077595" lvl="2"/>
            <a:r>
              <a:rPr lang="en-US" altLang="zh-TW" sz="2200" dirty="0">
                <a:latin typeface="Calibri Light (Body)"/>
              </a:rPr>
              <a:t>Amazon’s Kuiper project, except for its high-end, larger antennas.</a:t>
            </a:r>
          </a:p>
          <a:p>
            <a:pPr marL="1077595" lvl="2"/>
            <a:r>
              <a:rPr lang="en-US" altLang="zh-TW" sz="2200" dirty="0">
                <a:latin typeface="Calibri Light (Body)"/>
              </a:rPr>
              <a:t>Eutelsat OneWeb terminals (</a:t>
            </a:r>
            <a:r>
              <a:rPr lang="en-US" altLang="zh-TW" sz="2200" dirty="0" err="1">
                <a:latin typeface="Calibri Light (Body)"/>
              </a:rPr>
              <a:t>Intellian</a:t>
            </a:r>
            <a:r>
              <a:rPr lang="en-US" altLang="zh-TW" sz="2200" dirty="0">
                <a:latin typeface="Calibri Light (Body)"/>
              </a:rPr>
              <a:t> 10HX, HNS HL-1100)</a:t>
            </a:r>
          </a:p>
          <a:p>
            <a:pPr marL="271145" marR="0" lvl="0" indent="-271145"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altLang="zh-TW" sz="2600" b="0" i="0" u="none" strike="noStrike" kern="1200" cap="none" spc="0" normalizeH="0" baseline="0" noProof="0" dirty="0">
                <a:ln>
                  <a:noFill/>
                </a:ln>
                <a:solidFill>
                  <a:prstClr val="black"/>
                </a:solidFill>
                <a:effectLst/>
                <a:uLnTx/>
                <a:uFillTx/>
                <a:latin typeface="Calibri Light"/>
                <a:ea typeface="+mn-ea"/>
                <a:cs typeface="+mn-cs"/>
              </a:rPr>
              <a:t>Commercial demand </a:t>
            </a:r>
          </a:p>
          <a:p>
            <a:pPr marL="804545" marR="0" lvl="1" indent="-358775" algn="l" defTabSz="914400" rtl="0" eaLnBrk="1" fontAlgn="auto" latinLnBrk="0" hangingPunct="1">
              <a:lnSpc>
                <a:spcPct val="90000"/>
              </a:lnSpc>
              <a:spcBef>
                <a:spcPts val="900"/>
              </a:spcBef>
              <a:spcAft>
                <a:spcPts val="0"/>
              </a:spcAft>
              <a:buClrTx/>
              <a:buSzTx/>
              <a:buFont typeface="Calibri Light" panose="020F0302020204030204" pitchFamily="34" charset="0"/>
              <a:buChar char="–"/>
              <a:tabLst/>
              <a:defRPr/>
            </a:pPr>
            <a:r>
              <a:rPr kumimoji="0" lang="en-US" altLang="zh-TW" sz="2400" b="0" i="0" u="none" strike="noStrike" kern="1200" cap="none" spc="0" normalizeH="0" baseline="0" noProof="0" dirty="0">
                <a:ln>
                  <a:noFill/>
                </a:ln>
                <a:solidFill>
                  <a:prstClr val="black"/>
                </a:solidFill>
                <a:effectLst/>
                <a:uLnTx/>
                <a:uFillTx/>
                <a:latin typeface="Calibri Light (Body)"/>
                <a:ea typeface="+mn-ea"/>
                <a:cs typeface="+mn-cs"/>
              </a:rPr>
              <a:t>Automotive-mounted VSAT is considered as a very important segment for Ku/Ka band NR-NTN market penetration due to its large volume. The global automotive antenna market is expected to be $12.2Bn by the end of the decade [1].​</a:t>
            </a:r>
          </a:p>
          <a:p>
            <a:pPr marL="804545" marR="0" lvl="1" indent="-358775" algn="l" defTabSz="914400" rtl="0" eaLnBrk="1" fontAlgn="auto" latinLnBrk="0" hangingPunct="1">
              <a:lnSpc>
                <a:spcPct val="90000"/>
              </a:lnSpc>
              <a:spcBef>
                <a:spcPts val="900"/>
              </a:spcBef>
              <a:spcAft>
                <a:spcPts val="0"/>
              </a:spcAft>
              <a:buClrTx/>
              <a:buSzTx/>
              <a:buFont typeface="Calibri Light" panose="020F0302020204030204" pitchFamily="34" charset="0"/>
              <a:buChar char="–"/>
              <a:tabLst/>
              <a:defRPr/>
            </a:pPr>
            <a:r>
              <a:rPr lang="en-US" altLang="zh-TW" sz="2400" dirty="0">
                <a:latin typeface="Calibri Light (Body)"/>
              </a:rPr>
              <a:t>HD-FDD antennas cost less that FD antennas and better match the consumer expected price point</a:t>
            </a:r>
            <a:endParaRPr kumimoji="0" lang="en-US" altLang="zh-TW" sz="2400" b="0" i="0" u="none" strike="noStrike" kern="1200" cap="none" spc="0" normalizeH="0" baseline="0" noProof="0" dirty="0">
              <a:ln>
                <a:noFill/>
              </a:ln>
              <a:effectLst/>
              <a:uLnTx/>
              <a:uFillTx/>
              <a:latin typeface="Calibri Light"/>
              <a:ea typeface="+mn-ea"/>
              <a:cs typeface="+mn-cs"/>
            </a:endParaRP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3</a:t>
            </a:fld>
            <a:endParaRPr lang="en-GB"/>
          </a:p>
        </p:txBody>
      </p:sp>
      <p:sp>
        <p:nvSpPr>
          <p:cNvPr id="5" name="TextBox 4">
            <a:extLst>
              <a:ext uri="{FF2B5EF4-FFF2-40B4-BE49-F238E27FC236}">
                <a16:creationId xmlns:a16="http://schemas.microsoft.com/office/drawing/2014/main" id="{61DBA114-A02C-C372-E283-5E8CF80A098D}"/>
              </a:ext>
            </a:extLst>
          </p:cNvPr>
          <p:cNvSpPr txBox="1"/>
          <p:nvPr/>
        </p:nvSpPr>
        <p:spPr>
          <a:xfrm>
            <a:off x="958702" y="6344707"/>
            <a:ext cx="10498015" cy="261610"/>
          </a:xfrm>
          <a:prstGeom prst="rect">
            <a:avLst/>
          </a:prstGeom>
          <a:noFill/>
        </p:spPr>
        <p:txBody>
          <a:bodyPr wrap="square">
            <a:spAutoFit/>
          </a:bodyPr>
          <a:lstStyle/>
          <a:p>
            <a:r>
              <a:rPr lang="en-US" altLang="zh-TW" sz="1100" b="0" i="0" u="none" strike="noStrike" baseline="0" dirty="0">
                <a:latin typeface="Calibri" panose="020F0502020204030204" pitchFamily="34" charset="0"/>
              </a:rPr>
              <a:t>[1] https://www.globenewswire.com/news-release/2023/04/26/2654771/0/en/Global-Automotive-Antenna-Market-Size-To-Grow-USD-7253-13-Million-By-2030-CAGR-of-6-30.html</a:t>
            </a:r>
            <a:endParaRPr lang="zh-TW" altLang="en-US" sz="1100" dirty="0"/>
          </a:p>
        </p:txBody>
      </p:sp>
    </p:spTree>
    <p:extLst>
      <p:ext uri="{BB962C8B-B14F-4D97-AF65-F5344CB8AC3E}">
        <p14:creationId xmlns:p14="http://schemas.microsoft.com/office/powerpoint/2010/main" val="3345741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dirty="0"/>
              <a:t>Motivation</a:t>
            </a:r>
            <a:endParaRPr lang="zh-TW" altLang="en-US" dirty="0"/>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459524"/>
            <a:ext cx="11233149" cy="4625366"/>
          </a:xfrm>
        </p:spPr>
        <p:txBody>
          <a:bodyPr vert="horz" lIns="0" tIns="0" rIns="0" bIns="0" rtlCol="0" anchor="t">
            <a:noAutofit/>
          </a:bodyPr>
          <a:lstStyle/>
          <a:p>
            <a:pPr marL="271145" indent="-271145"/>
            <a:r>
              <a:rPr lang="en-US" altLang="zh-TW" dirty="0"/>
              <a:t>Implementation constraints</a:t>
            </a:r>
            <a:endParaRPr lang="en-US" altLang="zh-TW" dirty="0">
              <a:ea typeface="Calibri Light"/>
              <a:cs typeface="Calibri Light"/>
            </a:endParaRPr>
          </a:p>
          <a:p>
            <a:pPr marL="804545" lvl="1"/>
            <a:r>
              <a:rPr lang="en-US" altLang="zh-TW" sz="2400" dirty="0">
                <a:latin typeface="Calibri Light (Body)"/>
              </a:rPr>
              <a:t>HD-FDD can either avoid implementing high-complexity duplexer for single antenna panel or avoid separate antenna panels for transmission and reception (~50% antenna size reduction). </a:t>
            </a:r>
          </a:p>
          <a:p>
            <a:pPr marL="804545" lvl="1"/>
            <a:r>
              <a:rPr lang="en-US" altLang="zh-TW" sz="2400" dirty="0">
                <a:latin typeface="Calibri Light (Body)"/>
              </a:rPr>
              <a:t>Footprint and cost are critical factors for general adoption, and especially in the automotive market. Passenger vehicles, especially those with more aerodynamic designs and glass roofs, require compact antenna arrays due to limited physical space. </a:t>
            </a:r>
          </a:p>
          <a:p>
            <a:pPr marL="271145"/>
            <a:r>
              <a:rPr lang="en-US" altLang="zh-TW" dirty="0"/>
              <a:t>Service impact</a:t>
            </a:r>
            <a:endParaRPr lang="en-US" altLang="zh-TW" dirty="0">
              <a:ea typeface="Calibri Light"/>
              <a:cs typeface="Calibri Light"/>
            </a:endParaRPr>
          </a:p>
          <a:p>
            <a:pPr marL="804545" lvl="1"/>
            <a:r>
              <a:rPr lang="en-US" altLang="zh-TW" sz="2400" dirty="0">
                <a:ea typeface="Calibri Light"/>
                <a:cs typeface="Calibri Light"/>
              </a:rPr>
              <a:t>Assuming HD-FDD for the UE, the SAN can continue operating under FD-FDD. Therefore, the overall system capacity is not compromised.</a:t>
            </a:r>
          </a:p>
          <a:p>
            <a:pPr marL="804545" lvl="1"/>
            <a:r>
              <a:rPr lang="en-US" altLang="zh-TW" sz="2400" dirty="0">
                <a:ea typeface="Calibri Light"/>
                <a:cs typeface="Calibri Light"/>
              </a:rPr>
              <a:t>In principle, the amount of radio resource assigned to Rx and to Tx respectively can be flexibly allocated. So peak performance of the UE is only slightly reduced</a:t>
            </a: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3428122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a:t>Proposals</a:t>
            </a:r>
            <a:endParaRPr lang="zh-TW" altLang="en-US"/>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459524"/>
            <a:ext cx="11233149" cy="4625366"/>
          </a:xfrm>
        </p:spPr>
        <p:txBody>
          <a:bodyPr vert="horz" lIns="0" tIns="0" rIns="0" bIns="0" rtlCol="0" anchor="t">
            <a:noAutofit/>
          </a:bodyPr>
          <a:lstStyle/>
          <a:p>
            <a:pPr marL="271145" indent="-271145"/>
            <a:r>
              <a:rPr lang="en-US" altLang="zh-TW" dirty="0"/>
              <a:t>We propose RAN to consider the objective to introduce half-duplex (HD) NR-NTN devices for Ku band and Ka band as part of RAN4 Rel-20 5G-A package. </a:t>
            </a:r>
          </a:p>
          <a:p>
            <a:pPr marL="271145" indent="-271145"/>
            <a:r>
              <a:rPr lang="en-US" altLang="zh-TW" dirty="0"/>
              <a:t>Only small workload is expected</a:t>
            </a:r>
          </a:p>
          <a:p>
            <a:pPr marL="804545" lvl="1" indent="-271145"/>
            <a:r>
              <a:rPr lang="en-US" altLang="zh-TW" sz="2200" dirty="0"/>
              <a:t>Rel-19 NR_NTN_Ph3 WI already introduced HD Redcap devices for NTN in FR1, providing a good starting point for defining HD-FDD requirements for Ku</a:t>
            </a:r>
            <a:r>
              <a:rPr lang="en-US" altLang="zh-TW" sz="2200"/>
              <a:t>/Ka </a:t>
            </a:r>
            <a:r>
              <a:rPr lang="en-US" altLang="zh-TW" sz="2200" dirty="0"/>
              <a:t>band.</a:t>
            </a:r>
          </a:p>
          <a:p>
            <a:pPr marL="804545" lvl="1" indent="-271145"/>
            <a:r>
              <a:rPr lang="en-US" altLang="zh-TW" sz="2200" dirty="0"/>
              <a:t>On RAN1 specs, at least no additional RAN1 spec impact is needed for operating Ku bands with FR1 SCS.</a:t>
            </a:r>
            <a:r>
              <a:rPr lang="en-US" sz="2200" dirty="0"/>
              <a:t> For FR2 SCS, the additional workload, if identified, is expected to be minimum</a:t>
            </a:r>
            <a:r>
              <a:rPr lang="en-US" sz="2200" dirty="0">
                <a:latin typeface="calibri light"/>
                <a:ea typeface="calibri light"/>
                <a:cs typeface="calibri light"/>
              </a:rPr>
              <a:t>.</a:t>
            </a:r>
            <a:r>
              <a:rPr lang="en-US" altLang="zh-TW" sz="2200" dirty="0"/>
              <a:t> </a:t>
            </a:r>
            <a:endParaRPr lang="en-US" altLang="zh-TW" sz="2200" dirty="0">
              <a:ea typeface="Calibri Light"/>
              <a:cs typeface="Calibri Light"/>
            </a:endParaRPr>
          </a:p>
          <a:p>
            <a:pPr marL="271145" indent="-271145"/>
            <a:endParaRPr lang="en-US" altLang="zh-TW" sz="2400" i="1" dirty="0">
              <a:latin typeface="+mj-lt"/>
              <a:ea typeface="Calibri"/>
              <a:cs typeface="Calibri"/>
            </a:endParaRPr>
          </a:p>
          <a:p>
            <a:pPr marL="271145" indent="-271145"/>
            <a:r>
              <a:rPr lang="en-US" altLang="zh-TW" sz="2400" i="1" dirty="0">
                <a:latin typeface="+mj-lt"/>
              </a:rPr>
              <a:t>Proposal: Consider HD-FDD NR-NTN device for bands above 10 GHz as an essential part of the RAN4 Rel-20 5G-A package</a:t>
            </a:r>
            <a:endParaRPr lang="zh-TW" altLang="en-US" i="1" dirty="0">
              <a:cs typeface="Calibri Light"/>
            </a:endParaRP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5</a:t>
            </a:fld>
            <a:endParaRPr lang="en-GB"/>
          </a:p>
        </p:txBody>
      </p:sp>
    </p:spTree>
    <p:extLst>
      <p:ext uri="{BB962C8B-B14F-4D97-AF65-F5344CB8AC3E}">
        <p14:creationId xmlns:p14="http://schemas.microsoft.com/office/powerpoint/2010/main" val="1465679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t>Thank you!</a:t>
            </a:r>
          </a:p>
        </p:txBody>
      </p:sp>
      <p:sp>
        <p:nvSpPr>
          <p:cNvPr id="4" name="Slide Number Placeholder 3"/>
          <p:cNvSpPr>
            <a:spLocks noGrp="1"/>
          </p:cNvSpPr>
          <p:nvPr>
            <p:ph type="sldNum" sz="quarter" idx="12"/>
          </p:nvPr>
        </p:nvSpPr>
        <p:spPr/>
        <p:txBody>
          <a:bodyPr/>
          <a:lstStyle/>
          <a:p>
            <a:fld id="{0AEF9A4B-07C9-404C-9053-A3A2AC3AD5D6}" type="slidenum">
              <a:rPr lang="en-GB" smtClean="0"/>
              <a:pPr/>
              <a:t>6</a:t>
            </a:fld>
            <a:endParaRPr lang="en-GB"/>
          </a:p>
        </p:txBody>
      </p:sp>
    </p:spTree>
    <p:extLst>
      <p:ext uri="{BB962C8B-B14F-4D97-AF65-F5344CB8AC3E}">
        <p14:creationId xmlns:p14="http://schemas.microsoft.com/office/powerpoint/2010/main" val="755332386"/>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8E6A07-64C1-4073-92D6-8AD4B385A025}">
  <ds:schemaRefs>
    <ds:schemaRef ds:uri="http://purl.org/dc/elements/1.1/"/>
    <ds:schemaRef ds:uri="http://schemas.openxmlformats.org/package/2006/metadata/core-properties"/>
    <ds:schemaRef ds:uri="http://purl.org/dc/terms/"/>
    <ds:schemaRef ds:uri="http://purl.org/dc/dcmitype/"/>
    <ds:schemaRef ds:uri="9238aee7-caa6-41e3-83d0-457e088803cc"/>
    <ds:schemaRef ds:uri="http://www.w3.org/XML/1998/namespace"/>
    <ds:schemaRef ds:uri="http://schemas.microsoft.com/office/2006/documentManagement/types"/>
    <ds:schemaRef ds:uri="http://schemas.microsoft.com/office/infopath/2007/PartnerControls"/>
    <ds:schemaRef ds:uri="554bdb6f-217d-4cda-85cc-0ca32126c36c"/>
    <ds:schemaRef ds:uri="http://schemas.microsoft.com/office/2006/metadata/properties"/>
  </ds:schemaRefs>
</ds:datastoreItem>
</file>

<file path=customXml/itemProps2.xml><?xml version="1.0" encoding="utf-8"?>
<ds:datastoreItem xmlns:ds="http://schemas.openxmlformats.org/officeDocument/2006/customXml" ds:itemID="{D71FD626-EDEF-410F-93B3-44053320D9A8}">
  <ds:schemaRefs>
    <ds:schemaRef ds:uri="http://schemas.microsoft.com/sharepoint/v3/contenttype/forms"/>
  </ds:schemaRefs>
</ds:datastoreItem>
</file>

<file path=customXml/itemProps3.xml><?xml version="1.0" encoding="utf-8"?>
<ds:datastoreItem xmlns:ds="http://schemas.openxmlformats.org/officeDocument/2006/customXml" ds:itemID="{11459A3E-929F-44DD-AB8E-023FEB0283EF}">
  <ds:schemaRefs>
    <ds:schemaRef ds:uri="554bdb6f-217d-4cda-85cc-0ca32126c36c"/>
    <ds:schemaRef ds:uri="9238aee7-caa6-41e3-83d0-457e088803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MediaTek Light</Template>
  <TotalTime>0</TotalTime>
  <Words>568</Words>
  <Application>Microsoft Office PowerPoint</Application>
  <PresentationFormat>Custom</PresentationFormat>
  <Paragraphs>39</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Calibri Light</vt:lpstr>
      <vt:lpstr>Calibri Light (Body)</vt:lpstr>
      <vt:lpstr>MediaTek_PPT_Template_16x9_Internal Use</vt:lpstr>
      <vt:lpstr>Motivation for HD-FDD operation for NR NTN in bands above 10 GHz</vt:lpstr>
      <vt:lpstr>Background</vt:lpstr>
      <vt:lpstr>Motivation</vt:lpstr>
      <vt:lpstr>Motivation</vt:lpstr>
      <vt:lpstr>Proposals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Eutelsat Group</dc:creator>
  <cp:lastModifiedBy>Keith Edwards</cp:lastModifiedBy>
  <cp:revision>17</cp:revision>
  <dcterms:created xsi:type="dcterms:W3CDTF">2019-11-21T19:15:22Z</dcterms:created>
  <dcterms:modified xsi:type="dcterms:W3CDTF">2025-06-02T16:13:31Z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MSIP_Label_83bcef13-7cac-433f-ba1d-47a323951816_Enabled">
    <vt:lpwstr>true</vt:lpwstr>
  </property>
  <property fmtid="{D5CDD505-2E9C-101B-9397-08002B2CF9AE}" pid="5" name="MSIP_Label_83bcef13-7cac-433f-ba1d-47a323951816_SetDate">
    <vt:lpwstr>2023-05-02T13:14:22Z</vt:lpwstr>
  </property>
  <property fmtid="{D5CDD505-2E9C-101B-9397-08002B2CF9AE}" pid="6" name="MSIP_Label_83bcef13-7cac-433f-ba1d-47a323951816_Method">
    <vt:lpwstr>Privileged</vt:lpwstr>
  </property>
  <property fmtid="{D5CDD505-2E9C-101B-9397-08002B2CF9AE}" pid="7" name="MSIP_Label_83bcef13-7cac-433f-ba1d-47a323951816_Name">
    <vt:lpwstr>MTK_Unclassified</vt:lpwstr>
  </property>
  <property fmtid="{D5CDD505-2E9C-101B-9397-08002B2CF9AE}" pid="8" name="MSIP_Label_83bcef13-7cac-433f-ba1d-47a323951816_SiteId">
    <vt:lpwstr>a7687ede-7a6b-4ef6-bace-642f677fbe31</vt:lpwstr>
  </property>
  <property fmtid="{D5CDD505-2E9C-101B-9397-08002B2CF9AE}" pid="9" name="MSIP_Label_83bcef13-7cac-433f-ba1d-47a323951816_ActionId">
    <vt:lpwstr>d39c81c6-28a4-4768-a8d3-63679b7757a1</vt:lpwstr>
  </property>
  <property fmtid="{D5CDD505-2E9C-101B-9397-08002B2CF9AE}" pid="10" name="MSIP_Label_83bcef13-7cac-433f-ba1d-47a323951816_ContentBits">
    <vt:lpwstr>0</vt:lpwstr>
  </property>
</Properties>
</file>