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729" r:id="rId5"/>
  </p:sldMasterIdLst>
  <p:notesMasterIdLst>
    <p:notesMasterId r:id="rId15"/>
  </p:notesMasterIdLst>
  <p:handoutMasterIdLst>
    <p:handoutMasterId r:id="rId16"/>
  </p:handoutMasterIdLst>
  <p:sldIdLst>
    <p:sldId id="423" r:id="rId6"/>
    <p:sldId id="419" r:id="rId7"/>
    <p:sldId id="424" r:id="rId8"/>
    <p:sldId id="426" r:id="rId9"/>
    <p:sldId id="425" r:id="rId10"/>
    <p:sldId id="420" r:id="rId11"/>
    <p:sldId id="421" r:id="rId12"/>
    <p:sldId id="422" r:id="rId13"/>
    <p:sldId id="417" r:id="rId14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98" autoAdjust="0"/>
    <p:restoredTop sz="89498" autoAdjust="0"/>
  </p:normalViewPr>
  <p:slideViewPr>
    <p:cSldViewPr snapToGrid="0">
      <p:cViewPr varScale="1">
        <p:scale>
          <a:sx n="114" d="100"/>
          <a:sy n="114" d="100"/>
        </p:scale>
        <p:origin x="87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456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2025/5/30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2025/5/30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681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562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21921" y="2345348"/>
            <a:ext cx="9748158" cy="1026501"/>
          </a:xfrm>
          <a:prstGeom prst="rect">
            <a:avLst/>
          </a:prstGeom>
        </p:spPr>
        <p:txBody>
          <a:bodyPr anchor="ctr"/>
          <a:lstStyle>
            <a:lvl1pPr algn="ctr">
              <a:defRPr sz="5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7" name="Freeform 1">
            <a:extLst>
              <a:ext uri="{FF2B5EF4-FFF2-40B4-BE49-F238E27FC236}">
                <a16:creationId xmlns:a16="http://schemas.microsoft.com/office/drawing/2014/main" id="{332368DA-58EA-124C-9772-A8E9C9FEA6C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461362" y="343108"/>
            <a:ext cx="1389888" cy="212518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4229445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29444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2309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4882"/>
            <a:ext cx="3321050" cy="3045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 </a:t>
            </a:r>
            <a:endParaRPr kumimoji="1" lang="en-US" altLang="ko-KR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A6BFC6-9C2C-0641-9837-970AE17D053D}"/>
              </a:ext>
            </a:extLst>
          </p:cNvPr>
          <p:cNvCxnSpPr>
            <a:cxnSpLocks/>
          </p:cNvCxnSpPr>
          <p:nvPr userDrawn="1"/>
        </p:nvCxnSpPr>
        <p:spPr>
          <a:xfrm>
            <a:off x="810748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1">
            <a:extLst>
              <a:ext uri="{FF2B5EF4-FFF2-40B4-BE49-F238E27FC236}">
                <a16:creationId xmlns:a16="http://schemas.microsoft.com/office/drawing/2014/main" id="{00627CF0-58DB-B94A-ADD8-4DC60887437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07479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31338143-7ADB-AF42-8626-6E5D25C3C5C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101129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93335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88648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3321051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9" y="1948611"/>
            <a:ext cx="3321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35311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35310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DA70B534-548B-D94C-8B94-113DCB262D8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776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76023C9-64E1-BA4B-8049-CE567C2F4E1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775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8958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1"/>
            <a:ext cx="12192000" cy="49688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06794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900"/>
            <a:ext cx="5684838" cy="58832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58612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2 image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899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2" y="3355975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2318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3531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534D857-2784-A448-999D-D20E1C0E21B7}"/>
              </a:ext>
            </a:extLst>
          </p:cNvPr>
          <p:cNvSpPr>
            <a:spLocks noGrp="1"/>
          </p:cNvSpPr>
          <p:nvPr>
            <p:ph type="tbl" sz="quarter" idx="48"/>
          </p:nvPr>
        </p:nvSpPr>
        <p:spPr>
          <a:xfrm>
            <a:off x="339725" y="2085975"/>
            <a:ext cx="11509375" cy="3308350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88105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AACF09-3938-D949-91CB-4C7D0A1171BC}"/>
              </a:ext>
            </a:extLst>
          </p:cNvPr>
          <p:cNvSpPr/>
          <p:nvPr userDrawn="1"/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2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B0883976-5CDB-D244-B407-B6CFE5B82969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160992" y="1390650"/>
            <a:ext cx="6031008" cy="46990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869308BA-C5D5-8844-AF35-A983252B7EB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9718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18" name="Footer Placeholder 69">
            <a:extLst>
              <a:ext uri="{FF2B5EF4-FFF2-40B4-BE49-F238E27FC236}">
                <a16:creationId xmlns:a16="http://schemas.microsoft.com/office/drawing/2014/main" id="{22849EF5-656B-F443-8441-C7EC0E72DB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–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4321811"/>
            <a:ext cx="37369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en-US" altLang="ko-KR" dirty="0"/>
          </a:p>
          <a:p>
            <a:pPr lvl="0" indent="0">
              <a:buFontTx/>
              <a:buNone/>
            </a:pP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5" y="1352263"/>
            <a:ext cx="374010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36072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77CDE2FE-58E9-B142-A49B-82B8AD38971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36071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FBD171F1-1CC6-4847-A25F-A88A1C89A66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108157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788F7E7E-6428-AE43-BD90-F0D5373E8B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108156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5" name="Chart Placeholder 2">
            <a:extLst>
              <a:ext uri="{FF2B5EF4-FFF2-40B4-BE49-F238E27FC236}">
                <a16:creationId xmlns:a16="http://schemas.microsoft.com/office/drawing/2014/main" id="{40D224AE-656F-244C-A676-54F47DDD9F42}"/>
              </a:ext>
            </a:extLst>
          </p:cNvPr>
          <p:cNvSpPr>
            <a:spLocks noGrp="1"/>
          </p:cNvSpPr>
          <p:nvPr>
            <p:ph type="chart" sz="quarter" idx="49"/>
          </p:nvPr>
        </p:nvSpPr>
        <p:spPr>
          <a:xfrm>
            <a:off x="8107363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6" name="Chart Placeholder 2">
            <a:extLst>
              <a:ext uri="{FF2B5EF4-FFF2-40B4-BE49-F238E27FC236}">
                <a16:creationId xmlns:a16="http://schemas.microsoft.com/office/drawing/2014/main" id="{7DFD8CF4-017F-004D-8F74-EF9777BE5F0B}"/>
              </a:ext>
            </a:extLst>
          </p:cNvPr>
          <p:cNvSpPr>
            <a:spLocks noGrp="1"/>
          </p:cNvSpPr>
          <p:nvPr>
            <p:ph type="chart" sz="quarter" idx="50"/>
          </p:nvPr>
        </p:nvSpPr>
        <p:spPr>
          <a:xfrm>
            <a:off x="346075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7" name="Chart Placeholder 2">
            <a:extLst>
              <a:ext uri="{FF2B5EF4-FFF2-40B4-BE49-F238E27FC236}">
                <a16:creationId xmlns:a16="http://schemas.microsoft.com/office/drawing/2014/main" id="{7B55E54A-5614-EA43-B386-41C27C8C4221}"/>
              </a:ext>
            </a:extLst>
          </p:cNvPr>
          <p:cNvSpPr>
            <a:spLocks noGrp="1"/>
          </p:cNvSpPr>
          <p:nvPr>
            <p:ph type="chart" sz="quarter" idx="51"/>
          </p:nvPr>
        </p:nvSpPr>
        <p:spPr>
          <a:xfrm>
            <a:off x="4226546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5046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 userDrawn="1"/>
        </p:nvSpPr>
        <p:spPr>
          <a:xfrm>
            <a:off x="241913" y="254511"/>
            <a:ext cx="38522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SamsungOne 700" panose="020B0803030303020204" pitchFamily="34" charset="0"/>
                <a:cs typeface="+mn-cs"/>
              </a:rPr>
              <a:t>3GPP TSG RAN#108</a:t>
            </a:r>
          </a:p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SamsungOne 700" panose="020B0803030303020204" pitchFamily="34" charset="0"/>
                <a:cs typeface="+mn-cs"/>
              </a:rPr>
              <a:t>Prague, CZ</a:t>
            </a:r>
            <a:r>
              <a:rPr kumimoji="1" lang="en-US" altLang="ja-JP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SamsungOne 700" panose="020B0803030303020204" pitchFamily="34" charset="0"/>
                <a:cs typeface="+mn-cs"/>
              </a:rPr>
              <a:t>, June 9-13, 2025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92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8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 userDrawn="1"/>
        </p:nvSpPr>
        <p:spPr>
          <a:xfrm>
            <a:off x="10781064" y="254511"/>
            <a:ext cx="128901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SamsungOne 700" panose="020B0803030303020204" pitchFamily="34" charset="0"/>
                <a:cs typeface="+mn-cs"/>
              </a:rPr>
              <a:t>RP-251029</a:t>
            </a:r>
            <a:endParaRPr kumimoji="1" lang="en-US" altLang="ja-JP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60366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18" name="Footer Placeholder 69">
            <a:extLst>
              <a:ext uri="{FF2B5EF4-FFF2-40B4-BE49-F238E27FC236}">
                <a16:creationId xmlns:a16="http://schemas.microsoft.com/office/drawing/2014/main" id="{22849EF5-656B-F443-8441-C7EC0E72DB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75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msungOne 700" panose="020B0803030303020204" pitchFamily="34" charset="0"/>
                <a:cs typeface="+mn-cs"/>
              </a:rPr>
              <a:t>Presentation Title, Date</a:t>
            </a:r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77303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#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410542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69">
            <a:extLst>
              <a:ext uri="{FF2B5EF4-FFF2-40B4-BE49-F238E27FC236}">
                <a16:creationId xmlns:a16="http://schemas.microsoft.com/office/drawing/2014/main" id="{82CC7452-CF6B-EC46-B381-530869CE6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75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msungOne 700" panose="020B0803030303020204" pitchFamily="34" charset="0"/>
                <a:cs typeface="+mn-cs"/>
              </a:rPr>
              <a:t>Presentation Title, Date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51969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7024" y="1942143"/>
            <a:ext cx="9853614" cy="3856185"/>
          </a:xfrm>
          <a:prstGeom prst="rect">
            <a:avLst/>
          </a:prstGeom>
        </p:spPr>
        <p:txBody>
          <a:bodyPr/>
          <a:lstStyle>
            <a:lvl1pPr>
              <a:defRPr kumimoji="1" sz="975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C2F99CD-E90F-3044-A435-90F26F0BE5F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73280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A1B2C2FF-6E80-364D-8472-83337EBC71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09313" y="6458800"/>
            <a:ext cx="839787" cy="128605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38983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95263"/>
            <a:ext cx="5519058" cy="3848428"/>
          </a:xfrm>
          <a:prstGeom prst="rect">
            <a:avLst/>
          </a:prstGeom>
        </p:spPr>
        <p:txBody>
          <a:bodyPr wrap="square"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471646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518682"/>
            <a:ext cx="4716463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4722813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515407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346558" y="1949450"/>
            <a:ext cx="1053416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2034474"/>
            <a:ext cx="10540480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49883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527652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601232"/>
            <a:ext cx="5276624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528363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530043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530043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5307477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90050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#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4229445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29444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2309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4882"/>
            <a:ext cx="3321050" cy="3045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 </a:t>
            </a:r>
            <a:endParaRPr kumimoji="1" lang="en-US" altLang="ko-KR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A6BFC6-9C2C-0641-9837-970AE17D053D}"/>
              </a:ext>
            </a:extLst>
          </p:cNvPr>
          <p:cNvCxnSpPr>
            <a:cxnSpLocks/>
          </p:cNvCxnSpPr>
          <p:nvPr userDrawn="1"/>
        </p:nvCxnSpPr>
        <p:spPr>
          <a:xfrm>
            <a:off x="810748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1">
            <a:extLst>
              <a:ext uri="{FF2B5EF4-FFF2-40B4-BE49-F238E27FC236}">
                <a16:creationId xmlns:a16="http://schemas.microsoft.com/office/drawing/2014/main" id="{00627CF0-58DB-B94A-ADD8-4DC60887437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07479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31338143-7ADB-AF42-8626-6E5D25C3C5C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101129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34897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72770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3321051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9" y="1948611"/>
            <a:ext cx="3321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35311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35310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DA70B534-548B-D94C-8B94-113DCB262D8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776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76023C9-64E1-BA4B-8049-CE567C2F4E1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775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295794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1"/>
            <a:ext cx="12192000" cy="49688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557396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900"/>
            <a:ext cx="5684838" cy="58832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993712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2 image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899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2" y="3355975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082017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951811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4666711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534D857-2784-A448-999D-D20E1C0E21B7}"/>
              </a:ext>
            </a:extLst>
          </p:cNvPr>
          <p:cNvSpPr>
            <a:spLocks noGrp="1"/>
          </p:cNvSpPr>
          <p:nvPr>
            <p:ph type="tbl" sz="quarter" idx="48"/>
          </p:nvPr>
        </p:nvSpPr>
        <p:spPr>
          <a:xfrm>
            <a:off x="339725" y="2085975"/>
            <a:ext cx="11509375" cy="3308350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728976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AACF09-3938-D949-91CB-4C7D0A1171BC}"/>
              </a:ext>
            </a:extLst>
          </p:cNvPr>
          <p:cNvSpPr/>
          <p:nvPr userDrawn="1"/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92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2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B0883976-5CDB-D244-B407-B6CFE5B82969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160992" y="1390650"/>
            <a:ext cx="6031008" cy="46990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869308BA-C5D5-8844-AF35-A983252B7EB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2618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69">
            <a:extLst>
              <a:ext uri="{FF2B5EF4-FFF2-40B4-BE49-F238E27FC236}">
                <a16:creationId xmlns:a16="http://schemas.microsoft.com/office/drawing/2014/main" id="{82CC7452-CF6B-EC46-B381-530869CE6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–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9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cs typeface="+mn-cs"/>
              </a:rPr>
              <a:t>Presentation Title, Date</a:t>
            </a:r>
            <a:endParaRPr kumimoji="1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4321811"/>
            <a:ext cx="37369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en-US" altLang="ko-KR" dirty="0"/>
          </a:p>
          <a:p>
            <a:pPr lvl="0" indent="0">
              <a:buFontTx/>
              <a:buNone/>
            </a:pP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5" y="1352263"/>
            <a:ext cx="374010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36072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77CDE2FE-58E9-B142-A49B-82B8AD38971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36071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FBD171F1-1CC6-4847-A25F-A88A1C89A66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108157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788F7E7E-6428-AE43-BD90-F0D5373E8B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108156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5" name="Chart Placeholder 2">
            <a:extLst>
              <a:ext uri="{FF2B5EF4-FFF2-40B4-BE49-F238E27FC236}">
                <a16:creationId xmlns:a16="http://schemas.microsoft.com/office/drawing/2014/main" id="{40D224AE-656F-244C-A676-54F47DDD9F42}"/>
              </a:ext>
            </a:extLst>
          </p:cNvPr>
          <p:cNvSpPr>
            <a:spLocks noGrp="1"/>
          </p:cNvSpPr>
          <p:nvPr>
            <p:ph type="chart" sz="quarter" idx="49"/>
          </p:nvPr>
        </p:nvSpPr>
        <p:spPr>
          <a:xfrm>
            <a:off x="8107363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6" name="Chart Placeholder 2">
            <a:extLst>
              <a:ext uri="{FF2B5EF4-FFF2-40B4-BE49-F238E27FC236}">
                <a16:creationId xmlns:a16="http://schemas.microsoft.com/office/drawing/2014/main" id="{7DFD8CF4-017F-004D-8F74-EF9777BE5F0B}"/>
              </a:ext>
            </a:extLst>
          </p:cNvPr>
          <p:cNvSpPr>
            <a:spLocks noGrp="1"/>
          </p:cNvSpPr>
          <p:nvPr>
            <p:ph type="chart" sz="quarter" idx="50"/>
          </p:nvPr>
        </p:nvSpPr>
        <p:spPr>
          <a:xfrm>
            <a:off x="346075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7" name="Chart Placeholder 2">
            <a:extLst>
              <a:ext uri="{FF2B5EF4-FFF2-40B4-BE49-F238E27FC236}">
                <a16:creationId xmlns:a16="http://schemas.microsoft.com/office/drawing/2014/main" id="{7B55E54A-5614-EA43-B386-41C27C8C4221}"/>
              </a:ext>
            </a:extLst>
          </p:cNvPr>
          <p:cNvSpPr>
            <a:spLocks noGrp="1"/>
          </p:cNvSpPr>
          <p:nvPr>
            <p:ph type="chart" sz="quarter" idx="51"/>
          </p:nvPr>
        </p:nvSpPr>
        <p:spPr>
          <a:xfrm>
            <a:off x="4226546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146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7024" y="1942143"/>
            <a:ext cx="9853614" cy="3856185"/>
          </a:xfrm>
          <a:prstGeom prst="rect">
            <a:avLst/>
          </a:prstGeom>
        </p:spPr>
        <p:txBody>
          <a:bodyPr/>
          <a:lstStyle>
            <a:lvl1pPr>
              <a:defRPr kumimoji="1" sz="975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C2F99CD-E90F-3044-A435-90F26F0BE5F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A1B2C2FF-6E80-364D-8472-83337EBC71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09313" y="6458800"/>
            <a:ext cx="839787" cy="128605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95263"/>
            <a:ext cx="5519058" cy="3848428"/>
          </a:xfrm>
          <a:prstGeom prst="rect">
            <a:avLst/>
          </a:prstGeom>
        </p:spPr>
        <p:txBody>
          <a:bodyPr wrap="square"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471646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518682"/>
            <a:ext cx="4716463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4722813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6596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346558" y="1949450"/>
            <a:ext cx="1053416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2034474"/>
            <a:ext cx="10540480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527652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601232"/>
            <a:ext cx="5276624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528363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530043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530043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5307477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5260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3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39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SamsungOne 400" panose="020B0503030303020204" pitchFamily="34" charset="0"/>
                <a:ea typeface="SamsungOne 400" panose="020B0503030303020204" pitchFamily="34" charset="0"/>
                <a:cs typeface="Samsung Sharp Sans Bold" pitchFamily="2" charset="0"/>
              </a:rPr>
              <a:pPr algn="l"/>
              <a:t>‹#›</a:t>
            </a:fld>
            <a:endParaRPr lang="en-US" sz="750" b="0" dirty="0">
              <a:solidFill>
                <a:schemeClr val="tx1"/>
              </a:solidFill>
              <a:latin typeface="SamsungOne 400" panose="020B0503030303020204" pitchFamily="34" charset="0"/>
              <a:ea typeface="SamsungOne 400" panose="020B0503030303020204" pitchFamily="34" charset="0"/>
              <a:cs typeface="Samsung Sharp Sans Bold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  <p:sldLayoutId id="2147483709" r:id="rId4"/>
    <p:sldLayoutId id="2147483670" r:id="rId5"/>
    <p:sldLayoutId id="2147483673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8" r:id="rId13"/>
    <p:sldLayoutId id="2147483720" r:id="rId14"/>
    <p:sldLayoutId id="2147483721" r:id="rId15"/>
    <p:sldLayoutId id="2147483723" r:id="rId16"/>
    <p:sldLayoutId id="2147483724" r:id="rId17"/>
    <p:sldLayoutId id="2147483726" r:id="rId18"/>
    <p:sldLayoutId id="2147483727" r:id="rId19"/>
    <p:sldLayoutId id="2147483728" r:id="rId20"/>
  </p:sldLayoutIdLst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CC8D0D-EAEC-449D-9161-023DFF90F2E2}" type="slidenum">
              <a:rPr kumimoji="0" lang="en-US" sz="75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 panose="020B0503030303020204" pitchFamily="34" charset="0"/>
                <a:ea typeface="SamsungOne 400" panose="020B0503030303020204" pitchFamily="34" charset="0"/>
                <a:cs typeface="Samsung Sharp Sans Bold" pitchFamily="2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75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 panose="020B0503030303020204" pitchFamily="34" charset="0"/>
              <a:ea typeface="SamsungOne 400" panose="020B0503030303020204" pitchFamily="34" charset="0"/>
              <a:cs typeface="Samsung Sharp Sans Bold" pitchFamily="2" charset="0"/>
            </a:endParaRPr>
          </a:p>
        </p:txBody>
      </p:sp>
      <p:sp>
        <p:nvSpPr>
          <p:cNvPr id="79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0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433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  <p:sldLayoutId id="2147483746" r:id="rId17"/>
    <p:sldLayoutId id="2147483747" r:id="rId18"/>
    <p:sldLayoutId id="2147483748" r:id="rId19"/>
    <p:sldLayoutId id="2147483749" r:id="rId20"/>
  </p:sldLayoutIdLst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>
          <p15:clr>
            <a:srgbClr val="F26B43"/>
          </p15:clr>
        </p15:guide>
        <p15:guide id="2" pos="3840">
          <p15:clr>
            <a:srgbClr val="F26B43"/>
          </p15:clr>
        </p15:guide>
        <p15:guide id="3" pos="217">
          <p15:clr>
            <a:srgbClr val="F26B43"/>
          </p15:clr>
        </p15:guide>
        <p15:guide id="4" pos="7464">
          <p15:clr>
            <a:srgbClr val="F26B43"/>
          </p15:clr>
        </p15:guide>
        <p15:guide id="5" orient="horz" pos="216">
          <p15:clr>
            <a:srgbClr val="F26B43"/>
          </p15:clr>
        </p15:guide>
        <p15:guide id="7" pos="6240">
          <p15:clr>
            <a:srgbClr val="F26B43"/>
          </p15:clr>
        </p15:guide>
        <p15:guide id="9" pos="5018">
          <p15:clr>
            <a:srgbClr val="F26B43"/>
          </p15:clr>
        </p15:guide>
        <p15:guide id="10" pos="3798">
          <p15:clr>
            <a:srgbClr val="F26B43"/>
          </p15:clr>
        </p15:guide>
        <p15:guide id="11" pos="2052">
          <p15:clr>
            <a:srgbClr val="F26B43"/>
          </p15:clr>
        </p15:guide>
        <p15:guide id="12" pos="1353">
          <p15:clr>
            <a:srgbClr val="F26B43"/>
          </p15:clr>
        </p15:guide>
        <p15:guide id="13" orient="horz" pos="1314">
          <p15:clr>
            <a:srgbClr val="F26B43"/>
          </p15:clr>
        </p15:guide>
        <p15:guide id="14" orient="horz" pos="1748">
          <p15:clr>
            <a:srgbClr val="F26B43"/>
          </p15:clr>
        </p15:guide>
        <p15:guide id="15" orient="horz" pos="2618">
          <p15:clr>
            <a:srgbClr val="F26B43"/>
          </p15:clr>
        </p15:guide>
        <p15:guide id="17" orient="horz" pos="2964">
          <p15:clr>
            <a:srgbClr val="F26B43"/>
          </p15:clr>
        </p15:guide>
        <p15:guide id="18" orient="horz" pos="3398">
          <p15:clr>
            <a:srgbClr val="F26B43"/>
          </p15:clr>
        </p15:guide>
        <p15:guide id="19" orient="horz" pos="876">
          <p15:clr>
            <a:srgbClr val="F26B43"/>
          </p15:clr>
        </p15:guide>
        <p15:guide id="20" orient="horz" pos="4146">
          <p15:clr>
            <a:srgbClr val="F26B43"/>
          </p15:clr>
        </p15:guide>
        <p15:guide id="21" orient="horz" pos="3922">
          <p15:clr>
            <a:srgbClr val="F26B43"/>
          </p15:clr>
        </p15:guide>
        <p15:guide id="22" orient="horz" pos="3486">
          <p15:clr>
            <a:srgbClr val="F26B43"/>
          </p15:clr>
        </p15:guide>
        <p15:guide id="23" orient="horz" pos="1662">
          <p15:clr>
            <a:srgbClr val="F26B43"/>
          </p15:clr>
        </p15:guide>
        <p15:guide id="24" orient="horz" pos="2094">
          <p15:clr>
            <a:srgbClr val="F26B43"/>
          </p15:clr>
        </p15:guide>
        <p15:guide id="25" orient="horz" pos="2184">
          <p15:clr>
            <a:srgbClr val="F26B43"/>
          </p15:clr>
        </p15:guide>
        <p15:guide id="26" orient="horz" pos="2530">
          <p15:clr>
            <a:srgbClr val="F26B43"/>
          </p15:clr>
        </p15:guide>
        <p15:guide id="27" orient="horz" pos="3052">
          <p15:clr>
            <a:srgbClr val="F26B43"/>
          </p15:clr>
        </p15:guide>
        <p15:guide id="28" orient="horz" pos="1226">
          <p15:clr>
            <a:srgbClr val="F26B43"/>
          </p15:clr>
        </p15:guide>
        <p15:guide id="29" orient="horz" pos="442">
          <p15:clr>
            <a:srgbClr val="F26B43"/>
          </p15:clr>
        </p15:guide>
        <p15:guide id="30" orient="horz" pos="356">
          <p15:clr>
            <a:srgbClr val="F26B43"/>
          </p15:clr>
        </p15:guide>
        <p15:guide id="31" pos="1440">
          <p15:clr>
            <a:srgbClr val="F26B43"/>
          </p15:clr>
        </p15:guide>
        <p15:guide id="32" pos="2663">
          <p15:clr>
            <a:srgbClr val="F26B43"/>
          </p15:clr>
        </p15:guide>
        <p15:guide id="33" pos="3883">
          <p15:clr>
            <a:srgbClr val="F26B43"/>
          </p15:clr>
        </p15:guide>
        <p15:guide id="34" pos="5106">
          <p15:clr>
            <a:srgbClr val="F26B43"/>
          </p15:clr>
        </p15:guide>
        <p15:guide id="35" pos="6328">
          <p15:clr>
            <a:srgbClr val="F26B43"/>
          </p15:clr>
        </p15:guide>
        <p15:guide id="37" pos="742">
          <p15:clr>
            <a:srgbClr val="F26B43"/>
          </p15:clr>
        </p15:guide>
        <p15:guide id="38" pos="830">
          <p15:clr>
            <a:srgbClr val="F26B43"/>
          </p15:clr>
        </p15:guide>
        <p15:guide id="39" pos="2574">
          <p15:clr>
            <a:srgbClr val="F26B43"/>
          </p15:clr>
        </p15:guide>
        <p15:guide id="40" pos="1962">
          <p15:clr>
            <a:srgbClr val="F26B43"/>
          </p15:clr>
        </p15:guide>
        <p15:guide id="41" pos="3186">
          <p15:clr>
            <a:srgbClr val="F26B43"/>
          </p15:clr>
        </p15:guide>
        <p15:guide id="42" pos="3272">
          <p15:clr>
            <a:srgbClr val="F26B43"/>
          </p15:clr>
        </p15:guide>
        <p15:guide id="43" pos="4406">
          <p15:clr>
            <a:srgbClr val="F26B43"/>
          </p15:clr>
        </p15:guide>
        <p15:guide id="44" pos="4494">
          <p15:clr>
            <a:srgbClr val="F26B43"/>
          </p15:clr>
        </p15:guide>
        <p15:guide id="45" pos="5628">
          <p15:clr>
            <a:srgbClr val="F26B43"/>
          </p15:clr>
        </p15:guide>
        <p15:guide id="46" pos="5716">
          <p15:clr>
            <a:srgbClr val="F26B43"/>
          </p15:clr>
        </p15:guide>
        <p15:guide id="47" pos="6854">
          <p15:clr>
            <a:srgbClr val="F26B43"/>
          </p15:clr>
        </p15:guide>
        <p15:guide id="48" pos="6938">
          <p15:clr>
            <a:srgbClr val="F26B43"/>
          </p15:clr>
        </p15:guide>
        <p15:guide id="49" orient="horz" pos="383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A708F0-85A4-DA4C-85E5-408F86CE1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8837929" cy="2195512"/>
          </a:xfrm>
        </p:spPr>
        <p:txBody>
          <a:bodyPr/>
          <a:lstStyle/>
          <a:p>
            <a:r>
              <a:rPr lang="en-US" sz="4800" dirty="0">
                <a:latin typeface="SamsungOne 400" panose="020B0503030303020204"/>
              </a:rPr>
              <a:t>Views on scope of Rel-20 AI/ML for NG-RAN Phase 3</a:t>
            </a:r>
            <a:endParaRPr lang="en-GB" sz="4800" dirty="0">
              <a:latin typeface="SamsungOne 400" panose="020B050303030302020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49461B-1828-1F46-978E-A17A950A0C44}"/>
              </a:ext>
            </a:extLst>
          </p:cNvPr>
          <p:cNvSpPr txBox="1"/>
          <p:nvPr/>
        </p:nvSpPr>
        <p:spPr>
          <a:xfrm>
            <a:off x="241601" y="5705596"/>
            <a:ext cx="5368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SamsungOne 700" panose="020B0803030303020204" pitchFamily="34" charset="0"/>
              </a:rPr>
              <a:t>Agenda: 		15.3.1</a:t>
            </a:r>
          </a:p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SamsungOne 700" panose="020B0803030303020204" pitchFamily="34" charset="0"/>
              </a:rPr>
              <a:t>Source:		Samsung</a:t>
            </a:r>
          </a:p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SamsungOne 700" panose="020B0803030303020204" pitchFamily="34" charset="0"/>
              </a:rPr>
              <a:t>Document for : 	Discussion and decision</a:t>
            </a:r>
            <a:endParaRPr kumimoji="1" lang="ja-JP" altLang="en-US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47155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ja-JP" dirty="0"/>
              <a:t>Background</a:t>
            </a:r>
            <a:endParaRPr lang="ja-JP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92D6613-1194-45AE-B7E2-9440095E1324}"/>
              </a:ext>
            </a:extLst>
          </p:cNvPr>
          <p:cNvSpPr/>
          <p:nvPr/>
        </p:nvSpPr>
        <p:spPr>
          <a:xfrm>
            <a:off x="731991" y="1439442"/>
            <a:ext cx="10919235" cy="50400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000" b="1" dirty="0">
                <a:solidFill>
                  <a:schemeClr val="tx1"/>
                </a:solidFill>
              </a:rPr>
              <a:t>R19 study item: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800" dirty="0">
                <a:solidFill>
                  <a:schemeClr val="tx1"/>
                </a:solidFill>
              </a:rPr>
              <a:t>Study two new AI/ML based use cases: network slicing and CCO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800" dirty="0">
                <a:solidFill>
                  <a:schemeClr val="tx1"/>
                </a:solidFill>
              </a:rPr>
              <a:t>Study Rel-18 leftovers as candidates for normative work: mobility optimization for NR-DC, split architecture support for Rel-18 use cases, </a:t>
            </a:r>
            <a:r>
              <a:rPr lang="en-US" altLang="ko-KR" sz="1800" dirty="0">
                <a:solidFill>
                  <a:srgbClr val="FF0000"/>
                </a:solidFill>
              </a:rPr>
              <a:t>energy saving enhancement</a:t>
            </a:r>
            <a:r>
              <a:rPr lang="en-US" altLang="ko-KR" sz="1800" dirty="0">
                <a:solidFill>
                  <a:schemeClr val="tx1"/>
                </a:solidFill>
              </a:rPr>
              <a:t>, continuous MDT collection targeting the same UE across RRC states, multi-hop UE trajectory across </a:t>
            </a:r>
            <a:r>
              <a:rPr lang="en-US" altLang="ko-KR" sz="1800" dirty="0" err="1">
                <a:solidFill>
                  <a:schemeClr val="tx1"/>
                </a:solidFill>
              </a:rPr>
              <a:t>gNBs</a:t>
            </a:r>
            <a:r>
              <a:rPr lang="en-US" altLang="ko-KR" sz="1800" dirty="0">
                <a:solidFill>
                  <a:schemeClr val="tx1"/>
                </a:solidFill>
              </a:rPr>
              <a:t>.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000" b="1" dirty="0">
                <a:solidFill>
                  <a:schemeClr val="tx1"/>
                </a:solidFill>
              </a:rPr>
              <a:t>R19 work item: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ko-KR" sz="1800" dirty="0">
                <a:solidFill>
                  <a:schemeClr val="tx1"/>
                </a:solidFill>
              </a:rPr>
              <a:t>Specify data collection enhancements and </a:t>
            </a:r>
            <a:r>
              <a:rPr lang="en-GB" altLang="ko-KR" sz="1800" dirty="0" err="1">
                <a:solidFill>
                  <a:schemeClr val="tx1"/>
                </a:solidFill>
              </a:rPr>
              <a:t>signaling</a:t>
            </a:r>
            <a:r>
              <a:rPr lang="en-GB" altLang="ko-KR" sz="1800" dirty="0">
                <a:solidFill>
                  <a:schemeClr val="tx1"/>
                </a:solidFill>
              </a:rPr>
              <a:t> support for </a:t>
            </a:r>
            <a:r>
              <a:rPr lang="en-US" altLang="ko-KR" sz="1800" dirty="0">
                <a:solidFill>
                  <a:schemeClr val="tx1"/>
                </a:solidFill>
              </a:rPr>
              <a:t>two new use cases: network slicing and CCO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ko-KR" sz="1800" dirty="0">
                <a:solidFill>
                  <a:schemeClr val="tx1"/>
                </a:solidFill>
              </a:rPr>
              <a:t>Support of the Leftovers in Rel-18 AI/ML for NG-RAN: mobility optimization for NR-DC, split architecture support for Rel-18 use cases, continuous MDT collection targeting the same UE across RRC states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altLang="ko-KR" sz="1800" dirty="0">
              <a:solidFill>
                <a:schemeClr val="tx1"/>
              </a:solidFill>
            </a:endParaRPr>
          </a:p>
          <a:p>
            <a:pPr marL="176213" lvl="1">
              <a:spcBef>
                <a:spcPts val="300"/>
              </a:spcBef>
              <a:spcAft>
                <a:spcPts val="300"/>
              </a:spcAft>
            </a:pPr>
            <a:r>
              <a:rPr lang="en-US" altLang="ko-KR" sz="1800" b="1" dirty="0">
                <a:solidFill>
                  <a:schemeClr val="tx1"/>
                </a:solidFill>
              </a:rPr>
              <a:t>It should be noted that: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800" dirty="0">
                <a:solidFill>
                  <a:schemeClr val="tx1"/>
                </a:solidFill>
              </a:rPr>
              <a:t>Due to no consensus on the solution, energy saving is concluded to be out of scope of R19 WI.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altLang="ko-KR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281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ja-JP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92D6613-1194-45AE-B7E2-9440095E1324}"/>
              </a:ext>
            </a:extLst>
          </p:cNvPr>
          <p:cNvSpPr/>
          <p:nvPr/>
        </p:nvSpPr>
        <p:spPr>
          <a:xfrm>
            <a:off x="731991" y="1132114"/>
            <a:ext cx="10919235" cy="534732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000" b="1" dirty="0">
                <a:solidFill>
                  <a:schemeClr val="tx1"/>
                </a:solidFill>
              </a:rPr>
              <a:t>Upon the discussion in RAN#107, the initial scope for R20 AI/ML for NG-RAN endorsed as WF: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Rel-20 AI/ML for NG-RAN should be based on current 5G architecture and interfaces. 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The objectives of AI/ML for NG-RAN in Rel-20 are listed below: </a:t>
            </a:r>
          </a:p>
          <a:p>
            <a:pPr marL="620094" lvl="1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Study the following new AI/ML based use cases and down-scope (1 or 2 use cases) in next plenary [RAN3]:</a:t>
            </a:r>
          </a:p>
          <a:p>
            <a:pPr marL="897289" lvl="2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chemeClr val="tx1"/>
                </a:solidFill>
              </a:rPr>
              <a:t>QoE</a:t>
            </a:r>
            <a:r>
              <a:rPr lang="en-US" sz="1800" dirty="0">
                <a:solidFill>
                  <a:schemeClr val="tx1"/>
                </a:solidFill>
              </a:rPr>
              <a:t> Optimization;</a:t>
            </a:r>
          </a:p>
          <a:p>
            <a:pPr marL="897289" lvl="2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Network energy saving</a:t>
            </a:r>
          </a:p>
          <a:p>
            <a:pPr marL="897289" lvl="2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Mobility (including Multiple-hop target node UE trajectory)</a:t>
            </a:r>
          </a:p>
          <a:p>
            <a:pPr marL="620094" lvl="1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Note: Other Leftovers depend on Rel-19 outcome, if any.</a:t>
            </a:r>
          </a:p>
          <a:p>
            <a:pPr marL="620094" lvl="1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Note: Coordination based on LSs with other working groups, when needed.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6 months for the Rel-20 Study Item on AI/ML for NG-RAN, followed by 12 months for the subsequent Work Item.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000" dirty="0">
                <a:solidFill>
                  <a:schemeClr val="tx1"/>
                </a:solidFill>
              </a:rPr>
              <a:t>In this paper, the potential scope for Rel-20 AI/ML for NG-RAN is discussed.</a:t>
            </a:r>
          </a:p>
        </p:txBody>
      </p:sp>
    </p:spTree>
    <p:extLst>
      <p:ext uri="{BB962C8B-B14F-4D97-AF65-F5344CB8AC3E}">
        <p14:creationId xmlns:p14="http://schemas.microsoft.com/office/powerpoint/2010/main" val="219493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ja-JP" dirty="0"/>
              <a:t>Down scoping on the new use cases</a:t>
            </a:r>
            <a:endParaRPr lang="ja-JP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92D6613-1194-45AE-B7E2-9440095E1324}"/>
              </a:ext>
            </a:extLst>
          </p:cNvPr>
          <p:cNvSpPr/>
          <p:nvPr/>
        </p:nvSpPr>
        <p:spPr>
          <a:xfrm>
            <a:off x="731991" y="1274727"/>
            <a:ext cx="10919235" cy="473179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Considering TUs status for 6G SI and Rel-20 5G-A, it is realistic to have 1 TU for AI/ML for NG-RAN. In this case, one new use cases is reasonable in Rel-20 AI/ML for NG-RAN (2</a:t>
            </a:r>
            <a:r>
              <a:rPr lang="zh-CN" altLang="en-US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new</a:t>
            </a:r>
            <a:r>
              <a:rPr lang="zh-CN" altLang="en-US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</a:t>
            </a:r>
            <a:r>
              <a:rPr lang="zh-CN" altLang="en-US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cases</a:t>
            </a:r>
            <a:r>
              <a:rPr lang="zh-CN" altLang="en-US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lang="zh-CN" altLang="en-US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Rel-19</a:t>
            </a:r>
            <a:r>
              <a:rPr lang="zh-CN" altLang="en-US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lang="zh-CN" altLang="en-US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zh-CN" altLang="en-US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TUs).</a:t>
            </a:r>
            <a:endParaRPr lang="en-US" altLang="ko-KR" sz="18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spcBef>
                <a:spcPts val="9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As far as we know, there is no commercial deployment for </a:t>
            </a:r>
            <a:r>
              <a:rPr lang="en-US" sz="1800" dirty="0" err="1">
                <a:solidFill>
                  <a:schemeClr val="tx1"/>
                </a:solidFill>
              </a:rPr>
              <a:t>QoE</a:t>
            </a:r>
            <a:r>
              <a:rPr lang="en-US" sz="1800" dirty="0">
                <a:solidFill>
                  <a:schemeClr val="tx1"/>
                </a:solidFill>
              </a:rPr>
              <a:t>. Therefore </a:t>
            </a:r>
            <a:r>
              <a:rPr lang="en-US" sz="1800" dirty="0" err="1">
                <a:solidFill>
                  <a:schemeClr val="tx1"/>
                </a:solidFill>
              </a:rPr>
              <a:t>QoE</a:t>
            </a:r>
            <a:r>
              <a:rPr lang="en-US" sz="1800" dirty="0">
                <a:solidFill>
                  <a:schemeClr val="tx1"/>
                </a:solidFill>
              </a:rPr>
              <a:t> optimization based on AI/ML could be down selected.</a:t>
            </a:r>
          </a:p>
          <a:p>
            <a:pPr marL="342900" indent="-342900">
              <a:spcBef>
                <a:spcPts val="9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Network energy saving, it is part of the study in Rel-19, but the discussion is very controversial and there is no good solution identified, that’s why Network energy saving is excluded from Rel-19 normative work. It will again bring controversial and repeated discussion in RAN3 if NES is included.</a:t>
            </a:r>
          </a:p>
          <a:p>
            <a:pPr marL="342900" indent="-342900">
              <a:spcBef>
                <a:spcPts val="9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Mobility is important for user experience and network performance. If good solution can be identified in 5G-A Rel-20, similar solution could be adapted to 6G from day-1. The work on mobility will benefit for both 5G-A and 6G. 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b="1" dirty="0">
                <a:solidFill>
                  <a:schemeClr val="tx1"/>
                </a:solidFill>
              </a:rPr>
              <a:t>Proposal 1: </a:t>
            </a:r>
            <a:r>
              <a:rPr lang="en-US" altLang="ko-KR" sz="1800" b="1" dirty="0">
                <a:solidFill>
                  <a:schemeClr val="tx1"/>
                </a:solidFill>
              </a:rPr>
              <a:t>Study new AI/ML based use cases: Mobility.</a:t>
            </a:r>
          </a:p>
        </p:txBody>
      </p:sp>
    </p:spTree>
    <p:extLst>
      <p:ext uri="{BB962C8B-B14F-4D97-AF65-F5344CB8AC3E}">
        <p14:creationId xmlns:p14="http://schemas.microsoft.com/office/powerpoint/2010/main" val="1440269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ja-JP" dirty="0"/>
              <a:t>Use case for R20</a:t>
            </a:r>
            <a:endParaRPr lang="ja-JP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92D6613-1194-45AE-B7E2-9440095E1324}"/>
              </a:ext>
            </a:extLst>
          </p:cNvPr>
          <p:cNvSpPr/>
          <p:nvPr/>
        </p:nvSpPr>
        <p:spPr>
          <a:xfrm>
            <a:off x="489856" y="827314"/>
            <a:ext cx="11400003" cy="589545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000" b="1" dirty="0">
                <a:solidFill>
                  <a:schemeClr val="tx1"/>
                </a:solidFill>
              </a:rPr>
              <a:t>AI/ML for mobility:</a:t>
            </a:r>
            <a:endParaRPr lang="en-US" altLang="ko-KR" sz="18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</a:rPr>
              <a:t>Rel-18/Rel-19 discussed the basic mobility cases, e.g. L3 handover, single connectivity.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</a:rPr>
              <a:t>LTM mechanism has been designed to achieve the seamless handover. 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</a:rPr>
              <a:t>The </a:t>
            </a:r>
            <a:r>
              <a:rPr lang="en-US" altLang="ko-KR" sz="1600" dirty="0">
                <a:solidFill>
                  <a:schemeClr val="tx1"/>
                </a:solidFill>
              </a:rPr>
              <a:t>existing LTM mechanism can be optimized in several aspects, e.g.:</a:t>
            </a:r>
          </a:p>
          <a:p>
            <a:pPr marL="637558" lvl="2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</a:rPr>
              <a:t>Target cell selection:</a:t>
            </a:r>
          </a:p>
          <a:p>
            <a:pPr marL="914753" lvl="3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</a:rPr>
              <a:t>Each candidate cell needs to setup/store the UE context from the LTM preparation until UE context release. UE accesses one target cell among the candidate cells, so UE context setup/storage of other prepared cells is not necessary.</a:t>
            </a:r>
          </a:p>
          <a:p>
            <a:pPr marL="637558" lvl="2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</a:rPr>
              <a:t>TA transfer and maintenance</a:t>
            </a:r>
          </a:p>
          <a:p>
            <a:pPr marL="914753" lvl="3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</a:rPr>
              <a:t>Heavy signaling to transfer the TA value from target DU to source DU for the cells that source DU may decide to trigger the cell switch.</a:t>
            </a:r>
          </a:p>
          <a:p>
            <a:pPr marL="914753" lvl="3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</a:rPr>
              <a:t>Source DU maintains the TA validity time based on implementation. Wrong TA maintenance leads to the failure.</a:t>
            </a:r>
          </a:p>
          <a:p>
            <a:pPr marL="730603" lvl="3">
              <a:spcBef>
                <a:spcPts val="300"/>
              </a:spcBef>
              <a:spcAft>
                <a:spcPts val="300"/>
              </a:spcAft>
            </a:pPr>
            <a:endParaRPr lang="en-US" altLang="ko-KR" sz="1800" dirty="0">
              <a:solidFill>
                <a:schemeClr val="tx1"/>
              </a:solidFill>
            </a:endParaRPr>
          </a:p>
          <a:p>
            <a:pPr marL="637558" lvl="2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  <a:p>
            <a:pPr marL="176213" lvl="1">
              <a:spcBef>
                <a:spcPts val="300"/>
              </a:spcBef>
              <a:spcAft>
                <a:spcPts val="300"/>
              </a:spcAft>
            </a:pPr>
            <a:endParaRPr lang="en-US" altLang="ko-KR" sz="18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6386437" y="4856702"/>
            <a:ext cx="1659237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3108652" y="5633799"/>
            <a:ext cx="1632331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26571936-B0D0-47C2-8B7E-A7D11A625AE3}"/>
              </a:ext>
            </a:extLst>
          </p:cNvPr>
          <p:cNvSpPr txBox="1"/>
          <p:nvPr/>
        </p:nvSpPr>
        <p:spPr>
          <a:xfrm>
            <a:off x="6688698" y="4610618"/>
            <a:ext cx="15039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noProof="0" dirty="0">
                <a:solidFill>
                  <a:srgbClr val="000000"/>
                </a:solidFill>
                <a:cs typeface="Calibri" panose="020F0502020204030204" pitchFamily="34" charset="0"/>
              </a:rPr>
              <a:t>UE context setup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6571936-B0D0-47C2-8B7E-A7D11A625AE3}"/>
              </a:ext>
            </a:extLst>
          </p:cNvPr>
          <p:cNvSpPr txBox="1"/>
          <p:nvPr/>
        </p:nvSpPr>
        <p:spPr>
          <a:xfrm>
            <a:off x="3522229" y="5073063"/>
            <a:ext cx="1467075" cy="301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noProof="0" dirty="0" err="1">
                <a:solidFill>
                  <a:srgbClr val="000000"/>
                </a:solidFill>
                <a:cs typeface="Calibri" panose="020F0502020204030204" pitchFamily="34" charset="0"/>
              </a:rPr>
              <a:t>RRCreconfig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Calibri" panose="020F0502020204030204" pitchFamily="34" charset="0"/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 flipH="1" flipV="1">
            <a:off x="6359281" y="5952308"/>
            <a:ext cx="1707419" cy="1144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4506087" y="4319121"/>
            <a:ext cx="502204" cy="31575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S-DU</a:t>
            </a:r>
            <a:endParaRPr kumimoji="1" lang="zh-CN" altLang="en-US" dirty="0"/>
          </a:p>
        </p:txBody>
      </p:sp>
      <p:sp>
        <p:nvSpPr>
          <p:cNvPr id="48" name="Rectangle 47"/>
          <p:cNvSpPr/>
          <p:nvPr/>
        </p:nvSpPr>
        <p:spPr>
          <a:xfrm>
            <a:off x="6104939" y="4321719"/>
            <a:ext cx="559105" cy="32800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CU</a:t>
            </a:r>
            <a:endParaRPr kumimoji="1" lang="zh-CN" altLang="en-US" dirty="0"/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3088996" y="5313687"/>
            <a:ext cx="1653417" cy="1171"/>
          </a:xfrm>
          <a:prstGeom prst="straightConnector1">
            <a:avLst/>
          </a:prstGeom>
          <a:ln w="2857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26571936-B0D0-47C2-8B7E-A7D11A625AE3}"/>
              </a:ext>
            </a:extLst>
          </p:cNvPr>
          <p:cNvSpPr txBox="1"/>
          <p:nvPr/>
        </p:nvSpPr>
        <p:spPr>
          <a:xfrm>
            <a:off x="8796457" y="5044875"/>
            <a:ext cx="31290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0070C0"/>
                </a:solidFill>
                <a:cs typeface="Calibri" panose="020F0502020204030204" pitchFamily="34" charset="0"/>
              </a:rPr>
              <a:t>Each prepared candidate cell setup/stores the UE context from the LTM preparation stage to the end of release stage;</a:t>
            </a:r>
          </a:p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srgbClr val="0070C0"/>
              </a:solidFill>
              <a:cs typeface="Calibri" panose="020F0502020204030204" pitchFamily="34" charset="0"/>
            </a:endParaRPr>
          </a:p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0070C0"/>
                </a:solidFill>
                <a:cs typeface="Calibri" panose="020F0502020204030204" pitchFamily="34" charset="0"/>
              </a:rPr>
              <a:t>The preparation of the candidate target cells which UE does not access is a kind of waste</a:t>
            </a:r>
            <a:r>
              <a:rPr lang="en-US" sz="1100" dirty="0">
                <a:solidFill>
                  <a:srgbClr val="0070C0"/>
                </a:solidFill>
                <a:cs typeface="Calibri" panose="020F0502020204030204" pitchFamily="34" charset="0"/>
              </a:rPr>
              <a:t>.</a:t>
            </a:r>
            <a:endParaRPr lang="en-US" sz="1100" noProof="0" dirty="0">
              <a:solidFill>
                <a:srgbClr val="0070C0"/>
              </a:solidFill>
              <a:cs typeface="Calibri" panose="020F0502020204030204" pitchFamily="34" charset="0"/>
            </a:endParaRPr>
          </a:p>
        </p:txBody>
      </p:sp>
      <p:cxnSp>
        <p:nvCxnSpPr>
          <p:cNvPr id="4" name="Straight Connector 3"/>
          <p:cNvCxnSpPr>
            <a:stCxn id="47" idx="2"/>
          </p:cNvCxnSpPr>
          <p:nvPr/>
        </p:nvCxnSpPr>
        <p:spPr>
          <a:xfrm>
            <a:off x="4757189" y="4634877"/>
            <a:ext cx="32476" cy="213099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48" idx="2"/>
          </p:cNvCxnSpPr>
          <p:nvPr/>
        </p:nvCxnSpPr>
        <p:spPr>
          <a:xfrm>
            <a:off x="6384492" y="4649723"/>
            <a:ext cx="36898" cy="2118139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49" idx="2"/>
          </p:cNvCxnSpPr>
          <p:nvPr/>
        </p:nvCxnSpPr>
        <p:spPr>
          <a:xfrm>
            <a:off x="8070793" y="4647125"/>
            <a:ext cx="10773" cy="211874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V="1">
            <a:off x="4746177" y="4990178"/>
            <a:ext cx="1640260" cy="3956"/>
          </a:xfrm>
          <a:prstGeom prst="straightConnector1">
            <a:avLst/>
          </a:prstGeom>
          <a:ln w="2857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26571936-B0D0-47C2-8B7E-A7D11A625AE3}"/>
              </a:ext>
            </a:extLst>
          </p:cNvPr>
          <p:cNvSpPr txBox="1"/>
          <p:nvPr/>
        </p:nvSpPr>
        <p:spPr>
          <a:xfrm>
            <a:off x="4728872" y="4737515"/>
            <a:ext cx="1732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noProof="0" dirty="0">
                <a:solidFill>
                  <a:srgbClr val="000000"/>
                </a:solidFill>
                <a:cs typeface="Calibri" panose="020F0502020204030204" pitchFamily="34" charset="0"/>
              </a:rPr>
              <a:t>UE context </a:t>
            </a:r>
            <a:r>
              <a:rPr lang="en-US" sz="1200" dirty="0">
                <a:solidFill>
                  <a:srgbClr val="000000"/>
                </a:solidFill>
                <a:cs typeface="Calibri" panose="020F0502020204030204" pitchFamily="34" charset="0"/>
              </a:rPr>
              <a:t>modification</a:t>
            </a:r>
            <a:endParaRPr lang="en-US" sz="1200" noProof="0" dirty="0">
              <a:solidFill>
                <a:srgbClr val="000000"/>
              </a:solidFill>
              <a:cs typeface="Calibri" panose="020F0502020204030204" pitchFamily="34" charset="0"/>
            </a:endParaRP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6400220" y="5076392"/>
            <a:ext cx="1659237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26571936-B0D0-47C2-8B7E-A7D11A625AE3}"/>
              </a:ext>
            </a:extLst>
          </p:cNvPr>
          <p:cNvSpPr txBox="1"/>
          <p:nvPr/>
        </p:nvSpPr>
        <p:spPr>
          <a:xfrm>
            <a:off x="6397374" y="4856665"/>
            <a:ext cx="1776616" cy="280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noProof="0" dirty="0">
                <a:solidFill>
                  <a:srgbClr val="000000"/>
                </a:solidFill>
                <a:cs typeface="Calibri" panose="020F0502020204030204" pitchFamily="34" charset="0"/>
              </a:rPr>
              <a:t>UE context </a:t>
            </a:r>
            <a:r>
              <a:rPr lang="en-US" sz="1200" dirty="0">
                <a:solidFill>
                  <a:srgbClr val="000000"/>
                </a:solidFill>
                <a:cs typeface="Calibri" panose="020F0502020204030204" pitchFamily="34" charset="0"/>
              </a:rPr>
              <a:t>modification</a:t>
            </a:r>
            <a:endParaRPr lang="en-US" sz="1200" noProof="0" dirty="0">
              <a:solidFill>
                <a:srgbClr val="000000"/>
              </a:solidFill>
              <a:cs typeface="Calibri" panose="020F0502020204030204" pitchFamily="34" charset="0"/>
            </a:endParaRPr>
          </a:p>
        </p:txBody>
      </p:sp>
      <p:cxnSp>
        <p:nvCxnSpPr>
          <p:cNvPr id="62" name="Straight Arrow Connector 61"/>
          <p:cNvCxnSpPr/>
          <p:nvPr/>
        </p:nvCxnSpPr>
        <p:spPr>
          <a:xfrm>
            <a:off x="4769893" y="5303822"/>
            <a:ext cx="3288657" cy="1895"/>
          </a:xfrm>
          <a:prstGeom prst="straightConnector1">
            <a:avLst/>
          </a:prstGeom>
          <a:ln w="2857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26571936-B0D0-47C2-8B7E-A7D11A625AE3}"/>
              </a:ext>
            </a:extLst>
          </p:cNvPr>
          <p:cNvSpPr txBox="1"/>
          <p:nvPr/>
        </p:nvSpPr>
        <p:spPr>
          <a:xfrm>
            <a:off x="6438175" y="5066924"/>
            <a:ext cx="1725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noProof="0" dirty="0">
                <a:solidFill>
                  <a:srgbClr val="000000"/>
                </a:solidFill>
                <a:cs typeface="Calibri" panose="020F0502020204030204" pitchFamily="34" charset="0"/>
              </a:rPr>
              <a:t>RRC message </a:t>
            </a:r>
            <a:r>
              <a:rPr lang="en-US" sz="1200" dirty="0">
                <a:solidFill>
                  <a:srgbClr val="000000"/>
                </a:solidFill>
                <a:cs typeface="Calibri" panose="020F0502020204030204" pitchFamily="34" charset="0"/>
              </a:rPr>
              <a:t>t</a:t>
            </a:r>
            <a:r>
              <a:rPr lang="en-US" sz="1200" noProof="0" dirty="0" err="1">
                <a:solidFill>
                  <a:srgbClr val="000000"/>
                </a:solidFill>
                <a:cs typeface="Calibri" panose="020F0502020204030204" pitchFamily="34" charset="0"/>
              </a:rPr>
              <a:t>ransfer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Calibri" panose="020F0502020204030204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6571936-B0D0-47C2-8B7E-A7D11A625AE3}"/>
              </a:ext>
            </a:extLst>
          </p:cNvPr>
          <p:cNvSpPr txBox="1"/>
          <p:nvPr/>
        </p:nvSpPr>
        <p:spPr>
          <a:xfrm>
            <a:off x="3548038" y="5401749"/>
            <a:ext cx="14670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000000"/>
                </a:solidFill>
                <a:cs typeface="Calibri" panose="020F0502020204030204" pitchFamily="34" charset="0"/>
              </a:rPr>
              <a:t>PDCCH order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Calibri" panose="020F0502020204030204" pitchFamily="34" charset="0"/>
            </a:endParaRPr>
          </a:p>
        </p:txBody>
      </p:sp>
      <p:cxnSp>
        <p:nvCxnSpPr>
          <p:cNvPr id="65" name="Straight Arrow Connector 64"/>
          <p:cNvCxnSpPr/>
          <p:nvPr/>
        </p:nvCxnSpPr>
        <p:spPr>
          <a:xfrm>
            <a:off x="3111007" y="5704560"/>
            <a:ext cx="4975675" cy="2193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65"/>
          <p:cNvSpPr/>
          <p:nvPr/>
        </p:nvSpPr>
        <p:spPr>
          <a:xfrm>
            <a:off x="2863383" y="4319121"/>
            <a:ext cx="483180" cy="32861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UE</a:t>
            </a:r>
            <a:endParaRPr kumimoji="1" lang="zh-CN" altLang="en-US" dirty="0"/>
          </a:p>
        </p:txBody>
      </p:sp>
      <p:cxnSp>
        <p:nvCxnSpPr>
          <p:cNvPr id="67" name="Straight Connector 66"/>
          <p:cNvCxnSpPr/>
          <p:nvPr/>
        </p:nvCxnSpPr>
        <p:spPr>
          <a:xfrm>
            <a:off x="3117828" y="4647125"/>
            <a:ext cx="16666" cy="2116877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26571936-B0D0-47C2-8B7E-A7D11A625AE3}"/>
              </a:ext>
            </a:extLst>
          </p:cNvPr>
          <p:cNvSpPr txBox="1"/>
          <p:nvPr/>
        </p:nvSpPr>
        <p:spPr>
          <a:xfrm>
            <a:off x="6925546" y="5476905"/>
            <a:ext cx="9833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noProof="0" dirty="0">
                <a:solidFill>
                  <a:srgbClr val="000000"/>
                </a:solidFill>
                <a:cs typeface="Calibri" panose="020F0502020204030204" pitchFamily="34" charset="0"/>
              </a:rPr>
              <a:t>Preamble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Calibri" panose="020F0502020204030204" pitchFamily="34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6571936-B0D0-47C2-8B7E-A7D11A625AE3}"/>
              </a:ext>
            </a:extLst>
          </p:cNvPr>
          <p:cNvSpPr txBox="1"/>
          <p:nvPr/>
        </p:nvSpPr>
        <p:spPr>
          <a:xfrm>
            <a:off x="6710956" y="5735974"/>
            <a:ext cx="11571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000000"/>
                </a:solidFill>
                <a:cs typeface="Calibri" panose="020F0502020204030204" pitchFamily="34" charset="0"/>
              </a:rPr>
              <a:t>TA information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Calibri" panose="020F0502020204030204" pitchFamily="34" charset="0"/>
            </a:endParaRPr>
          </a:p>
        </p:txBody>
      </p:sp>
      <p:cxnSp>
        <p:nvCxnSpPr>
          <p:cNvPr id="70" name="Straight Arrow Connector 69"/>
          <p:cNvCxnSpPr/>
          <p:nvPr/>
        </p:nvCxnSpPr>
        <p:spPr>
          <a:xfrm flipH="1" flipV="1">
            <a:off x="4728872" y="5949620"/>
            <a:ext cx="1645821" cy="298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26571936-B0D0-47C2-8B7E-A7D11A625AE3}"/>
              </a:ext>
            </a:extLst>
          </p:cNvPr>
          <p:cNvSpPr txBox="1"/>
          <p:nvPr/>
        </p:nvSpPr>
        <p:spPr>
          <a:xfrm>
            <a:off x="5058800" y="5714048"/>
            <a:ext cx="1231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000000"/>
                </a:solidFill>
                <a:cs typeface="Calibri" panose="020F0502020204030204" pitchFamily="34" charset="0"/>
              </a:rPr>
              <a:t>TA information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Calibri" panose="020F0502020204030204" pitchFamily="34" charset="0"/>
            </a:endParaRPr>
          </a:p>
        </p:txBody>
      </p:sp>
      <p:cxnSp>
        <p:nvCxnSpPr>
          <p:cNvPr id="72" name="Straight Arrow Connector 71"/>
          <p:cNvCxnSpPr/>
          <p:nvPr/>
        </p:nvCxnSpPr>
        <p:spPr>
          <a:xfrm flipH="1" flipV="1">
            <a:off x="3105328" y="6064817"/>
            <a:ext cx="1627870" cy="100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26571936-B0D0-47C2-8B7E-A7D11A625AE3}"/>
              </a:ext>
            </a:extLst>
          </p:cNvPr>
          <p:cNvSpPr txBox="1"/>
          <p:nvPr/>
        </p:nvSpPr>
        <p:spPr>
          <a:xfrm>
            <a:off x="2813147" y="5835481"/>
            <a:ext cx="22163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000000"/>
                </a:solidFill>
                <a:cs typeface="Calibri" panose="020F0502020204030204" pitchFamily="34" charset="0"/>
              </a:rPr>
              <a:t>Cell switch command with TA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Calibri" panose="020F0502020204030204" pitchFamily="34" charset="0"/>
            </a:endParaRPr>
          </a:p>
        </p:txBody>
      </p:sp>
      <p:cxnSp>
        <p:nvCxnSpPr>
          <p:cNvPr id="78" name="Straight Arrow Connector 77"/>
          <p:cNvCxnSpPr/>
          <p:nvPr/>
        </p:nvCxnSpPr>
        <p:spPr>
          <a:xfrm>
            <a:off x="3135918" y="6169297"/>
            <a:ext cx="4950764" cy="394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26571936-B0D0-47C2-8B7E-A7D11A625AE3}"/>
              </a:ext>
            </a:extLst>
          </p:cNvPr>
          <p:cNvSpPr txBox="1"/>
          <p:nvPr/>
        </p:nvSpPr>
        <p:spPr>
          <a:xfrm>
            <a:off x="6213093" y="5967636"/>
            <a:ext cx="21451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noProof="0" dirty="0">
                <a:solidFill>
                  <a:srgbClr val="000000"/>
                </a:solidFill>
                <a:cs typeface="Calibri" panose="020F0502020204030204" pitchFamily="34" charset="0"/>
              </a:rPr>
              <a:t>Access target cell based on TA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Calibri" panose="020F0502020204030204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26571936-B0D0-47C2-8B7E-A7D11A625AE3}"/>
              </a:ext>
            </a:extLst>
          </p:cNvPr>
          <p:cNvSpPr txBox="1"/>
          <p:nvPr/>
        </p:nvSpPr>
        <p:spPr>
          <a:xfrm>
            <a:off x="2874232" y="6341473"/>
            <a:ext cx="538415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0" marR="0" lvl="0" indent="0" algn="ctr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 dirty="0">
                <a:solidFill>
                  <a:srgbClr val="000000"/>
                </a:solidFill>
                <a:cs typeface="Calibri" panose="020F0502020204030204" pitchFamily="34" charset="0"/>
              </a:rPr>
              <a:t>Other procedure: TCI state transfer, UE access detection, UE context release/modification 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Calibri" panose="020F0502020204030204" pitchFamily="34" charset="0"/>
            </a:endParaRPr>
          </a:p>
        </p:txBody>
      </p:sp>
      <p:sp>
        <p:nvSpPr>
          <p:cNvPr id="108" name="Rounded Rectangle 107"/>
          <p:cNvSpPr/>
          <p:nvPr/>
        </p:nvSpPr>
        <p:spPr>
          <a:xfrm>
            <a:off x="2874232" y="5426521"/>
            <a:ext cx="5384150" cy="824144"/>
          </a:xfrm>
          <a:prstGeom prst="round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9" name="Right Brace 108"/>
          <p:cNvSpPr/>
          <p:nvPr/>
        </p:nvSpPr>
        <p:spPr>
          <a:xfrm>
            <a:off x="8363693" y="4742950"/>
            <a:ext cx="432764" cy="1900184"/>
          </a:xfrm>
          <a:prstGeom prst="rightBrace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Left Arrow 109"/>
          <p:cNvSpPr/>
          <p:nvPr/>
        </p:nvSpPr>
        <p:spPr>
          <a:xfrm>
            <a:off x="2433066" y="5634438"/>
            <a:ext cx="446314" cy="362277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26571936-B0D0-47C2-8B7E-A7D11A625AE3}"/>
              </a:ext>
            </a:extLst>
          </p:cNvPr>
          <p:cNvSpPr txBox="1"/>
          <p:nvPr/>
        </p:nvSpPr>
        <p:spPr>
          <a:xfrm>
            <a:off x="674915" y="5142982"/>
            <a:ext cx="20695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0070C0"/>
                </a:solidFill>
                <a:cs typeface="Calibri" panose="020F0502020204030204" pitchFamily="34" charset="0"/>
              </a:rPr>
              <a:t>Separated procedure to transfer the TA value;</a:t>
            </a:r>
          </a:p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srgbClr val="0070C0"/>
              </a:solidFill>
              <a:cs typeface="Calibri" panose="020F0502020204030204" pitchFamily="34" charset="0"/>
            </a:endParaRPr>
          </a:p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0070C0"/>
                </a:solidFill>
                <a:cs typeface="Calibri" panose="020F0502020204030204" pitchFamily="34" charset="0"/>
              </a:rPr>
              <a:t>Wrong TA validity time maintenance in source DU could result in failure</a:t>
            </a:r>
          </a:p>
        </p:txBody>
      </p:sp>
      <p:sp>
        <p:nvSpPr>
          <p:cNvPr id="113" name="Rectangle 112"/>
          <p:cNvSpPr/>
          <p:nvPr/>
        </p:nvSpPr>
        <p:spPr>
          <a:xfrm>
            <a:off x="8520756" y="4320741"/>
            <a:ext cx="575677" cy="32800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T-DU3</a:t>
            </a:r>
            <a:endParaRPr kumimoji="1" lang="zh-CN" altLang="en-US" dirty="0"/>
          </a:p>
        </p:txBody>
      </p:sp>
      <p:sp>
        <p:nvSpPr>
          <p:cNvPr id="112" name="Rectangle 111"/>
          <p:cNvSpPr/>
          <p:nvPr/>
        </p:nvSpPr>
        <p:spPr>
          <a:xfrm>
            <a:off x="8157242" y="4317761"/>
            <a:ext cx="575677" cy="33360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T-DU2</a:t>
            </a:r>
            <a:endParaRPr kumimoji="1" lang="zh-CN" altLang="en-US" dirty="0"/>
          </a:p>
        </p:txBody>
      </p:sp>
      <p:sp>
        <p:nvSpPr>
          <p:cNvPr id="49" name="Rectangle 48"/>
          <p:cNvSpPr/>
          <p:nvPr/>
        </p:nvSpPr>
        <p:spPr>
          <a:xfrm>
            <a:off x="7782954" y="4319121"/>
            <a:ext cx="575677" cy="32800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T-DU1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5528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ja-JP" dirty="0"/>
              <a:t>Use cases for R20</a:t>
            </a:r>
            <a:endParaRPr lang="ja-JP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92D6613-1194-45AE-B7E2-9440095E1324}"/>
              </a:ext>
            </a:extLst>
          </p:cNvPr>
          <p:cNvSpPr/>
          <p:nvPr/>
        </p:nvSpPr>
        <p:spPr>
          <a:xfrm>
            <a:off x="500742" y="990599"/>
            <a:ext cx="11484429" cy="559302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000" b="1" dirty="0">
                <a:solidFill>
                  <a:schemeClr val="tx1"/>
                </a:solidFill>
              </a:rPr>
              <a:t>AI/ML for mobility:</a:t>
            </a:r>
            <a:endParaRPr lang="en-US" altLang="ko-KR" sz="18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</a:rPr>
              <a:t>AI/ML functionality:</a:t>
            </a:r>
          </a:p>
          <a:p>
            <a:pPr marL="637558" lvl="2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</a:rPr>
              <a:t>Generate proper (candidate) target cells to reduce the redundant target preparation, e.g. UE context setup</a:t>
            </a:r>
            <a:r>
              <a:rPr lang="zh-CN" altLang="en-US" sz="1600" dirty="0">
                <a:solidFill>
                  <a:schemeClr val="tx1"/>
                </a:solidFill>
              </a:rPr>
              <a:t> </a:t>
            </a:r>
            <a:r>
              <a:rPr lang="en-US" altLang="zh-CN" sz="1600" dirty="0">
                <a:solidFill>
                  <a:schemeClr val="tx1"/>
                </a:solidFill>
              </a:rPr>
              <a:t>and</a:t>
            </a:r>
            <a:r>
              <a:rPr lang="en-US" altLang="ko-KR" sz="1600" dirty="0">
                <a:solidFill>
                  <a:schemeClr val="tx1"/>
                </a:solidFill>
              </a:rPr>
              <a:t> storage.</a:t>
            </a:r>
          </a:p>
          <a:p>
            <a:pPr marL="637558" lvl="2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</a:rPr>
              <a:t>TA validation time and/or TA value predication for UE to access the target cell, therefore improve the access robustness and reduce the additional signaling to transfer the TA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6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</a:rPr>
              <a:t>The impacts will be the network interfaces in RAN3 domain. There is no RAN2 impact. Similar like in the previous releases: RAN3 did AI/ML for L3 mobility in Rel-18 and RAN2 started the AI/ML for L3 mobility in Rel-19. RAN3 study on AI/ML for LTM will not impact further work in RAN2 on it in future releases.</a:t>
            </a:r>
          </a:p>
          <a:p>
            <a:pPr marL="176213" lvl="1">
              <a:spcBef>
                <a:spcPts val="300"/>
              </a:spcBef>
              <a:spcAft>
                <a:spcPts val="300"/>
              </a:spcAft>
            </a:pPr>
            <a:endParaRPr lang="en-US" altLang="zh-CN" sz="1600" dirty="0">
              <a:solidFill>
                <a:schemeClr val="tx1"/>
              </a:solidFill>
            </a:endParaRPr>
          </a:p>
          <a:p>
            <a:pPr marL="176213"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800" b="1" dirty="0">
                <a:solidFill>
                  <a:schemeClr val="tx1"/>
                </a:solidFill>
              </a:rPr>
              <a:t>Proposal 2: </a:t>
            </a:r>
            <a:r>
              <a:rPr lang="en-US" altLang="ko-KR" sz="1800" b="1" dirty="0">
                <a:solidFill>
                  <a:schemeClr val="tx1"/>
                </a:solidFill>
              </a:rPr>
              <a:t>For AI/ML for Mobility, LTM is included in the scope.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600" dirty="0">
              <a:solidFill>
                <a:schemeClr val="tx1"/>
              </a:solidFill>
            </a:endParaRPr>
          </a:p>
          <a:p>
            <a:pPr marL="637558" lvl="2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6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791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ja-JP" dirty="0"/>
              <a:t>Use cases for R20</a:t>
            </a:r>
            <a:endParaRPr lang="ja-JP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92D6613-1194-45AE-B7E2-9440095E1324}"/>
              </a:ext>
            </a:extLst>
          </p:cNvPr>
          <p:cNvSpPr/>
          <p:nvPr/>
        </p:nvSpPr>
        <p:spPr>
          <a:xfrm>
            <a:off x="737890" y="838899"/>
            <a:ext cx="10919235" cy="57801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2000" b="1" dirty="0">
                <a:solidFill>
                  <a:schemeClr val="tx1"/>
                </a:solidFill>
              </a:rPr>
              <a:t>AI/ML for mobility:</a:t>
            </a:r>
            <a:endParaRPr lang="en-US" sz="2000" b="1" dirty="0">
              <a:solidFill>
                <a:schemeClr val="tx1"/>
              </a:solidFill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b="1" dirty="0">
                <a:solidFill>
                  <a:schemeClr val="tx1"/>
                </a:solidFill>
              </a:rPr>
              <a:t>multi-hop data collection: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</a:rPr>
              <a:t>AI/ML for NG-RAN aims to set the proper decision with proactive view.</a:t>
            </a:r>
            <a:endParaRPr lang="en-GB" altLang="ko-KR" sz="16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</a:rPr>
              <a:t>Rel-18 took the single-hop data collection as the starting point.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</a:rPr>
              <a:t>Multi-hop data collection can give the more foreseen information, which helps the node to have a future full picture of UE. 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</a:rPr>
              <a:t>Potential issue to be solved:</a:t>
            </a:r>
          </a:p>
          <a:p>
            <a:pPr marL="637558" lvl="2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</a:rPr>
              <a:t>How to forward the collected data</a:t>
            </a:r>
          </a:p>
          <a:p>
            <a:pPr marL="637558" lvl="2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</a:rPr>
              <a:t>How to avoid keeping UE context in intermediate node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  <a:p>
            <a:pPr marL="176213"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800" b="1" dirty="0">
                <a:solidFill>
                  <a:schemeClr val="tx1"/>
                </a:solidFill>
              </a:rPr>
              <a:t>Proposal 3: </a:t>
            </a:r>
            <a:r>
              <a:rPr lang="en-US" altLang="ko-KR" sz="1800" b="1" dirty="0">
                <a:solidFill>
                  <a:schemeClr val="tx1"/>
                </a:solidFill>
              </a:rPr>
              <a:t>For AI/ML for Mobility, </a:t>
            </a:r>
            <a:r>
              <a:rPr lang="en-US" altLang="zh-CN" sz="1800" b="1" dirty="0">
                <a:solidFill>
                  <a:schemeClr val="tx1"/>
                </a:solidFill>
              </a:rPr>
              <a:t>multi-hop data collection</a:t>
            </a:r>
            <a:r>
              <a:rPr lang="en-US" altLang="ko-KR" sz="1800" b="1" dirty="0">
                <a:solidFill>
                  <a:schemeClr val="tx1"/>
                </a:solidFill>
              </a:rPr>
              <a:t> is included in the scope.</a:t>
            </a:r>
            <a:endParaRPr lang="en-US" altLang="ko-KR" sz="1800" dirty="0">
              <a:solidFill>
                <a:schemeClr val="tx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491509" y="3802731"/>
            <a:ext cx="9764334" cy="1702246"/>
            <a:chOff x="-517291" y="2773330"/>
            <a:chExt cx="12659164" cy="2873509"/>
          </a:xfrm>
        </p:grpSpPr>
        <p:sp>
          <p:nvSpPr>
            <p:cNvPr id="4" name="Oval 3"/>
            <p:cNvSpPr/>
            <p:nvPr/>
          </p:nvSpPr>
          <p:spPr>
            <a:xfrm>
              <a:off x="8098644" y="3611463"/>
              <a:ext cx="4043229" cy="138709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900"/>
            </a:p>
          </p:txBody>
        </p:sp>
        <p:sp>
          <p:nvSpPr>
            <p:cNvPr id="5" name="Oval 4"/>
            <p:cNvSpPr/>
            <p:nvPr/>
          </p:nvSpPr>
          <p:spPr>
            <a:xfrm>
              <a:off x="4279566" y="3651175"/>
              <a:ext cx="4043229" cy="138709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900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D67E333-8215-49EE-8D20-E58199EA49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67715" y="3069301"/>
              <a:ext cx="846877" cy="147456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D67E333-8215-49EE-8D20-E58199EA49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17512" y="3069301"/>
              <a:ext cx="846877" cy="1474563"/>
            </a:xfrm>
            <a:prstGeom prst="rect">
              <a:avLst/>
            </a:prstGeom>
          </p:spPr>
        </p:pic>
        <p:sp>
          <p:nvSpPr>
            <p:cNvPr id="9" name="Oval 8"/>
            <p:cNvSpPr/>
            <p:nvPr/>
          </p:nvSpPr>
          <p:spPr>
            <a:xfrm>
              <a:off x="623164" y="3620053"/>
              <a:ext cx="4043229" cy="1387094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900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D67E333-8215-49EE-8D20-E58199EA49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86319" y="3136614"/>
              <a:ext cx="846877" cy="1474563"/>
            </a:xfrm>
            <a:prstGeom prst="rect">
              <a:avLst/>
            </a:prstGeom>
          </p:spPr>
        </p:pic>
        <p:cxnSp>
          <p:nvCxnSpPr>
            <p:cNvPr id="11" name="Straight Arrow Connector 10"/>
            <p:cNvCxnSpPr/>
            <p:nvPr/>
          </p:nvCxnSpPr>
          <p:spPr>
            <a:xfrm>
              <a:off x="2923881" y="4102497"/>
              <a:ext cx="3095696" cy="3836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DACEDE25-8504-4E4A-900A-E67A3E52DF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91059" y="4912667"/>
              <a:ext cx="414304" cy="734172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6571936-B0D0-47C2-8B7E-A7D11A625AE3}"/>
                </a:ext>
              </a:extLst>
            </p:cNvPr>
            <p:cNvSpPr txBox="1"/>
            <p:nvPr/>
          </p:nvSpPr>
          <p:spPr>
            <a:xfrm>
              <a:off x="2881825" y="3620054"/>
              <a:ext cx="3305667" cy="519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5543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noProof="0" dirty="0">
                  <a:solidFill>
                    <a:srgbClr val="000000"/>
                  </a:solidFill>
                  <a:cs typeface="Calibri" panose="020F0502020204030204" pitchFamily="34" charset="0"/>
                </a:rPr>
                <a:t>Data collection reporting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Calibri" panose="020F050202020403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6571936-B0D0-47C2-8B7E-A7D11A625AE3}"/>
                </a:ext>
              </a:extLst>
            </p:cNvPr>
            <p:cNvSpPr txBox="1"/>
            <p:nvPr/>
          </p:nvSpPr>
          <p:spPr>
            <a:xfrm>
              <a:off x="3485281" y="4190846"/>
              <a:ext cx="2025861" cy="519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5543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dirty="0">
                  <a:solidFill>
                    <a:srgbClr val="000000"/>
                  </a:solidFill>
                  <a:cs typeface="Calibri" panose="020F0502020204030204" pitchFamily="34" charset="0"/>
                </a:rPr>
                <a:t>Handover </a:t>
              </a:r>
              <a:r>
                <a:rPr lang="en-US" sz="1400" dirty="0" err="1">
                  <a:solidFill>
                    <a:srgbClr val="000000"/>
                  </a:solidFill>
                  <a:cs typeface="Calibri" panose="020F0502020204030204" pitchFamily="34" charset="0"/>
                </a:rPr>
                <a:t>req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Calibri" panose="020F050202020403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6571936-B0D0-47C2-8B7E-A7D11A625AE3}"/>
                </a:ext>
              </a:extLst>
            </p:cNvPr>
            <p:cNvSpPr txBox="1"/>
            <p:nvPr/>
          </p:nvSpPr>
          <p:spPr>
            <a:xfrm>
              <a:off x="-517291" y="2773330"/>
              <a:ext cx="2914481" cy="779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5543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noProof="0" dirty="0">
                  <a:solidFill>
                    <a:srgbClr val="000000"/>
                  </a:solidFill>
                  <a:cs typeface="Calibri" panose="020F0502020204030204" pitchFamily="34" charset="0"/>
                </a:rPr>
                <a:t>AI model training/inference based on the collected data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Calibri" panose="020F0502020204030204" pitchFamily="34" charset="0"/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1970017" y="2839879"/>
              <a:ext cx="1279480" cy="513190"/>
            </a:xfrm>
            <a:prstGeom prst="roundRect">
              <a:avLst/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5543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cs"/>
                </a:rPr>
                <a:t>AI model</a:t>
              </a:r>
              <a:endParaRPr kumimoji="1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endParaRP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>
              <a:off x="6814592" y="4098661"/>
              <a:ext cx="3095696" cy="3836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6571936-B0D0-47C2-8B7E-A7D11A625AE3}"/>
                </a:ext>
              </a:extLst>
            </p:cNvPr>
            <p:cNvSpPr txBox="1"/>
            <p:nvPr/>
          </p:nvSpPr>
          <p:spPr>
            <a:xfrm>
              <a:off x="6718762" y="3667445"/>
              <a:ext cx="3305667" cy="519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5543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noProof="0" dirty="0">
                  <a:solidFill>
                    <a:srgbClr val="000000"/>
                  </a:solidFill>
                  <a:cs typeface="Calibri" panose="020F0502020204030204" pitchFamily="34" charset="0"/>
                </a:rPr>
                <a:t>Data collection reporting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Calibri" panose="020F0502020204030204" pitchFamily="34" charset="0"/>
              </a:endParaRPr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39533" y="4258733"/>
              <a:ext cx="2853267" cy="516469"/>
            </a:xfrm>
            <a:custGeom>
              <a:avLst/>
              <a:gdLst>
                <a:gd name="connsiteX0" fmla="*/ 0 w 2853267"/>
                <a:gd name="connsiteY0" fmla="*/ 0 h 516469"/>
                <a:gd name="connsiteX1" fmla="*/ 1354667 w 2853267"/>
                <a:gd name="connsiteY1" fmla="*/ 516467 h 516469"/>
                <a:gd name="connsiteX2" fmla="*/ 2853267 w 2853267"/>
                <a:gd name="connsiteY2" fmla="*/ 8467 h 516469"/>
                <a:gd name="connsiteX3" fmla="*/ 2853267 w 2853267"/>
                <a:gd name="connsiteY3" fmla="*/ 8467 h 516469"/>
                <a:gd name="connsiteX4" fmla="*/ 2853267 w 2853267"/>
                <a:gd name="connsiteY4" fmla="*/ 8467 h 51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3267" h="516469">
                  <a:moveTo>
                    <a:pt x="0" y="0"/>
                  </a:moveTo>
                  <a:cubicBezTo>
                    <a:pt x="439561" y="257528"/>
                    <a:pt x="879123" y="515056"/>
                    <a:pt x="1354667" y="516467"/>
                  </a:cubicBezTo>
                  <a:cubicBezTo>
                    <a:pt x="1830211" y="517878"/>
                    <a:pt x="2853267" y="8467"/>
                    <a:pt x="2853267" y="8467"/>
                  </a:cubicBezTo>
                  <a:lnTo>
                    <a:pt x="2853267" y="8467"/>
                  </a:lnTo>
                  <a:lnTo>
                    <a:pt x="2853267" y="8467"/>
                  </a:lnTo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31067" y="4224587"/>
              <a:ext cx="2957925" cy="618503"/>
            </a:xfrm>
            <a:custGeom>
              <a:avLst/>
              <a:gdLst>
                <a:gd name="connsiteX0" fmla="*/ 0 w 2957925"/>
                <a:gd name="connsiteY0" fmla="*/ 8746 h 618503"/>
                <a:gd name="connsiteX1" fmla="*/ 1447800 w 2957925"/>
                <a:gd name="connsiteY1" fmla="*/ 618346 h 618503"/>
                <a:gd name="connsiteX2" fmla="*/ 2836333 w 2957925"/>
                <a:gd name="connsiteY2" fmla="*/ 68013 h 618503"/>
                <a:gd name="connsiteX3" fmla="*/ 2887133 w 2957925"/>
                <a:gd name="connsiteY3" fmla="*/ 8746 h 618503"/>
                <a:gd name="connsiteX4" fmla="*/ 2887133 w 2957925"/>
                <a:gd name="connsiteY4" fmla="*/ 8746 h 618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7925" h="618503">
                  <a:moveTo>
                    <a:pt x="0" y="8746"/>
                  </a:moveTo>
                  <a:cubicBezTo>
                    <a:pt x="487539" y="308607"/>
                    <a:pt x="975078" y="608468"/>
                    <a:pt x="1447800" y="618346"/>
                  </a:cubicBezTo>
                  <a:cubicBezTo>
                    <a:pt x="1920522" y="628224"/>
                    <a:pt x="2596444" y="169613"/>
                    <a:pt x="2836333" y="68013"/>
                  </a:cubicBezTo>
                  <a:cubicBezTo>
                    <a:pt x="3076222" y="-33587"/>
                    <a:pt x="2887133" y="8746"/>
                    <a:pt x="2887133" y="8746"/>
                  </a:cubicBezTo>
                  <a:lnTo>
                    <a:pt x="2887133" y="8746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843832" y="4224587"/>
              <a:ext cx="2957925" cy="618503"/>
            </a:xfrm>
            <a:custGeom>
              <a:avLst/>
              <a:gdLst>
                <a:gd name="connsiteX0" fmla="*/ 0 w 2957925"/>
                <a:gd name="connsiteY0" fmla="*/ 8746 h 618503"/>
                <a:gd name="connsiteX1" fmla="*/ 1447800 w 2957925"/>
                <a:gd name="connsiteY1" fmla="*/ 618346 h 618503"/>
                <a:gd name="connsiteX2" fmla="*/ 2836333 w 2957925"/>
                <a:gd name="connsiteY2" fmla="*/ 68013 h 618503"/>
                <a:gd name="connsiteX3" fmla="*/ 2887133 w 2957925"/>
                <a:gd name="connsiteY3" fmla="*/ 8746 h 618503"/>
                <a:gd name="connsiteX4" fmla="*/ 2887133 w 2957925"/>
                <a:gd name="connsiteY4" fmla="*/ 8746 h 618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7925" h="618503">
                  <a:moveTo>
                    <a:pt x="0" y="8746"/>
                  </a:moveTo>
                  <a:cubicBezTo>
                    <a:pt x="487539" y="308607"/>
                    <a:pt x="975078" y="608468"/>
                    <a:pt x="1447800" y="618346"/>
                  </a:cubicBezTo>
                  <a:cubicBezTo>
                    <a:pt x="1920522" y="628224"/>
                    <a:pt x="2596444" y="169613"/>
                    <a:pt x="2836333" y="68013"/>
                  </a:cubicBezTo>
                  <a:cubicBezTo>
                    <a:pt x="3076222" y="-33587"/>
                    <a:pt x="2887133" y="8746"/>
                    <a:pt x="2887133" y="8746"/>
                  </a:cubicBezTo>
                  <a:lnTo>
                    <a:pt x="2887133" y="8746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6571936-B0D0-47C2-8B7E-A7D11A625AE3}"/>
                </a:ext>
              </a:extLst>
            </p:cNvPr>
            <p:cNvSpPr txBox="1"/>
            <p:nvPr/>
          </p:nvSpPr>
          <p:spPr>
            <a:xfrm>
              <a:off x="7303122" y="4215561"/>
              <a:ext cx="2025861" cy="519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5543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dirty="0">
                  <a:solidFill>
                    <a:srgbClr val="000000"/>
                  </a:solidFill>
                  <a:cs typeface="Calibri" panose="020F0502020204030204" pitchFamily="34" charset="0"/>
                </a:rPr>
                <a:t>Handover </a:t>
              </a:r>
              <a:r>
                <a:rPr lang="en-US" sz="1400" dirty="0" err="1">
                  <a:solidFill>
                    <a:srgbClr val="000000"/>
                  </a:solidFill>
                  <a:cs typeface="Calibri" panose="020F0502020204030204" pitchFamily="34" charset="0"/>
                </a:rPr>
                <a:t>req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Calibri" panose="020F0502020204030204" pitchFamily="34" charset="0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DACEDE25-8504-4E4A-900A-E67A3E52DF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27136" y="4903500"/>
              <a:ext cx="414304" cy="734172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26571936-B0D0-47C2-8B7E-A7D11A625AE3}"/>
              </a:ext>
            </a:extLst>
          </p:cNvPr>
          <p:cNvSpPr txBox="1"/>
          <p:nvPr/>
        </p:nvSpPr>
        <p:spPr>
          <a:xfrm>
            <a:off x="4553605" y="5489162"/>
            <a:ext cx="3959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 example of multi-hop data collection</a:t>
            </a:r>
            <a:endParaRPr lang="en-US" sz="1400" b="1" noProof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714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ja-JP" dirty="0"/>
              <a:t>Proposal for Rel-20 scope of</a:t>
            </a:r>
            <a:r>
              <a:rPr lang="zh-CN" altLang="en-US" dirty="0"/>
              <a:t> </a:t>
            </a:r>
            <a:r>
              <a:rPr lang="en-US" altLang="zh-CN" dirty="0"/>
              <a:t>AI/ML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NG-RAN</a:t>
            </a:r>
            <a:endParaRPr lang="ja-JP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92D6613-1194-45AE-B7E2-9440095E1324}"/>
              </a:ext>
            </a:extLst>
          </p:cNvPr>
          <p:cNvSpPr/>
          <p:nvPr/>
        </p:nvSpPr>
        <p:spPr>
          <a:xfrm>
            <a:off x="636381" y="1398215"/>
            <a:ext cx="10919235" cy="50400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000" b="1" dirty="0">
                <a:solidFill>
                  <a:schemeClr val="tx1"/>
                </a:solidFill>
              </a:rPr>
              <a:t>R20 scope</a:t>
            </a: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0000"/>
                </a:solidFill>
              </a:rPr>
              <a:t>Rel-20 AI/ML for NG-RAN should be based on current 5G architecture and interfaces. </a:t>
            </a: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0000"/>
                </a:solidFill>
              </a:rPr>
              <a:t>The objectives of AI/ML for NG-RAN in Rel-20 are listed below: </a:t>
            </a:r>
          </a:p>
          <a:p>
            <a:pPr marL="620094" lvl="1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0000"/>
                </a:solidFill>
              </a:rPr>
              <a:t>Study the new AI/ML based mobility including AI/ML for LTM,  Multiple-hop target node UE trajectory[RAN3].</a:t>
            </a:r>
          </a:p>
          <a:p>
            <a:pPr marL="620094" lvl="1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zh-CN" sz="1800" dirty="0">
              <a:solidFill>
                <a:srgbClr val="000000"/>
              </a:solidFill>
            </a:endParaRPr>
          </a:p>
          <a:p>
            <a:pPr marL="620094" lvl="1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0000"/>
                </a:solidFill>
              </a:rPr>
              <a:t>Note: Coordination based on LSs with other working groups, when needed.</a:t>
            </a:r>
          </a:p>
          <a:p>
            <a:pPr marL="620094" lvl="1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zh-CN" sz="1800" dirty="0">
              <a:solidFill>
                <a:srgbClr val="000000"/>
              </a:solidFill>
            </a:endParaRP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0000"/>
                </a:solidFill>
              </a:rPr>
              <a:t>6 months for the Rel-20 Study Item on AI/ML for NG-RAN, followed by 12 months for the subsequent Work Item</a:t>
            </a: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800" dirty="0">
                <a:solidFill>
                  <a:srgbClr val="000000"/>
                </a:solidFill>
              </a:rPr>
              <a:t>To allocate 1 TU for the Rel-20 AI/ML for NG-RAN.</a:t>
            </a: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600" dirty="0">
              <a:solidFill>
                <a:schemeClr val="tx1"/>
              </a:solidFill>
            </a:endParaRPr>
          </a:p>
          <a:p>
            <a:pPr marL="176213" lvl="1">
              <a:spcBef>
                <a:spcPts val="300"/>
              </a:spcBef>
              <a:spcAft>
                <a:spcPts val="300"/>
              </a:spcAft>
            </a:pPr>
            <a:endParaRPr lang="en-US" altLang="ko-KR" sz="18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555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2662603" y="2710859"/>
            <a:ext cx="6866795" cy="1436282"/>
          </a:xfrm>
        </p:spPr>
        <p:txBody>
          <a:bodyPr/>
          <a:lstStyle/>
          <a:p>
            <a:pPr algn="ctr"/>
            <a:r>
              <a:rPr lang="en-US" altLang="ko-KR" dirty="0"/>
              <a:t>Thanks!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47690310"/>
      </p:ext>
    </p:extLst>
  </p:cSld>
  <p:clrMapOvr>
    <a:masterClrMapping/>
  </p:clrMapOvr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4C05A0-4031-458C-93F9-657B34B48EEA}">
  <ds:schemaRefs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sharepoint/v3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23688</TotalTime>
  <Words>1202</Words>
  <Application>Microsoft Office PowerPoint</Application>
  <PresentationFormat>宽屏</PresentationFormat>
  <Paragraphs>125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Samsung Sharp Sans Bold</vt:lpstr>
      <vt:lpstr>SamsungOne 400</vt:lpstr>
      <vt:lpstr>SamsungOne 700</vt:lpstr>
      <vt:lpstr>Arial</vt:lpstr>
      <vt:lpstr>Calibri</vt:lpstr>
      <vt:lpstr>Samsung Master</vt:lpstr>
      <vt:lpstr>1_Samsung Master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Confidential xx.xx.xx</dc:title>
  <dc:creator>garethw</dc:creator>
  <cp:lastModifiedBy>Lixiang Xu/NW Research &amp; Standard Lab /SRC-Beijing/Principal Engineer/Samsung Electronics</cp:lastModifiedBy>
  <cp:revision>797</cp:revision>
  <cp:lastPrinted>2017-12-18T22:10:10Z</cp:lastPrinted>
  <dcterms:created xsi:type="dcterms:W3CDTF">2017-12-10T01:01:38Z</dcterms:created>
  <dcterms:modified xsi:type="dcterms:W3CDTF">2025-05-30T05:21:29Z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