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4" r:id="rId1"/>
    <p:sldMasterId id="2147483675" r:id="rId2"/>
  </p:sldMasterIdLst>
  <p:notesMasterIdLst>
    <p:notesMasterId r:id="rId10"/>
  </p:notesMasterIdLst>
  <p:handoutMasterIdLst>
    <p:handoutMasterId r:id="rId11"/>
  </p:handoutMasterIdLst>
  <p:sldIdLst>
    <p:sldId id="256" r:id="rId3"/>
    <p:sldId id="260" r:id="rId4"/>
    <p:sldId id="298" r:id="rId5"/>
    <p:sldId id="299" r:id="rId6"/>
    <p:sldId id="300" r:id="rId7"/>
    <p:sldId id="301" r:id="rId8"/>
    <p:sldId id="282" r:id="rId9"/>
  </p:sldIdLst>
  <p:sldSz cx="9144000" cy="5143500" type="screen16x9"/>
  <p:notesSz cx="6858000" cy="9144000"/>
  <p:embeddedFontLst>
    <p:embeddedFont>
      <p:font typeface="Google Sans" panose="020B0503030502040204" pitchFamily="34" charset="0"/>
      <p:regular r:id="rId12"/>
      <p:bold r:id="rId13"/>
      <p:italic r:id="rId14"/>
      <p:boldItalic r:id="rId15"/>
    </p:embeddedFont>
    <p:embeddedFont>
      <p:font typeface="Karla" pitchFamily="2" charset="77"/>
      <p:regular r:id="rId16"/>
      <p:bold r:id="rId17"/>
      <p:italic r:id="rId18"/>
      <p:boldItalic r:id="rId19"/>
    </p:embeddedFont>
    <p:embeddedFont>
      <p:font typeface="Lato" panose="020F0502020204030203" pitchFamily="34" charset="0"/>
      <p:regular r:id="rId20"/>
      <p:bold r:id="rId21"/>
      <p:italic r:id="rId22"/>
      <p:boldItalic r:id="rId23"/>
    </p:embeddedFont>
    <p:embeddedFont>
      <p:font typeface="Montserrat" pitchFamily="2" charset="77"/>
      <p:regular r:id="rId24"/>
      <p:bold r:id="rId25"/>
      <p:italic r:id="rId26"/>
      <p:boldItalic r:id="rId27"/>
    </p:embeddedFont>
    <p:embeddedFont>
      <p:font typeface="Open Sans" panose="020B0606030504020204" pitchFamily="34" charset="0"/>
      <p:regular r:id="rId28"/>
      <p:bold r:id="rId29"/>
      <p:italic r:id="rId30"/>
      <p:boldItalic r:id="rId31"/>
    </p:embeddedFont>
    <p:embeddedFont>
      <p:font typeface="Raleway" pitchFamily="2" charset="77"/>
      <p:regular r:id="rId32"/>
      <p:bold r:id="rId33"/>
      <p:italic r:id="rId34"/>
      <p:boldItalic r:id="rId35"/>
    </p:embeddedFont>
    <p:embeddedFont>
      <p:font typeface="Roboto" panose="02000000000000000000" pitchFamily="2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674"/>
  </p:normalViewPr>
  <p:slideViewPr>
    <p:cSldViewPr snapToGrid="0">
      <p:cViewPr varScale="1">
        <p:scale>
          <a:sx n="165" d="100"/>
          <a:sy n="165" d="100"/>
        </p:scale>
        <p:origin x="132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9" Type="http://schemas.openxmlformats.org/officeDocument/2006/relationships/font" Target="fonts/font28.fntdata"/><Relationship Id="rId21" Type="http://schemas.openxmlformats.org/officeDocument/2006/relationships/font" Target="fonts/font10.fntdata"/><Relationship Id="rId34" Type="http://schemas.openxmlformats.org/officeDocument/2006/relationships/font" Target="fonts/font23.fntdata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37" Type="http://schemas.openxmlformats.org/officeDocument/2006/relationships/font" Target="fonts/font26.fntdata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font" Target="fonts/font25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font" Target="fonts/font24.fntdata"/><Relationship Id="rId43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font" Target="fonts/font22.fntdata"/><Relationship Id="rId38" Type="http://schemas.openxmlformats.org/officeDocument/2006/relationships/font" Target="fonts/font2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04AEE58-F67D-35EE-7634-902CA402E7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4B6B7E-044A-E348-9902-897AA9AB68B6}" type="datetimeFigureOut">
              <a:rPr lang="en-CN" smtClean="0"/>
              <a:t>2025/5/28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2539417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13609091b38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13609091b38_0_1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241425b43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241425b43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241425b43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241425b43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85632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241425b43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241425b43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342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241425b43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241425b43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13745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241425b43a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241425b43a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2008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dk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oogle Shape;74;p11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75" name="Google Shape;75;p11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1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7" name="Google Shape;77;p11"/>
          <p:cNvSpPr txBox="1">
            <a:spLocks noGrp="1"/>
          </p:cNvSpPr>
          <p:nvPr>
            <p:ph type="title" hasCustomPrompt="1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78" name="Google Shape;78;p11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75" y="4636400"/>
            <a:ext cx="9144000" cy="50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6" name="Google Shape;96;p14"/>
          <p:cNvGrpSpPr/>
          <p:nvPr/>
        </p:nvGrpSpPr>
        <p:grpSpPr>
          <a:xfrm>
            <a:off x="256960" y="1187048"/>
            <a:ext cx="1094856" cy="356807"/>
            <a:chOff x="0" y="0"/>
            <a:chExt cx="2077525" cy="676925"/>
          </a:xfrm>
        </p:grpSpPr>
        <p:sp>
          <p:nvSpPr>
            <p:cNvPr id="97" name="Google Shape;97;p14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14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rgbClr val="FBBC0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rgbClr val="34A853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4" name="Google Shape;104;p14"/>
          <p:cNvSpPr txBox="1">
            <a:spLocks noGrp="1"/>
          </p:cNvSpPr>
          <p:nvPr>
            <p:ph type="ctrTitle"/>
          </p:nvPr>
        </p:nvSpPr>
        <p:spPr>
          <a:xfrm>
            <a:off x="129758" y="304800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subTitle" idx="1"/>
          </p:nvPr>
        </p:nvSpPr>
        <p:spPr>
          <a:xfrm>
            <a:off x="129750" y="2394350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/>
          <p:nvPr/>
        </p:nvSpPr>
        <p:spPr>
          <a:xfrm>
            <a:off x="75" y="4636400"/>
            <a:ext cx="9144000" cy="50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9" name="Google Shape;109;p15"/>
          <p:cNvGrpSpPr/>
          <p:nvPr/>
        </p:nvGrpSpPr>
        <p:grpSpPr>
          <a:xfrm>
            <a:off x="176223" y="4848071"/>
            <a:ext cx="532885" cy="173631"/>
            <a:chOff x="0" y="0"/>
            <a:chExt cx="2077525" cy="676925"/>
          </a:xfrm>
        </p:grpSpPr>
        <p:sp>
          <p:nvSpPr>
            <p:cNvPr id="110" name="Google Shape;110;p15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15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15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6" name="Google Shape;116;p15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7" name="Google Shape;117;p15"/>
          <p:cNvSpPr txBox="1">
            <a:spLocks noGrp="1"/>
          </p:cNvSpPr>
          <p:nvPr>
            <p:ph type="title"/>
          </p:nvPr>
        </p:nvSpPr>
        <p:spPr>
          <a:xfrm>
            <a:off x="176225" y="703050"/>
            <a:ext cx="4022100" cy="364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782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412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6" name="Google Shape;126;p17"/>
          <p:cNvSpPr txBox="1">
            <a:spLocks noGrp="1"/>
          </p:cNvSpPr>
          <p:nvPr>
            <p:ph type="body" idx="2"/>
          </p:nvPr>
        </p:nvSpPr>
        <p:spPr>
          <a:xfrm>
            <a:off x="4840395" y="1143700"/>
            <a:ext cx="4122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8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9"/>
          <p:cNvSpPr txBox="1">
            <a:spLocks noGrp="1"/>
          </p:cNvSpPr>
          <p:nvPr>
            <p:ph type="title"/>
          </p:nvPr>
        </p:nvSpPr>
        <p:spPr>
          <a:xfrm>
            <a:off x="180900" y="447950"/>
            <a:ext cx="5867400" cy="75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33" name="Google Shape;133;p19"/>
          <p:cNvSpPr txBox="1">
            <a:spLocks noGrp="1"/>
          </p:cNvSpPr>
          <p:nvPr>
            <p:ph type="body" idx="1"/>
          </p:nvPr>
        </p:nvSpPr>
        <p:spPr>
          <a:xfrm>
            <a:off x="180900" y="128195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>
            <a:spLocks noGrp="1"/>
          </p:cNvSpPr>
          <p:nvPr>
            <p:ph type="title"/>
          </p:nvPr>
        </p:nvSpPr>
        <p:spPr>
          <a:xfrm>
            <a:off x="180900" y="456800"/>
            <a:ext cx="87822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37" name="Google Shape;137;p20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1"/>
          <p:cNvSpPr txBox="1"/>
          <p:nvPr/>
        </p:nvSpPr>
        <p:spPr>
          <a:xfrm>
            <a:off x="5085675" y="4796225"/>
            <a:ext cx="35610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Confidential + Proprietary</a:t>
            </a:r>
            <a:endParaRPr sz="6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1" name="Google Shape;141;p21"/>
          <p:cNvSpPr txBox="1">
            <a:spLocks noGrp="1"/>
          </p:cNvSpPr>
          <p:nvPr>
            <p:ph type="title"/>
          </p:nvPr>
        </p:nvSpPr>
        <p:spPr>
          <a:xfrm>
            <a:off x="178563" y="446900"/>
            <a:ext cx="4045200" cy="95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1"/>
          <p:cNvSpPr txBox="1">
            <a:spLocks noGrp="1"/>
          </p:cNvSpPr>
          <p:nvPr>
            <p:ph type="subTitle" idx="1"/>
          </p:nvPr>
        </p:nvSpPr>
        <p:spPr>
          <a:xfrm>
            <a:off x="176225" y="1454750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21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3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9" name="Google Shape;19;p3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/>
          <p:nvPr/>
        </p:nvSpPr>
        <p:spPr>
          <a:xfrm>
            <a:off x="3534336" y="2402400"/>
            <a:ext cx="3930000" cy="2741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22"/>
          <p:cNvSpPr txBox="1">
            <a:spLocks noGrp="1"/>
          </p:cNvSpPr>
          <p:nvPr>
            <p:ph type="body" idx="1"/>
          </p:nvPr>
        </p:nvSpPr>
        <p:spPr>
          <a:xfrm>
            <a:off x="3885361" y="2773950"/>
            <a:ext cx="3211500" cy="218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148" name="Google Shape;148;p22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>
            <a:spLocks noGrp="1"/>
          </p:cNvSpPr>
          <p:nvPr>
            <p:ph type="title" hasCustomPrompt="1"/>
          </p:nvPr>
        </p:nvSpPr>
        <p:spPr>
          <a:xfrm>
            <a:off x="180900" y="1106125"/>
            <a:ext cx="87822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51" name="Google Shape;151;p23"/>
          <p:cNvSpPr txBox="1">
            <a:spLocks noGrp="1"/>
          </p:cNvSpPr>
          <p:nvPr>
            <p:ph type="body" idx="1"/>
          </p:nvPr>
        </p:nvSpPr>
        <p:spPr>
          <a:xfrm>
            <a:off x="180900" y="3152225"/>
            <a:ext cx="87822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2" name="Google Shape;152;p23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4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AND_TWO_COLUMNS_1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5"/>
          <p:cNvSpPr txBox="1">
            <a:spLocks noGrp="1"/>
          </p:cNvSpPr>
          <p:nvPr>
            <p:ph type="subTitle" idx="1"/>
          </p:nvPr>
        </p:nvSpPr>
        <p:spPr>
          <a:xfrm>
            <a:off x="236725" y="236430"/>
            <a:ext cx="85644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rgbClr val="878787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>
                <a:solidFill>
                  <a:srgbClr val="878787"/>
                </a:solidFill>
              </a:defRPr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>
                <a:solidFill>
                  <a:srgbClr val="878787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title"/>
          </p:nvPr>
        </p:nvSpPr>
        <p:spPr>
          <a:xfrm>
            <a:off x="236725" y="375986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1">
                <a:solidFill>
                  <a:srgbClr val="37474F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5"/>
          <p:cNvSpPr/>
          <p:nvPr/>
        </p:nvSpPr>
        <p:spPr>
          <a:xfrm>
            <a:off x="0" y="4805977"/>
            <a:ext cx="9144000" cy="337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343434"/>
              </a:solidFill>
            </a:endParaRPr>
          </a:p>
        </p:txBody>
      </p:sp>
      <p:sp>
        <p:nvSpPr>
          <p:cNvPr id="159" name="Google Shape;159;p25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2">
  <p:cSld name="Title Only_2">
    <p:bg>
      <p:bgPr>
        <a:solidFill>
          <a:srgbClr val="37474F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6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2" name="Google Shape;162;p26"/>
          <p:cNvSpPr txBox="1">
            <a:spLocks noGrp="1"/>
          </p:cNvSpPr>
          <p:nvPr>
            <p:ph type="title"/>
          </p:nvPr>
        </p:nvSpPr>
        <p:spPr>
          <a:xfrm>
            <a:off x="790775" y="-875"/>
            <a:ext cx="7562400" cy="480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FFFFFF"/>
                </a:solidFill>
                <a:latin typeface="Karla"/>
                <a:ea typeface="Karla"/>
                <a:cs typeface="Karla"/>
                <a:sym typeface="Karla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Karla"/>
                <a:ea typeface="Karla"/>
                <a:cs typeface="Karla"/>
                <a:sym typeface="Karla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reaker 1">
  <p:cSld name="Title Only_1">
    <p:bg>
      <p:bgPr>
        <a:solidFill>
          <a:schemeClr val="lt2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5" name="Google Shape;165;p27"/>
          <p:cNvSpPr txBox="1">
            <a:spLocks noGrp="1"/>
          </p:cNvSpPr>
          <p:nvPr>
            <p:ph type="title"/>
          </p:nvPr>
        </p:nvSpPr>
        <p:spPr>
          <a:xfrm>
            <a:off x="236725" y="2373311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 1">
  <p:cSld name="TITLE_AND_TWO_COLUMNS_1_1"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8"/>
          <p:cNvSpPr txBox="1">
            <a:spLocks noGrp="1"/>
          </p:cNvSpPr>
          <p:nvPr>
            <p:ph type="subTitle" idx="1"/>
          </p:nvPr>
        </p:nvSpPr>
        <p:spPr>
          <a:xfrm>
            <a:off x="236725" y="236430"/>
            <a:ext cx="85644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rgbClr val="C9CDCD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8"/>
          <p:cNvSpPr txBox="1">
            <a:spLocks noGrp="1"/>
          </p:cNvSpPr>
          <p:nvPr>
            <p:ph type="title"/>
          </p:nvPr>
        </p:nvSpPr>
        <p:spPr>
          <a:xfrm>
            <a:off x="236725" y="375986"/>
            <a:ext cx="8564400" cy="39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28"/>
          <p:cNvSpPr/>
          <p:nvPr/>
        </p:nvSpPr>
        <p:spPr>
          <a:xfrm>
            <a:off x="0" y="4805977"/>
            <a:ext cx="9144000" cy="3372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28"/>
          <p:cNvSpPr txBox="1"/>
          <p:nvPr/>
        </p:nvSpPr>
        <p:spPr>
          <a:xfrm>
            <a:off x="6575500" y="4805999"/>
            <a:ext cx="2332500" cy="3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rPr>
              <a:t>© Google — Confidential and Proprietary</a:t>
            </a:r>
            <a:endParaRPr sz="700">
              <a:solidFill>
                <a:srgbClr val="87878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1" name="Google Shape;171;p28"/>
          <p:cNvSpPr txBox="1">
            <a:spLocks noGrp="1"/>
          </p:cNvSpPr>
          <p:nvPr>
            <p:ph type="body" idx="2"/>
          </p:nvPr>
        </p:nvSpPr>
        <p:spPr>
          <a:xfrm>
            <a:off x="236725" y="4846657"/>
            <a:ext cx="6817800" cy="2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3050" rtl="0">
              <a:spcBef>
                <a:spcPts val="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●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273050" rtl="0">
              <a:spcBef>
                <a:spcPts val="1600"/>
              </a:spcBef>
              <a:spcAft>
                <a:spcPts val="0"/>
              </a:spcAft>
              <a:buClr>
                <a:srgbClr val="878787"/>
              </a:buClr>
              <a:buSzPts val="700"/>
              <a:buFont typeface="Open Sans"/>
              <a:buChar char="○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273050" rtl="0">
              <a:spcBef>
                <a:spcPts val="1600"/>
              </a:spcBef>
              <a:spcAft>
                <a:spcPts val="1600"/>
              </a:spcAft>
              <a:buClr>
                <a:srgbClr val="878787"/>
              </a:buClr>
              <a:buSzPts val="700"/>
              <a:buFont typeface="Open Sans"/>
              <a:buChar char="■"/>
              <a:defRPr sz="700"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72" name="Google Shape;172;p2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>
              <a:buNone/>
              <a:defRPr>
                <a:solidFill>
                  <a:srgbClr val="87878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" name="Google Shape;25;p4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26" name="Google Shape;26;p4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4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oogle Shape;33;p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34" name="Google Shape;34;p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36;p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2" name="Google Shape;42;p6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43" name="Google Shape;43;p6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/>
          <p:nvPr/>
        </p:nvSpPr>
        <p:spPr>
          <a:xfrm>
            <a:off x="0" y="0"/>
            <a:ext cx="9144000" cy="48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49;p7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50" name="Google Shape;50;p7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7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8"/>
          <p:cNvGrpSpPr/>
          <p:nvPr/>
        </p:nvGrpSpPr>
        <p:grpSpPr>
          <a:xfrm>
            <a:off x="830392" y="4169130"/>
            <a:ext cx="745763" cy="45826"/>
            <a:chOff x="4580561" y="2589004"/>
            <a:chExt cx="1064464" cy="25200"/>
          </a:xfrm>
        </p:grpSpPr>
        <p:sp>
          <p:nvSpPr>
            <p:cNvPr id="57" name="Google Shape;57;p8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8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" name="Google Shape;59;p8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0" name="Google Shape;60;p8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" name="Google Shape;63;p9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64" name="Google Shape;64;p9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9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Google Shape;66;p9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1pPr>
            <a:lvl2pPr lvl="1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0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Raleway"/>
              <a:buNone/>
              <a:defRPr sz="28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300"/>
              <a:buFont typeface="Lato"/>
              <a:buChar char="●"/>
              <a:defRPr sz="13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●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○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Lato"/>
              <a:buChar char="■"/>
              <a:defRPr sz="11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google">
    <p:bg>
      <p:bgPr>
        <a:solidFill>
          <a:schemeClr val="lt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oogle Shape;83;p13"/>
          <p:cNvGrpSpPr/>
          <p:nvPr/>
        </p:nvGrpSpPr>
        <p:grpSpPr>
          <a:xfrm>
            <a:off x="176223" y="4848071"/>
            <a:ext cx="532885" cy="173631"/>
            <a:chOff x="0" y="0"/>
            <a:chExt cx="2077525" cy="676925"/>
          </a:xfrm>
        </p:grpSpPr>
        <p:sp>
          <p:nvSpPr>
            <p:cNvPr id="84" name="Google Shape;84;p13"/>
            <p:cNvSpPr/>
            <p:nvPr/>
          </p:nvSpPr>
          <p:spPr>
            <a:xfrm>
              <a:off x="0" y="0"/>
              <a:ext cx="511375" cy="524800"/>
            </a:xfrm>
            <a:custGeom>
              <a:avLst/>
              <a:gdLst/>
              <a:ahLst/>
              <a:cxnLst/>
              <a:rect l="l" t="t" r="r" b="b"/>
              <a:pathLst>
                <a:path w="20455" h="20992" extrusionOk="0">
                  <a:moveTo>
                    <a:pt x="10700" y="12450"/>
                  </a:moveTo>
                  <a:lnTo>
                    <a:pt x="10700" y="9583"/>
                  </a:lnTo>
                  <a:lnTo>
                    <a:pt x="20300" y="9583"/>
                  </a:lnTo>
                  <a:cubicBezTo>
                    <a:pt x="20398" y="10088"/>
                    <a:pt x="20455" y="10690"/>
                    <a:pt x="20455" y="11341"/>
                  </a:cubicBezTo>
                  <a:cubicBezTo>
                    <a:pt x="20455" y="13491"/>
                    <a:pt x="19866" y="16154"/>
                    <a:pt x="17972" y="18048"/>
                  </a:cubicBezTo>
                  <a:cubicBezTo>
                    <a:pt x="16129" y="19968"/>
                    <a:pt x="13773" y="20992"/>
                    <a:pt x="10650" y="20992"/>
                  </a:cubicBezTo>
                  <a:cubicBezTo>
                    <a:pt x="4864" y="20993"/>
                    <a:pt x="0" y="16282"/>
                    <a:pt x="0" y="10496"/>
                  </a:cubicBezTo>
                  <a:cubicBezTo>
                    <a:pt x="0" y="4710"/>
                    <a:pt x="4864" y="0"/>
                    <a:pt x="10650" y="0"/>
                  </a:cubicBezTo>
                  <a:cubicBezTo>
                    <a:pt x="13850" y="0"/>
                    <a:pt x="16129" y="1254"/>
                    <a:pt x="17844" y="2893"/>
                  </a:cubicBezTo>
                  <a:lnTo>
                    <a:pt x="15822" y="4915"/>
                  </a:lnTo>
                  <a:cubicBezTo>
                    <a:pt x="14593" y="3763"/>
                    <a:pt x="12929" y="2867"/>
                    <a:pt x="10651" y="2867"/>
                  </a:cubicBezTo>
                  <a:cubicBezTo>
                    <a:pt x="6427" y="2867"/>
                    <a:pt x="3124" y="6272"/>
                    <a:pt x="3124" y="10496"/>
                  </a:cubicBezTo>
                  <a:cubicBezTo>
                    <a:pt x="3124" y="14720"/>
                    <a:pt x="6427" y="18125"/>
                    <a:pt x="10651" y="18125"/>
                  </a:cubicBezTo>
                  <a:cubicBezTo>
                    <a:pt x="13390" y="18125"/>
                    <a:pt x="14952" y="17024"/>
                    <a:pt x="15950" y="16026"/>
                  </a:cubicBezTo>
                  <a:cubicBezTo>
                    <a:pt x="16764" y="15213"/>
                    <a:pt x="17299" y="14046"/>
                    <a:pt x="17507" y="12450"/>
                  </a:cubicBezTo>
                  <a:lnTo>
                    <a:pt x="10700" y="1245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13"/>
            <p:cNvSpPr/>
            <p:nvPr/>
          </p:nvSpPr>
          <p:spPr>
            <a:xfrm>
              <a:off x="54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13"/>
            <p:cNvSpPr/>
            <p:nvPr/>
          </p:nvSpPr>
          <p:spPr>
            <a:xfrm>
              <a:off x="910400" y="187300"/>
              <a:ext cx="339200" cy="337950"/>
            </a:xfrm>
            <a:custGeom>
              <a:avLst/>
              <a:gdLst/>
              <a:ahLst/>
              <a:cxnLst/>
              <a:rect l="l" t="t" r="r" b="b"/>
              <a:pathLst>
                <a:path w="13568" h="13518" extrusionOk="0">
                  <a:moveTo>
                    <a:pt x="13568" y="6759"/>
                  </a:moveTo>
                  <a:cubicBezTo>
                    <a:pt x="13568" y="10650"/>
                    <a:pt x="10522" y="13518"/>
                    <a:pt x="6784" y="13518"/>
                  </a:cubicBezTo>
                  <a:cubicBezTo>
                    <a:pt x="3046" y="13518"/>
                    <a:pt x="0" y="10651"/>
                    <a:pt x="0" y="6759"/>
                  </a:cubicBezTo>
                  <a:cubicBezTo>
                    <a:pt x="0" y="2842"/>
                    <a:pt x="3046" y="0"/>
                    <a:pt x="6784" y="0"/>
                  </a:cubicBezTo>
                  <a:cubicBezTo>
                    <a:pt x="10522" y="0"/>
                    <a:pt x="13568" y="2842"/>
                    <a:pt x="13568" y="6759"/>
                  </a:cubicBezTo>
                  <a:close/>
                  <a:moveTo>
                    <a:pt x="10599" y="6759"/>
                  </a:moveTo>
                  <a:cubicBezTo>
                    <a:pt x="10599" y="4327"/>
                    <a:pt x="8833" y="2663"/>
                    <a:pt x="6785" y="2663"/>
                  </a:cubicBezTo>
                  <a:cubicBezTo>
                    <a:pt x="4737" y="2663"/>
                    <a:pt x="2970" y="4327"/>
                    <a:pt x="2970" y="6759"/>
                  </a:cubicBezTo>
                  <a:cubicBezTo>
                    <a:pt x="2970" y="9165"/>
                    <a:pt x="4736" y="10855"/>
                    <a:pt x="6785" y="10855"/>
                  </a:cubicBezTo>
                  <a:cubicBezTo>
                    <a:pt x="8832" y="10855"/>
                    <a:pt x="10599" y="9165"/>
                    <a:pt x="10599" y="6759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13"/>
            <p:cNvSpPr/>
            <p:nvPr/>
          </p:nvSpPr>
          <p:spPr>
            <a:xfrm>
              <a:off x="1280400" y="187325"/>
              <a:ext cx="323850" cy="489600"/>
            </a:xfrm>
            <a:custGeom>
              <a:avLst/>
              <a:gdLst/>
              <a:ahLst/>
              <a:cxnLst/>
              <a:rect l="l" t="t" r="r" b="b"/>
              <a:pathLst>
                <a:path w="12954" h="19584" extrusionOk="0">
                  <a:moveTo>
                    <a:pt x="12954" y="409"/>
                  </a:moveTo>
                  <a:lnTo>
                    <a:pt x="12954" y="12544"/>
                  </a:lnTo>
                  <a:cubicBezTo>
                    <a:pt x="12954" y="17536"/>
                    <a:pt x="10010" y="19584"/>
                    <a:pt x="6528" y="19584"/>
                  </a:cubicBezTo>
                  <a:cubicBezTo>
                    <a:pt x="3251" y="19584"/>
                    <a:pt x="1280" y="17382"/>
                    <a:pt x="537" y="15590"/>
                  </a:cubicBezTo>
                  <a:lnTo>
                    <a:pt x="3123" y="14515"/>
                  </a:lnTo>
                  <a:cubicBezTo>
                    <a:pt x="3584" y="15616"/>
                    <a:pt x="4710" y="16922"/>
                    <a:pt x="6528" y="16922"/>
                  </a:cubicBezTo>
                  <a:cubicBezTo>
                    <a:pt x="8755" y="16922"/>
                    <a:pt x="10138" y="15539"/>
                    <a:pt x="10138" y="12954"/>
                  </a:cubicBezTo>
                  <a:lnTo>
                    <a:pt x="10138" y="11981"/>
                  </a:lnTo>
                  <a:lnTo>
                    <a:pt x="10036" y="11981"/>
                  </a:lnTo>
                  <a:cubicBezTo>
                    <a:pt x="9370" y="12800"/>
                    <a:pt x="8090" y="13517"/>
                    <a:pt x="6477" y="13517"/>
                  </a:cubicBezTo>
                  <a:cubicBezTo>
                    <a:pt x="3098" y="13517"/>
                    <a:pt x="0" y="10573"/>
                    <a:pt x="0" y="6784"/>
                  </a:cubicBezTo>
                  <a:cubicBezTo>
                    <a:pt x="0" y="2969"/>
                    <a:pt x="3098" y="0"/>
                    <a:pt x="6477" y="0"/>
                  </a:cubicBezTo>
                  <a:cubicBezTo>
                    <a:pt x="8090" y="0"/>
                    <a:pt x="9370" y="717"/>
                    <a:pt x="10036" y="1511"/>
                  </a:cubicBezTo>
                  <a:lnTo>
                    <a:pt x="10138" y="1511"/>
                  </a:lnTo>
                  <a:lnTo>
                    <a:pt x="10138" y="409"/>
                  </a:lnTo>
                  <a:lnTo>
                    <a:pt x="12954" y="409"/>
                  </a:lnTo>
                  <a:close/>
                  <a:moveTo>
                    <a:pt x="10343" y="6784"/>
                  </a:moveTo>
                  <a:cubicBezTo>
                    <a:pt x="10343" y="4403"/>
                    <a:pt x="8756" y="2662"/>
                    <a:pt x="6733" y="2662"/>
                  </a:cubicBezTo>
                  <a:cubicBezTo>
                    <a:pt x="4685" y="2662"/>
                    <a:pt x="2970" y="4403"/>
                    <a:pt x="2970" y="6784"/>
                  </a:cubicBezTo>
                  <a:cubicBezTo>
                    <a:pt x="2970" y="9139"/>
                    <a:pt x="4685" y="10855"/>
                    <a:pt x="6733" y="10855"/>
                  </a:cubicBezTo>
                  <a:cubicBezTo>
                    <a:pt x="8755" y="10854"/>
                    <a:pt x="10343" y="9139"/>
                    <a:pt x="10343" y="678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1655750" y="20000"/>
              <a:ext cx="74250" cy="495000"/>
            </a:xfrm>
            <a:custGeom>
              <a:avLst/>
              <a:gdLst/>
              <a:ahLst/>
              <a:cxnLst/>
              <a:rect l="l" t="t" r="r" b="b"/>
              <a:pathLst>
                <a:path w="2970" h="19800" extrusionOk="0">
                  <a:moveTo>
                    <a:pt x="2970" y="0"/>
                  </a:moveTo>
                  <a:lnTo>
                    <a:pt x="2970" y="19800"/>
                  </a:lnTo>
                  <a:lnTo>
                    <a:pt x="0" y="19800"/>
                  </a:lnTo>
                  <a:lnTo>
                    <a:pt x="0" y="0"/>
                  </a:lnTo>
                  <a:lnTo>
                    <a:pt x="297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13"/>
            <p:cNvSpPr/>
            <p:nvPr/>
          </p:nvSpPr>
          <p:spPr>
            <a:xfrm>
              <a:off x="1765825" y="187275"/>
              <a:ext cx="311700" cy="337950"/>
            </a:xfrm>
            <a:custGeom>
              <a:avLst/>
              <a:gdLst/>
              <a:ahLst/>
              <a:cxnLst/>
              <a:rect l="l" t="t" r="r" b="b"/>
              <a:pathLst>
                <a:path w="12468" h="13518" extrusionOk="0">
                  <a:moveTo>
                    <a:pt x="10035" y="8987"/>
                  </a:moveTo>
                  <a:lnTo>
                    <a:pt x="12339" y="10523"/>
                  </a:lnTo>
                  <a:cubicBezTo>
                    <a:pt x="11596" y="11624"/>
                    <a:pt x="9804" y="13518"/>
                    <a:pt x="6707" y="13518"/>
                  </a:cubicBezTo>
                  <a:cubicBezTo>
                    <a:pt x="2867" y="13518"/>
                    <a:pt x="0" y="10548"/>
                    <a:pt x="0" y="6759"/>
                  </a:cubicBezTo>
                  <a:cubicBezTo>
                    <a:pt x="0" y="2739"/>
                    <a:pt x="2893" y="0"/>
                    <a:pt x="6375" y="0"/>
                  </a:cubicBezTo>
                  <a:cubicBezTo>
                    <a:pt x="9882" y="0"/>
                    <a:pt x="11598" y="2791"/>
                    <a:pt x="12161" y="4301"/>
                  </a:cubicBezTo>
                  <a:lnTo>
                    <a:pt x="12468" y="5069"/>
                  </a:lnTo>
                  <a:lnTo>
                    <a:pt x="3431" y="8807"/>
                  </a:lnTo>
                  <a:cubicBezTo>
                    <a:pt x="4122" y="10164"/>
                    <a:pt x="5198" y="10855"/>
                    <a:pt x="6708" y="10855"/>
                  </a:cubicBezTo>
                  <a:cubicBezTo>
                    <a:pt x="8217" y="10856"/>
                    <a:pt x="9267" y="10114"/>
                    <a:pt x="10035" y="8987"/>
                  </a:cubicBezTo>
                  <a:close/>
                  <a:moveTo>
                    <a:pt x="2943" y="6555"/>
                  </a:moveTo>
                  <a:lnTo>
                    <a:pt x="8985" y="4046"/>
                  </a:lnTo>
                  <a:cubicBezTo>
                    <a:pt x="8652" y="3201"/>
                    <a:pt x="7654" y="2612"/>
                    <a:pt x="6476" y="2612"/>
                  </a:cubicBezTo>
                  <a:cubicBezTo>
                    <a:pt x="4966" y="2613"/>
                    <a:pt x="2867" y="3944"/>
                    <a:pt x="2943" y="655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1" name="Google Shape;91;p1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Roboto"/>
              <a:buNone/>
              <a:defRPr sz="2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7822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sldNum" idx="12"/>
          </p:nvPr>
        </p:nvSpPr>
        <p:spPr>
          <a:xfrm>
            <a:off x="8453375" y="4796300"/>
            <a:ext cx="548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 rtl="0">
              <a:buNone/>
              <a:defRPr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 txBox="1">
            <a:spLocks noGrp="1"/>
          </p:cNvSpPr>
          <p:nvPr>
            <p:ph type="subTitle" idx="1"/>
          </p:nvPr>
        </p:nvSpPr>
        <p:spPr>
          <a:xfrm>
            <a:off x="311700" y="2057250"/>
            <a:ext cx="8599736" cy="1029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Views on Rel-</a:t>
            </a:r>
            <a:r>
              <a:rPr lang="en-US" altLang="zh-C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20</a:t>
            </a:r>
            <a:r>
              <a:rPr lang="e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NES</a:t>
            </a:r>
            <a:r>
              <a:rPr lang="zh-CN" altLang="en-US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r>
              <a:rPr lang="en" sz="4200" b="1" dirty="0">
                <a:solidFill>
                  <a:srgbClr val="1A1A1A"/>
                </a:solidFill>
                <a:latin typeface="Raleway"/>
                <a:ea typeface="Raleway"/>
                <a:cs typeface="Raleway"/>
                <a:sym typeface="Raleway"/>
              </a:rPr>
              <a:t>Enhancement</a:t>
            </a:r>
            <a:endParaRPr b="1" dirty="0">
              <a:solidFill>
                <a:srgbClr val="000000"/>
              </a:solidFill>
              <a:latin typeface="Google Sans"/>
              <a:ea typeface="Google Sans"/>
              <a:cs typeface="Google Sans"/>
              <a:sym typeface="Google San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08EC01-8F27-3C20-22B1-B642B5D3B614}"/>
              </a:ext>
            </a:extLst>
          </p:cNvPr>
          <p:cNvSpPr txBox="1"/>
          <p:nvPr/>
        </p:nvSpPr>
        <p:spPr>
          <a:xfrm>
            <a:off x="311700" y="3843580"/>
            <a:ext cx="319029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Agenda</a:t>
            </a:r>
            <a:r>
              <a:rPr lang="zh-CN" altLang="en-US" dirty="0"/>
              <a:t> </a:t>
            </a:r>
            <a:r>
              <a:rPr lang="en-US" altLang="zh-CN" dirty="0"/>
              <a:t>Item:</a:t>
            </a:r>
            <a:r>
              <a:rPr lang="zh-CN" altLang="en-US" dirty="0"/>
              <a:t> </a:t>
            </a:r>
            <a:r>
              <a:rPr lang="en-US" altLang="zh-CN" dirty="0"/>
              <a:t>15.1.6</a:t>
            </a:r>
          </a:p>
          <a:p>
            <a:r>
              <a:rPr lang="en-US" altLang="zh-CN" dirty="0"/>
              <a:t>Source:</a:t>
            </a:r>
            <a:r>
              <a:rPr lang="zh-CN" altLang="en-US" dirty="0"/>
              <a:t> </a:t>
            </a:r>
            <a:r>
              <a:rPr lang="en-US" altLang="zh-CN" dirty="0"/>
              <a:t>Google</a:t>
            </a:r>
          </a:p>
          <a:p>
            <a:r>
              <a:rPr lang="en-US" altLang="zh-CN" dirty="0"/>
              <a:t>Document</a:t>
            </a:r>
            <a:r>
              <a:rPr lang="zh-CN" altLang="en-US" dirty="0"/>
              <a:t> </a:t>
            </a:r>
            <a:r>
              <a:rPr lang="en-US" altLang="zh-CN" dirty="0"/>
              <a:t>for:</a:t>
            </a:r>
            <a:r>
              <a:rPr lang="zh-CN" altLang="en-US" dirty="0"/>
              <a:t> </a:t>
            </a:r>
            <a:r>
              <a:rPr lang="en-US" altLang="zh-CN" dirty="0"/>
              <a:t>Discussion</a:t>
            </a:r>
            <a:r>
              <a:rPr lang="zh-CN" altLang="en-US" dirty="0"/>
              <a:t> </a:t>
            </a:r>
            <a:r>
              <a:rPr lang="en-US" altLang="zh-CN" dirty="0"/>
              <a:t>for</a:t>
            </a:r>
            <a:r>
              <a:rPr lang="zh-CN" altLang="en-US" dirty="0"/>
              <a:t> </a:t>
            </a:r>
            <a:r>
              <a:rPr lang="en-US" altLang="zh-CN" dirty="0"/>
              <a:t>decision</a:t>
            </a:r>
            <a:endParaRPr lang="en-CN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CBBBBFB-ECF4-2691-BDD9-064D8158940B}"/>
              </a:ext>
            </a:extLst>
          </p:cNvPr>
          <p:cNvSpPr txBox="1"/>
          <p:nvPr/>
        </p:nvSpPr>
        <p:spPr>
          <a:xfrm>
            <a:off x="7520722" y="1146031"/>
            <a:ext cx="1090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RP-250989</a:t>
            </a:r>
            <a:endParaRPr lang="en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Background</a:t>
            </a:r>
            <a:endParaRPr dirty="0"/>
          </a:p>
        </p:txBody>
      </p:sp>
      <p:sp>
        <p:nvSpPr>
          <p:cNvPr id="203" name="Google Shape;203;p3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19046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In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RP-250802,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following potential objectives for Rel-20 NES enhancement have been discussed</a:t>
            </a:r>
            <a:endParaRPr sz="14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Enhancements on SSB for NES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Enhancements for cell DTX/DRX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Enhancements on SIB1 for NES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Enhancements for OD CSI-RS/TRS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SSB for NES</a:t>
            </a:r>
            <a:endParaRPr dirty="0"/>
          </a:p>
        </p:txBody>
      </p:sp>
      <p:sp>
        <p:nvSpPr>
          <p:cNvPr id="203" name="Google Shape;203;p3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3860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For SSB for NES,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followings for Rel-20 NES enhancement have been discussed</a:t>
            </a:r>
            <a:endParaRPr sz="14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OD-SSB for UEs in idle/inactive mode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SSB periodicity extension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SSB adaptation within a burst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UE-initiated OD-SSB</a:t>
            </a:r>
          </a:p>
          <a:p>
            <a:pPr marL="139700" indent="0">
              <a:buSzPts val="1400"/>
              <a:buNone/>
            </a:pPr>
            <a:endParaRPr lang="en-US" altLang="zh-CN" sz="1400" dirty="0">
              <a:latin typeface="Google Sans"/>
              <a:cs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400" dirty="0">
                <a:latin typeface="Google Sans"/>
                <a:sym typeface="Google Sans"/>
              </a:rPr>
              <a:t>The OD-SSB for UEs in idle/inactive mode and SSB periodicity extension could have a significant impact on legacy UEs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Such features can only be enabled for CCs without legacy UE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The benefit is minor</a:t>
            </a:r>
          </a:p>
          <a:p>
            <a:pPr marL="0" indent="0">
              <a:buNone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400" dirty="0">
                <a:latin typeface="Google Sans"/>
                <a:sym typeface="Google Sans"/>
              </a:rPr>
              <a:t>SSB adaptation within a burst can already be supported based on Rel-19 NES</a:t>
            </a:r>
          </a:p>
          <a:p>
            <a:pPr marL="0" indent="0">
              <a:buNone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400" dirty="0">
                <a:latin typeface="Google Sans"/>
                <a:sym typeface="Google Sans"/>
              </a:rPr>
              <a:t>UE-initiated OD-SSB is beneficial for the NES, since the NW would have better information on when to transmit the OD-SSB</a:t>
            </a:r>
          </a:p>
          <a:p>
            <a:pPr marL="0" indent="0">
              <a:buNone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400" b="1" dirty="0">
                <a:latin typeface="Google Sans"/>
                <a:sym typeface="Google Sans"/>
              </a:rPr>
              <a:t>Proposal 1: Specify UE-initiated OD-SSB for Rel-20 NES</a:t>
            </a:r>
          </a:p>
          <a:p>
            <a:pPr indent="-317500">
              <a:buSzPts val="1400"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endParaRPr lang="en-US" sz="1400" dirty="0">
              <a:latin typeface="Google Sans"/>
              <a:sym typeface="Google Sans"/>
            </a:endParaRPr>
          </a:p>
          <a:p>
            <a:pPr indent="-317500">
              <a:buSzPts val="1400"/>
            </a:pPr>
            <a:endParaRPr lang="en-US" altLang="zh-CN" sz="1400" dirty="0">
              <a:latin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366731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Enhancements for cell DTX/DRX</a:t>
            </a:r>
            <a:endParaRPr dirty="0"/>
          </a:p>
        </p:txBody>
      </p:sp>
      <p:sp>
        <p:nvSpPr>
          <p:cNvPr id="203" name="Google Shape;203;p3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3860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For enhancements for cell DTX/DRX,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followings for Rel-20 NES enhancement have been discussed</a:t>
            </a:r>
            <a:endParaRPr sz="14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Extending cell DTX/DRX operation to common signals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Cell DTX/DRX enhancements for RRC connected UE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Cell DTX/DRX enhancements for RRC idle/inactive UE</a:t>
            </a:r>
          </a:p>
          <a:p>
            <a:pPr marL="139700" indent="0">
              <a:buSzPts val="1400"/>
              <a:buNone/>
            </a:pPr>
            <a:endParaRPr lang="en-US" altLang="zh-CN" sz="1400" dirty="0">
              <a:latin typeface="Google Sans"/>
              <a:cs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400" dirty="0">
                <a:latin typeface="Google Sans"/>
                <a:sym typeface="Google Sans"/>
              </a:rPr>
              <a:t>The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Extending cell DTX/DRX operation to common signals and cell DTX/DRX enhancements for RRC idle/inactive UEs </a:t>
            </a:r>
            <a:r>
              <a:rPr lang="en-US" altLang="zh-CN" sz="1400" dirty="0">
                <a:latin typeface="Google Sans"/>
                <a:sym typeface="Google Sans"/>
              </a:rPr>
              <a:t>could have a significant impact on legacy UEs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Such features can only be enabled for CCs without legacy UE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The benefit is minor</a:t>
            </a:r>
          </a:p>
          <a:p>
            <a:pPr marL="0" indent="0">
              <a:buNone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400" dirty="0">
                <a:latin typeface="Google Sans"/>
                <a:sym typeface="Google Sans"/>
              </a:rPr>
              <a:t>The enhancements for cell DTX/DRX should focus on RRC connected mode UE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One potential enhancement is UE recommended cell DTX/DRX via UAI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It is beneficial for joint NW/UE energy saving</a:t>
            </a:r>
          </a:p>
          <a:p>
            <a:pPr marL="0" indent="0">
              <a:buNone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400" b="1" dirty="0">
                <a:latin typeface="Google Sans"/>
                <a:sym typeface="Google Sans"/>
              </a:rPr>
              <a:t>Proposal 2: Specify UE-recommended cell DTX/DRX via UAI for Rel-20 NES</a:t>
            </a:r>
          </a:p>
          <a:p>
            <a:pPr indent="-317500">
              <a:buSzPts val="1400"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endParaRPr lang="en-US" sz="1400" dirty="0">
              <a:latin typeface="Google Sans"/>
              <a:sym typeface="Google Sans"/>
            </a:endParaRPr>
          </a:p>
          <a:p>
            <a:pPr indent="-317500">
              <a:buSzPts val="1400"/>
            </a:pPr>
            <a:endParaRPr lang="en-US" altLang="zh-CN" sz="1400" dirty="0">
              <a:latin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2898001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Enhancements for SIB1</a:t>
            </a:r>
            <a:endParaRPr dirty="0"/>
          </a:p>
        </p:txBody>
      </p:sp>
      <p:sp>
        <p:nvSpPr>
          <p:cNvPr id="203" name="Google Shape;203;p3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3860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For enhancements for SIB1 for NES, the followings for Rel-20 NES enhancement have been discussed</a:t>
            </a:r>
            <a:endParaRPr lang="en-US" sz="14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OD-SIB1 for UEs in idle/inactive mode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SIB-less NES cell for UEs in idle/inactive mode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Standalone OD-SIB1</a:t>
            </a:r>
          </a:p>
          <a:p>
            <a:pPr marL="139700" indent="0">
              <a:buSzPts val="1400"/>
              <a:buNone/>
            </a:pPr>
            <a:endParaRPr lang="en-US" altLang="zh-CN" sz="1400" dirty="0">
              <a:latin typeface="Google Sans"/>
              <a:cs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400" dirty="0">
                <a:latin typeface="Google Sans"/>
                <a:sym typeface="Google Sans"/>
              </a:rPr>
              <a:t>According to the evaluation result in Rel-19, the power saving gain for OD-SIB1 is small</a:t>
            </a:r>
          </a:p>
          <a:p>
            <a:pPr indent="-317500">
              <a:buSzPts val="1400"/>
            </a:pPr>
            <a:r>
              <a:rPr lang="en-US" altLang="zh-CN" sz="1400" dirty="0">
                <a:latin typeface="Google Sans"/>
                <a:sym typeface="Google Sans"/>
              </a:rPr>
              <a:t>There is no strong need for additional SIB1 enhancement for Rel-20 NES</a:t>
            </a:r>
          </a:p>
          <a:p>
            <a:pPr marL="0" indent="0">
              <a:buNone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400" b="1" dirty="0">
                <a:latin typeface="Google Sans"/>
                <a:sym typeface="Google Sans"/>
              </a:rPr>
              <a:t>Proposal 3: Do not include any additional SIB1 enhancement for Rel-20 NES</a:t>
            </a:r>
          </a:p>
          <a:p>
            <a:pPr indent="-317500">
              <a:buSzPts val="1400"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endParaRPr lang="en-US" sz="1400" dirty="0">
              <a:latin typeface="Google Sans"/>
              <a:sym typeface="Google Sans"/>
            </a:endParaRPr>
          </a:p>
          <a:p>
            <a:pPr indent="-317500">
              <a:buSzPts val="1400"/>
            </a:pPr>
            <a:endParaRPr lang="en-US" altLang="zh-CN" sz="1400" dirty="0">
              <a:latin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3408649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3"/>
          <p:cNvSpPr txBox="1">
            <a:spLocks noGrp="1"/>
          </p:cNvSpPr>
          <p:nvPr>
            <p:ph type="title"/>
          </p:nvPr>
        </p:nvSpPr>
        <p:spPr>
          <a:xfrm>
            <a:off x="180900" y="446900"/>
            <a:ext cx="8782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dirty="0"/>
              <a:t>Enhancements for OD CSI-RS/TRS</a:t>
            </a:r>
            <a:endParaRPr dirty="0"/>
          </a:p>
        </p:txBody>
      </p:sp>
      <p:sp>
        <p:nvSpPr>
          <p:cNvPr id="203" name="Google Shape;203;p33"/>
          <p:cNvSpPr txBox="1">
            <a:spLocks noGrp="1"/>
          </p:cNvSpPr>
          <p:nvPr>
            <p:ph type="body" idx="1"/>
          </p:nvPr>
        </p:nvSpPr>
        <p:spPr>
          <a:xfrm>
            <a:off x="180900" y="1143700"/>
            <a:ext cx="8391600" cy="33860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For OD CSI-RS/TRS,</a:t>
            </a:r>
            <a:endParaRPr lang="en-US" sz="1400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Rel-19</a:t>
            </a:r>
            <a:r>
              <a:rPr lang="zh-CN" altLang="en-US" sz="1400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specified time-domain adaptation for SSB and NW-triggered on-demand SSB</a:t>
            </a:r>
          </a:p>
          <a:p>
            <a:pPr lvl="1">
              <a:spcBef>
                <a:spcPts val="0"/>
              </a:spcBef>
              <a:buChar char="●"/>
            </a:pPr>
            <a:r>
              <a:rPr lang="en-US" altLang="zh-CN" dirty="0">
                <a:latin typeface="Google Sans"/>
                <a:ea typeface="Google Sans"/>
                <a:cs typeface="Google Sans"/>
                <a:sym typeface="Google Sans"/>
              </a:rPr>
              <a:t>The</a:t>
            </a:r>
            <a:r>
              <a:rPr lang="zh-CN" altLang="en-US" dirty="0">
                <a:latin typeface="Google Sans"/>
                <a:ea typeface="Google Sans"/>
                <a:cs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ea typeface="Google Sans"/>
                <a:cs typeface="Google Sans"/>
                <a:sym typeface="Google Sans"/>
              </a:rPr>
              <a:t>NW can dynamically change the periodicity for SSB</a:t>
            </a: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US" altLang="zh-CN" sz="1400" dirty="0">
                <a:latin typeface="Google Sans"/>
                <a:ea typeface="Google Sans"/>
                <a:cs typeface="Google Sans"/>
                <a:sym typeface="Google Sans"/>
              </a:rPr>
              <a:t>TRS is also an always-on downlink signal</a:t>
            </a:r>
          </a:p>
          <a:p>
            <a:pPr lvl="1">
              <a:spcBef>
                <a:spcPts val="0"/>
              </a:spcBef>
              <a:buFont typeface="Roboto"/>
              <a:buChar char="●"/>
            </a:pPr>
            <a:r>
              <a:rPr lang="en-US" altLang="zh-CN" dirty="0">
                <a:latin typeface="Google Sans"/>
                <a:sym typeface="Google Sans"/>
              </a:rPr>
              <a:t>The time-domain location for TRS is currently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configured by RRC</a:t>
            </a:r>
          </a:p>
          <a:p>
            <a:pPr lvl="1">
              <a:spcBef>
                <a:spcPts val="0"/>
              </a:spcBef>
              <a:buFont typeface="Roboto"/>
              <a:buChar char="●"/>
            </a:pPr>
            <a:r>
              <a:rPr lang="en-US" altLang="zh-CN" dirty="0">
                <a:latin typeface="Google Sans"/>
                <a:sym typeface="Google Sans"/>
              </a:rPr>
              <a:t>The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number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of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TRSs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is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usually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no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less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than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the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number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of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SSBs</a:t>
            </a:r>
          </a:p>
          <a:p>
            <a:pPr lvl="1">
              <a:spcBef>
                <a:spcPts val="0"/>
              </a:spcBef>
              <a:buFont typeface="Roboto"/>
              <a:buChar char="●"/>
            </a:pPr>
            <a:r>
              <a:rPr lang="en-US" altLang="zh-CN" dirty="0">
                <a:latin typeface="Google Sans"/>
                <a:sym typeface="Google Sans"/>
              </a:rPr>
              <a:t>The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periodicity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of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the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TRS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depends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on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the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channel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variation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status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of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the</a:t>
            </a:r>
            <a:r>
              <a:rPr lang="zh-CN" altLang="en-US" dirty="0">
                <a:latin typeface="Google Sans"/>
                <a:sym typeface="Google Sans"/>
              </a:rPr>
              <a:t> </a:t>
            </a:r>
            <a:r>
              <a:rPr lang="en-US" altLang="zh-CN" dirty="0">
                <a:latin typeface="Google Sans"/>
                <a:sym typeface="Google Sans"/>
              </a:rPr>
              <a:t>UEs</a:t>
            </a:r>
          </a:p>
          <a:p>
            <a:pPr marL="0" indent="0">
              <a:buNone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400" b="1" dirty="0">
                <a:latin typeface="Google Sans"/>
                <a:sym typeface="Google Sans"/>
              </a:rPr>
              <a:t>Proposal 4: Specify OD-TRS for Rel-20 NES</a:t>
            </a:r>
          </a:p>
          <a:p>
            <a:pPr indent="-317500">
              <a:buSzPts val="1400"/>
            </a:pPr>
            <a:endParaRPr lang="en-US" altLang="zh-CN" sz="1400" dirty="0">
              <a:latin typeface="Google Sans"/>
              <a:sym typeface="Google Sans"/>
            </a:endParaRPr>
          </a:p>
          <a:p>
            <a:pPr marL="0" indent="0">
              <a:buNone/>
            </a:pPr>
            <a:endParaRPr lang="en-US" sz="1400" dirty="0">
              <a:latin typeface="Google Sans"/>
              <a:sym typeface="Google Sans"/>
            </a:endParaRPr>
          </a:p>
          <a:p>
            <a:pPr indent="-317500">
              <a:buSzPts val="1400"/>
            </a:pPr>
            <a:endParaRPr lang="en-US" altLang="zh-CN" sz="1400" dirty="0">
              <a:latin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1798813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128D5-1F5D-9A5A-7937-0F5A7550E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en-C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D9C3BA-62C8-8246-6F41-E86F57A6E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0900" y="1143700"/>
            <a:ext cx="8782200" cy="36515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600" b="1" dirty="0">
                <a:latin typeface="Google Sans"/>
                <a:sym typeface="Google Sans"/>
              </a:rPr>
              <a:t>Proposal 1: Specify UE-initiated OD-SSB for Rel-20 NES</a:t>
            </a:r>
          </a:p>
          <a:p>
            <a:pPr marL="0" indent="0">
              <a:buNone/>
            </a:pPr>
            <a:endParaRPr lang="en-US" altLang="zh-CN" sz="1600" b="1" dirty="0">
              <a:latin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600" b="1" dirty="0">
                <a:latin typeface="Google Sans"/>
                <a:sym typeface="Google Sans"/>
              </a:rPr>
              <a:t>Proposal 2: Specify UE-recommended cell DTX/DRX via UAI for Rel-20 NES</a:t>
            </a:r>
          </a:p>
          <a:p>
            <a:pPr marL="0" indent="0">
              <a:buNone/>
            </a:pPr>
            <a:endParaRPr lang="en-US" altLang="zh-CN" sz="1600" b="1" dirty="0">
              <a:latin typeface="Google Sans"/>
              <a:ea typeface="Google Sans"/>
              <a:cs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600" b="1" dirty="0">
                <a:latin typeface="Google Sans"/>
                <a:sym typeface="Google Sans"/>
              </a:rPr>
              <a:t>Proposal 3: Do not include any additional SIB1 enhancement for Rel-20 NES</a:t>
            </a:r>
          </a:p>
          <a:p>
            <a:pPr marL="0" indent="0">
              <a:buNone/>
            </a:pPr>
            <a:endParaRPr lang="en-US" altLang="zh-CN" sz="1600" dirty="0">
              <a:latin typeface="+mj-lt"/>
              <a:ea typeface="Google Sans"/>
              <a:cs typeface="Google Sans"/>
              <a:sym typeface="Google Sans"/>
            </a:endParaRPr>
          </a:p>
          <a:p>
            <a:pPr marL="0" indent="0">
              <a:buNone/>
            </a:pPr>
            <a:r>
              <a:rPr lang="en-US" altLang="zh-CN" sz="1600" b="1" dirty="0">
                <a:latin typeface="Google Sans"/>
                <a:sym typeface="Google Sans"/>
              </a:rPr>
              <a:t>Proposal 4: Specify OD-TRS for Rel-20 NES</a:t>
            </a:r>
          </a:p>
          <a:p>
            <a:pPr marL="0" indent="0">
              <a:buNone/>
            </a:pPr>
            <a:endParaRPr lang="en-US" altLang="zh-CN" sz="1600" dirty="0">
              <a:latin typeface="+mj-lt"/>
              <a:ea typeface="Google Sans"/>
              <a:cs typeface="Google Sans"/>
              <a:sym typeface="Google Sans"/>
            </a:endParaRPr>
          </a:p>
          <a:p>
            <a:endParaRPr lang="en-US" altLang="zh-CN" sz="1600" dirty="0">
              <a:latin typeface="+mj-lt"/>
              <a:ea typeface="Google Sans"/>
              <a:cs typeface="Google Sans"/>
              <a:sym typeface="Google Sans"/>
            </a:endParaRPr>
          </a:p>
          <a:p>
            <a:endParaRPr lang="en-US" altLang="zh-CN" sz="1600" dirty="0">
              <a:latin typeface="+mj-lt"/>
              <a:ea typeface="Google Sans"/>
              <a:cs typeface="Google Sans"/>
              <a:sym typeface="Google Sans"/>
            </a:endParaRPr>
          </a:p>
        </p:txBody>
      </p:sp>
    </p:spTree>
    <p:extLst>
      <p:ext uri="{BB962C8B-B14F-4D97-AF65-F5344CB8AC3E}">
        <p14:creationId xmlns:p14="http://schemas.microsoft.com/office/powerpoint/2010/main" val="697975275"/>
      </p:ext>
    </p:extLst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oogle">
  <a:themeElements>
    <a:clrScheme name="Google">
      <a:dk1>
        <a:srgbClr val="4285F4"/>
      </a:dk1>
      <a:lt1>
        <a:srgbClr val="FFFFFF"/>
      </a:lt1>
      <a:dk2>
        <a:srgbClr val="666666"/>
      </a:dk2>
      <a:lt2>
        <a:srgbClr val="BDBDBD"/>
      </a:lt2>
      <a:accent1>
        <a:srgbClr val="0277BD"/>
      </a:accent1>
      <a:accent2>
        <a:srgbClr val="34A853"/>
      </a:accent2>
      <a:accent3>
        <a:srgbClr val="EA4335"/>
      </a:accent3>
      <a:accent4>
        <a:srgbClr val="FF9800"/>
      </a:accent4>
      <a:accent5>
        <a:srgbClr val="4FC3F7"/>
      </a:accent5>
      <a:accent6>
        <a:srgbClr val="FBBC05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526</Words>
  <Application>Microsoft Macintosh PowerPoint</Application>
  <PresentationFormat>On-screen Show (16:9)</PresentationFormat>
  <Paragraphs>76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Roboto</vt:lpstr>
      <vt:lpstr>Raleway</vt:lpstr>
      <vt:lpstr>Karla</vt:lpstr>
      <vt:lpstr>Google Sans</vt:lpstr>
      <vt:lpstr>Lato</vt:lpstr>
      <vt:lpstr>Arial</vt:lpstr>
      <vt:lpstr>Open Sans</vt:lpstr>
      <vt:lpstr>Montserrat</vt:lpstr>
      <vt:lpstr>Streamline</vt:lpstr>
      <vt:lpstr>Google</vt:lpstr>
      <vt:lpstr>PowerPoint Presentation</vt:lpstr>
      <vt:lpstr>Background</vt:lpstr>
      <vt:lpstr>SSB for NES</vt:lpstr>
      <vt:lpstr>Enhancements for cell DTX/DRX</vt:lpstr>
      <vt:lpstr>Enhancements for SIB1</vt:lpstr>
      <vt:lpstr>Enhancements for OD CSI-RS/TRS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Yushu Zhang</cp:lastModifiedBy>
  <cp:revision>32</cp:revision>
  <dcterms:modified xsi:type="dcterms:W3CDTF">2025-05-28T07:17:31Z</dcterms:modified>
</cp:coreProperties>
</file>