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  <p:sldMasterId id="2147483675" r:id="rId2"/>
  </p:sldMasterIdLst>
  <p:notesMasterIdLst>
    <p:notesMasterId r:id="rId8"/>
  </p:notesMasterIdLst>
  <p:handoutMasterIdLst>
    <p:handoutMasterId r:id="rId9"/>
  </p:handoutMasterIdLst>
  <p:sldIdLst>
    <p:sldId id="256" r:id="rId3"/>
    <p:sldId id="296" r:id="rId4"/>
    <p:sldId id="297" r:id="rId5"/>
    <p:sldId id="295" r:id="rId6"/>
    <p:sldId id="282" r:id="rId7"/>
  </p:sldIdLst>
  <p:sldSz cx="9144000" cy="5143500" type="screen16x9"/>
  <p:notesSz cx="6858000" cy="9144000"/>
  <p:embeddedFontLst>
    <p:embeddedFont>
      <p:font typeface="Google Sans" panose="020B0503030502040204" pitchFamily="34" charset="0"/>
      <p:regular r:id="rId10"/>
      <p:bold r:id="rId11"/>
      <p:italic r:id="rId12"/>
      <p:boldItalic r:id="rId13"/>
    </p:embeddedFont>
    <p:embeddedFont>
      <p:font typeface="Karla" pitchFamily="2" charset="77"/>
      <p:regular r:id="rId14"/>
      <p:bold r:id="rId15"/>
      <p:italic r:id="rId16"/>
      <p:boldItalic r:id="rId17"/>
    </p:embeddedFont>
    <p:embeddedFont>
      <p:font typeface="Lato" panose="020F0502020204030203" pitchFamily="34" charset="0"/>
      <p:regular r:id="rId18"/>
      <p:bold r:id="rId19"/>
      <p:italic r:id="rId20"/>
      <p:boldItalic r:id="rId21"/>
    </p:embeddedFont>
    <p:embeddedFont>
      <p:font typeface="Montserrat" pitchFamily="2" charset="77"/>
      <p:regular r:id="rId22"/>
      <p:bold r:id="rId23"/>
      <p:italic r:id="rId24"/>
      <p:boldItalic r:id="rId25"/>
    </p:embeddedFont>
    <p:embeddedFont>
      <p:font typeface="Open Sans" panose="020B0606030504020204" pitchFamily="34" charset="0"/>
      <p:regular r:id="rId26"/>
      <p:bold r:id="rId27"/>
      <p:italic r:id="rId28"/>
      <p:boldItalic r:id="rId29"/>
    </p:embeddedFont>
    <p:embeddedFont>
      <p:font typeface="Raleway" pitchFamily="2" charset="77"/>
      <p:regular r:id="rId30"/>
      <p:bold r:id="rId31"/>
      <p:italic r:id="rId32"/>
      <p:boldItalic r:id="rId33"/>
    </p:embeddedFont>
    <p:embeddedFont>
      <p:font typeface="Roboto" panose="02000000000000000000" pitchFamily="2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74"/>
  </p:normalViewPr>
  <p:slideViewPr>
    <p:cSldViewPr snapToGrid="0">
      <p:cViewPr varScale="1">
        <p:scale>
          <a:sx n="165" d="100"/>
          <a:sy n="165" d="100"/>
        </p:scale>
        <p:origin x="1320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5" d="100"/>
          <a:sy n="125" d="100"/>
        </p:scale>
        <p:origin x="597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9" Type="http://schemas.openxmlformats.org/officeDocument/2006/relationships/viewProps" Target="viewProps.xml"/><Relationship Id="rId21" Type="http://schemas.openxmlformats.org/officeDocument/2006/relationships/font" Target="fonts/font12.fntdata"/><Relationship Id="rId34" Type="http://schemas.openxmlformats.org/officeDocument/2006/relationships/font" Target="fonts/font25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font" Target="fonts/font23.fntdata"/><Relationship Id="rId37" Type="http://schemas.openxmlformats.org/officeDocument/2006/relationships/font" Target="fonts/font28.fntdata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font" Target="fonts/font27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font" Target="fonts/font26.fntdata"/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font" Target="fonts/font24.fntdata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04AEE58-F67D-35EE-7634-902CA402E74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4B6B7E-044A-E348-9902-897AA9AB68B6}" type="datetimeFigureOut">
              <a:rPr lang="en-CN" smtClean="0"/>
              <a:t>2025/5/28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2539417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13609091b38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13609091b38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241425b43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2241425b43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60735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241425b43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2241425b43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57271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2241425b43a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2241425b43a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5151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/>
          <p:nvPr/>
        </p:nvSpPr>
        <p:spPr>
          <a:xfrm>
            <a:off x="75" y="4636400"/>
            <a:ext cx="9144000" cy="507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6" name="Google Shape;96;p14"/>
          <p:cNvGrpSpPr/>
          <p:nvPr/>
        </p:nvGrpSpPr>
        <p:grpSpPr>
          <a:xfrm>
            <a:off x="256960" y="1187048"/>
            <a:ext cx="1094856" cy="356807"/>
            <a:chOff x="0" y="0"/>
            <a:chExt cx="2077525" cy="676925"/>
          </a:xfrm>
        </p:grpSpPr>
        <p:sp>
          <p:nvSpPr>
            <p:cNvPr id="97" name="Google Shape;97;p14"/>
            <p:cNvSpPr/>
            <p:nvPr/>
          </p:nvSpPr>
          <p:spPr>
            <a:xfrm>
              <a:off x="0" y="0"/>
              <a:ext cx="511375" cy="524800"/>
            </a:xfrm>
            <a:custGeom>
              <a:avLst/>
              <a:gdLst/>
              <a:ahLst/>
              <a:cxnLst/>
              <a:rect l="l" t="t" r="r" b="b"/>
              <a:pathLst>
                <a:path w="20455" h="20992" extrusionOk="0">
                  <a:moveTo>
                    <a:pt x="10700" y="12450"/>
                  </a:moveTo>
                  <a:lnTo>
                    <a:pt x="10700" y="9583"/>
                  </a:lnTo>
                  <a:lnTo>
                    <a:pt x="20300" y="9583"/>
                  </a:lnTo>
                  <a:cubicBezTo>
                    <a:pt x="20398" y="10088"/>
                    <a:pt x="20455" y="10690"/>
                    <a:pt x="20455" y="11341"/>
                  </a:cubicBezTo>
                  <a:cubicBezTo>
                    <a:pt x="20455" y="13491"/>
                    <a:pt x="19866" y="16154"/>
                    <a:pt x="17972" y="18048"/>
                  </a:cubicBezTo>
                  <a:cubicBezTo>
                    <a:pt x="16129" y="19968"/>
                    <a:pt x="13773" y="20992"/>
                    <a:pt x="10650" y="20992"/>
                  </a:cubicBezTo>
                  <a:cubicBezTo>
                    <a:pt x="4864" y="20993"/>
                    <a:pt x="0" y="16282"/>
                    <a:pt x="0" y="10496"/>
                  </a:cubicBezTo>
                  <a:cubicBezTo>
                    <a:pt x="0" y="4710"/>
                    <a:pt x="4864" y="0"/>
                    <a:pt x="10650" y="0"/>
                  </a:cubicBezTo>
                  <a:cubicBezTo>
                    <a:pt x="13850" y="0"/>
                    <a:pt x="16129" y="1254"/>
                    <a:pt x="17844" y="2893"/>
                  </a:cubicBezTo>
                  <a:lnTo>
                    <a:pt x="15822" y="4915"/>
                  </a:lnTo>
                  <a:cubicBezTo>
                    <a:pt x="14593" y="3763"/>
                    <a:pt x="12929" y="2867"/>
                    <a:pt x="10651" y="2867"/>
                  </a:cubicBezTo>
                  <a:cubicBezTo>
                    <a:pt x="6427" y="2867"/>
                    <a:pt x="3124" y="6272"/>
                    <a:pt x="3124" y="10496"/>
                  </a:cubicBezTo>
                  <a:cubicBezTo>
                    <a:pt x="3124" y="14720"/>
                    <a:pt x="6427" y="18125"/>
                    <a:pt x="10651" y="18125"/>
                  </a:cubicBezTo>
                  <a:cubicBezTo>
                    <a:pt x="13390" y="18125"/>
                    <a:pt x="14952" y="17024"/>
                    <a:pt x="15950" y="16026"/>
                  </a:cubicBezTo>
                  <a:cubicBezTo>
                    <a:pt x="16764" y="15213"/>
                    <a:pt x="17299" y="14046"/>
                    <a:pt x="17507" y="12450"/>
                  </a:cubicBezTo>
                  <a:lnTo>
                    <a:pt x="10700" y="12450"/>
                  </a:ln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14"/>
            <p:cNvSpPr/>
            <p:nvPr/>
          </p:nvSpPr>
          <p:spPr>
            <a:xfrm>
              <a:off x="54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rgbClr val="EA4335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14"/>
            <p:cNvSpPr/>
            <p:nvPr/>
          </p:nvSpPr>
          <p:spPr>
            <a:xfrm>
              <a:off x="91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rgbClr val="FBBC05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14"/>
            <p:cNvSpPr/>
            <p:nvPr/>
          </p:nvSpPr>
          <p:spPr>
            <a:xfrm>
              <a:off x="1280400" y="187325"/>
              <a:ext cx="323850" cy="489600"/>
            </a:xfrm>
            <a:custGeom>
              <a:avLst/>
              <a:gdLst/>
              <a:ahLst/>
              <a:cxnLst/>
              <a:rect l="l" t="t" r="r" b="b"/>
              <a:pathLst>
                <a:path w="12954" h="19584" extrusionOk="0">
                  <a:moveTo>
                    <a:pt x="12954" y="409"/>
                  </a:moveTo>
                  <a:lnTo>
                    <a:pt x="12954" y="12544"/>
                  </a:lnTo>
                  <a:cubicBezTo>
                    <a:pt x="12954" y="17536"/>
                    <a:pt x="10010" y="19584"/>
                    <a:pt x="6528" y="19584"/>
                  </a:cubicBezTo>
                  <a:cubicBezTo>
                    <a:pt x="3251" y="19584"/>
                    <a:pt x="1280" y="17382"/>
                    <a:pt x="537" y="15590"/>
                  </a:cubicBezTo>
                  <a:lnTo>
                    <a:pt x="3123" y="14515"/>
                  </a:lnTo>
                  <a:cubicBezTo>
                    <a:pt x="3584" y="15616"/>
                    <a:pt x="4710" y="16922"/>
                    <a:pt x="6528" y="16922"/>
                  </a:cubicBezTo>
                  <a:cubicBezTo>
                    <a:pt x="8755" y="16922"/>
                    <a:pt x="10138" y="15539"/>
                    <a:pt x="10138" y="12954"/>
                  </a:cubicBezTo>
                  <a:lnTo>
                    <a:pt x="10138" y="11981"/>
                  </a:lnTo>
                  <a:lnTo>
                    <a:pt x="10036" y="11981"/>
                  </a:lnTo>
                  <a:cubicBezTo>
                    <a:pt x="9370" y="12800"/>
                    <a:pt x="8090" y="13517"/>
                    <a:pt x="6477" y="13517"/>
                  </a:cubicBezTo>
                  <a:cubicBezTo>
                    <a:pt x="3098" y="13517"/>
                    <a:pt x="0" y="10573"/>
                    <a:pt x="0" y="6784"/>
                  </a:cubicBezTo>
                  <a:cubicBezTo>
                    <a:pt x="0" y="2969"/>
                    <a:pt x="3098" y="0"/>
                    <a:pt x="6477" y="0"/>
                  </a:cubicBezTo>
                  <a:cubicBezTo>
                    <a:pt x="8090" y="0"/>
                    <a:pt x="9370" y="717"/>
                    <a:pt x="10036" y="1511"/>
                  </a:cubicBezTo>
                  <a:lnTo>
                    <a:pt x="10138" y="1511"/>
                  </a:lnTo>
                  <a:lnTo>
                    <a:pt x="10138" y="409"/>
                  </a:lnTo>
                  <a:lnTo>
                    <a:pt x="12954" y="409"/>
                  </a:lnTo>
                  <a:close/>
                  <a:moveTo>
                    <a:pt x="10343" y="6784"/>
                  </a:moveTo>
                  <a:cubicBezTo>
                    <a:pt x="10343" y="4403"/>
                    <a:pt x="8756" y="2662"/>
                    <a:pt x="6733" y="2662"/>
                  </a:cubicBezTo>
                  <a:cubicBezTo>
                    <a:pt x="4685" y="2662"/>
                    <a:pt x="2970" y="4403"/>
                    <a:pt x="2970" y="6784"/>
                  </a:cubicBezTo>
                  <a:cubicBezTo>
                    <a:pt x="2970" y="9139"/>
                    <a:pt x="4685" y="10855"/>
                    <a:pt x="6733" y="10855"/>
                  </a:cubicBezTo>
                  <a:cubicBezTo>
                    <a:pt x="8755" y="10854"/>
                    <a:pt x="10343" y="9139"/>
                    <a:pt x="10343" y="6784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14"/>
            <p:cNvSpPr/>
            <p:nvPr/>
          </p:nvSpPr>
          <p:spPr>
            <a:xfrm>
              <a:off x="1655750" y="20000"/>
              <a:ext cx="74250" cy="495000"/>
            </a:xfrm>
            <a:custGeom>
              <a:avLst/>
              <a:gdLst/>
              <a:ahLst/>
              <a:cxnLst/>
              <a:rect l="l" t="t" r="r" b="b"/>
              <a:pathLst>
                <a:path w="2970" h="19800" extrusionOk="0">
                  <a:moveTo>
                    <a:pt x="2970" y="0"/>
                  </a:moveTo>
                  <a:lnTo>
                    <a:pt x="2970" y="19800"/>
                  </a:lnTo>
                  <a:lnTo>
                    <a:pt x="0" y="19800"/>
                  </a:lnTo>
                  <a:lnTo>
                    <a:pt x="0" y="0"/>
                  </a:lnTo>
                  <a:lnTo>
                    <a:pt x="2970" y="0"/>
                  </a:lnTo>
                  <a:close/>
                </a:path>
              </a:pathLst>
            </a:custGeom>
            <a:solidFill>
              <a:srgbClr val="34A853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14"/>
            <p:cNvSpPr/>
            <p:nvPr/>
          </p:nvSpPr>
          <p:spPr>
            <a:xfrm>
              <a:off x="1765825" y="187275"/>
              <a:ext cx="311700" cy="337950"/>
            </a:xfrm>
            <a:custGeom>
              <a:avLst/>
              <a:gdLst/>
              <a:ahLst/>
              <a:cxnLst/>
              <a:rect l="l" t="t" r="r" b="b"/>
              <a:pathLst>
                <a:path w="12468" h="13518" extrusionOk="0">
                  <a:moveTo>
                    <a:pt x="10035" y="8987"/>
                  </a:moveTo>
                  <a:lnTo>
                    <a:pt x="12339" y="10523"/>
                  </a:lnTo>
                  <a:cubicBezTo>
                    <a:pt x="11596" y="11624"/>
                    <a:pt x="9804" y="13518"/>
                    <a:pt x="6707" y="13518"/>
                  </a:cubicBezTo>
                  <a:cubicBezTo>
                    <a:pt x="2867" y="13518"/>
                    <a:pt x="0" y="10548"/>
                    <a:pt x="0" y="6759"/>
                  </a:cubicBezTo>
                  <a:cubicBezTo>
                    <a:pt x="0" y="2739"/>
                    <a:pt x="2893" y="0"/>
                    <a:pt x="6375" y="0"/>
                  </a:cubicBezTo>
                  <a:cubicBezTo>
                    <a:pt x="9882" y="0"/>
                    <a:pt x="11598" y="2791"/>
                    <a:pt x="12161" y="4301"/>
                  </a:cubicBezTo>
                  <a:lnTo>
                    <a:pt x="12468" y="5069"/>
                  </a:lnTo>
                  <a:lnTo>
                    <a:pt x="3431" y="8807"/>
                  </a:lnTo>
                  <a:cubicBezTo>
                    <a:pt x="4122" y="10164"/>
                    <a:pt x="5198" y="10855"/>
                    <a:pt x="6708" y="10855"/>
                  </a:cubicBezTo>
                  <a:cubicBezTo>
                    <a:pt x="8217" y="10856"/>
                    <a:pt x="9267" y="10114"/>
                    <a:pt x="10035" y="8987"/>
                  </a:cubicBezTo>
                  <a:close/>
                  <a:moveTo>
                    <a:pt x="2943" y="6555"/>
                  </a:moveTo>
                  <a:lnTo>
                    <a:pt x="8985" y="4046"/>
                  </a:lnTo>
                  <a:cubicBezTo>
                    <a:pt x="8652" y="3201"/>
                    <a:pt x="7654" y="2612"/>
                    <a:pt x="6476" y="2612"/>
                  </a:cubicBezTo>
                  <a:cubicBezTo>
                    <a:pt x="4966" y="2613"/>
                    <a:pt x="2867" y="3944"/>
                    <a:pt x="2943" y="6555"/>
                  </a:cubicBezTo>
                  <a:close/>
                </a:path>
              </a:pathLst>
            </a:custGeom>
            <a:solidFill>
              <a:srgbClr val="EA4335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Google Shape;104;p14"/>
          <p:cNvSpPr txBox="1">
            <a:spLocks noGrp="1"/>
          </p:cNvSpPr>
          <p:nvPr>
            <p:ph type="ctrTitle"/>
          </p:nvPr>
        </p:nvSpPr>
        <p:spPr>
          <a:xfrm>
            <a:off x="129758" y="304800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5" name="Google Shape;105;p14"/>
          <p:cNvSpPr txBox="1">
            <a:spLocks noGrp="1"/>
          </p:cNvSpPr>
          <p:nvPr>
            <p:ph type="subTitle" idx="1"/>
          </p:nvPr>
        </p:nvSpPr>
        <p:spPr>
          <a:xfrm>
            <a:off x="129750" y="2394350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6" name="Google Shape;106;p14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5"/>
          <p:cNvSpPr/>
          <p:nvPr/>
        </p:nvSpPr>
        <p:spPr>
          <a:xfrm>
            <a:off x="75" y="4636400"/>
            <a:ext cx="9144000" cy="50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9" name="Google Shape;109;p15"/>
          <p:cNvGrpSpPr/>
          <p:nvPr/>
        </p:nvGrpSpPr>
        <p:grpSpPr>
          <a:xfrm>
            <a:off x="176223" y="4848071"/>
            <a:ext cx="532885" cy="173631"/>
            <a:chOff x="0" y="0"/>
            <a:chExt cx="2077525" cy="676925"/>
          </a:xfrm>
        </p:grpSpPr>
        <p:sp>
          <p:nvSpPr>
            <p:cNvPr id="110" name="Google Shape;110;p15"/>
            <p:cNvSpPr/>
            <p:nvPr/>
          </p:nvSpPr>
          <p:spPr>
            <a:xfrm>
              <a:off x="0" y="0"/>
              <a:ext cx="511375" cy="524800"/>
            </a:xfrm>
            <a:custGeom>
              <a:avLst/>
              <a:gdLst/>
              <a:ahLst/>
              <a:cxnLst/>
              <a:rect l="l" t="t" r="r" b="b"/>
              <a:pathLst>
                <a:path w="20455" h="20992" extrusionOk="0">
                  <a:moveTo>
                    <a:pt x="10700" y="12450"/>
                  </a:moveTo>
                  <a:lnTo>
                    <a:pt x="10700" y="9583"/>
                  </a:lnTo>
                  <a:lnTo>
                    <a:pt x="20300" y="9583"/>
                  </a:lnTo>
                  <a:cubicBezTo>
                    <a:pt x="20398" y="10088"/>
                    <a:pt x="20455" y="10690"/>
                    <a:pt x="20455" y="11341"/>
                  </a:cubicBezTo>
                  <a:cubicBezTo>
                    <a:pt x="20455" y="13491"/>
                    <a:pt x="19866" y="16154"/>
                    <a:pt x="17972" y="18048"/>
                  </a:cubicBezTo>
                  <a:cubicBezTo>
                    <a:pt x="16129" y="19968"/>
                    <a:pt x="13773" y="20992"/>
                    <a:pt x="10650" y="20992"/>
                  </a:cubicBezTo>
                  <a:cubicBezTo>
                    <a:pt x="4864" y="20993"/>
                    <a:pt x="0" y="16282"/>
                    <a:pt x="0" y="10496"/>
                  </a:cubicBezTo>
                  <a:cubicBezTo>
                    <a:pt x="0" y="4710"/>
                    <a:pt x="4864" y="0"/>
                    <a:pt x="10650" y="0"/>
                  </a:cubicBezTo>
                  <a:cubicBezTo>
                    <a:pt x="13850" y="0"/>
                    <a:pt x="16129" y="1254"/>
                    <a:pt x="17844" y="2893"/>
                  </a:cubicBezTo>
                  <a:lnTo>
                    <a:pt x="15822" y="4915"/>
                  </a:lnTo>
                  <a:cubicBezTo>
                    <a:pt x="14593" y="3763"/>
                    <a:pt x="12929" y="2867"/>
                    <a:pt x="10651" y="2867"/>
                  </a:cubicBezTo>
                  <a:cubicBezTo>
                    <a:pt x="6427" y="2867"/>
                    <a:pt x="3124" y="6272"/>
                    <a:pt x="3124" y="10496"/>
                  </a:cubicBezTo>
                  <a:cubicBezTo>
                    <a:pt x="3124" y="14720"/>
                    <a:pt x="6427" y="18125"/>
                    <a:pt x="10651" y="18125"/>
                  </a:cubicBezTo>
                  <a:cubicBezTo>
                    <a:pt x="13390" y="18125"/>
                    <a:pt x="14952" y="17024"/>
                    <a:pt x="15950" y="16026"/>
                  </a:cubicBezTo>
                  <a:cubicBezTo>
                    <a:pt x="16764" y="15213"/>
                    <a:pt x="17299" y="14046"/>
                    <a:pt x="17507" y="12450"/>
                  </a:cubicBezTo>
                  <a:lnTo>
                    <a:pt x="10700" y="1245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54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91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1280400" y="187325"/>
              <a:ext cx="323850" cy="489600"/>
            </a:xfrm>
            <a:custGeom>
              <a:avLst/>
              <a:gdLst/>
              <a:ahLst/>
              <a:cxnLst/>
              <a:rect l="l" t="t" r="r" b="b"/>
              <a:pathLst>
                <a:path w="12954" h="19584" extrusionOk="0">
                  <a:moveTo>
                    <a:pt x="12954" y="409"/>
                  </a:moveTo>
                  <a:lnTo>
                    <a:pt x="12954" y="12544"/>
                  </a:lnTo>
                  <a:cubicBezTo>
                    <a:pt x="12954" y="17536"/>
                    <a:pt x="10010" y="19584"/>
                    <a:pt x="6528" y="19584"/>
                  </a:cubicBezTo>
                  <a:cubicBezTo>
                    <a:pt x="3251" y="19584"/>
                    <a:pt x="1280" y="17382"/>
                    <a:pt x="537" y="15590"/>
                  </a:cubicBezTo>
                  <a:lnTo>
                    <a:pt x="3123" y="14515"/>
                  </a:lnTo>
                  <a:cubicBezTo>
                    <a:pt x="3584" y="15616"/>
                    <a:pt x="4710" y="16922"/>
                    <a:pt x="6528" y="16922"/>
                  </a:cubicBezTo>
                  <a:cubicBezTo>
                    <a:pt x="8755" y="16922"/>
                    <a:pt x="10138" y="15539"/>
                    <a:pt x="10138" y="12954"/>
                  </a:cubicBezTo>
                  <a:lnTo>
                    <a:pt x="10138" y="11981"/>
                  </a:lnTo>
                  <a:lnTo>
                    <a:pt x="10036" y="11981"/>
                  </a:lnTo>
                  <a:cubicBezTo>
                    <a:pt x="9370" y="12800"/>
                    <a:pt x="8090" y="13517"/>
                    <a:pt x="6477" y="13517"/>
                  </a:cubicBezTo>
                  <a:cubicBezTo>
                    <a:pt x="3098" y="13517"/>
                    <a:pt x="0" y="10573"/>
                    <a:pt x="0" y="6784"/>
                  </a:cubicBezTo>
                  <a:cubicBezTo>
                    <a:pt x="0" y="2969"/>
                    <a:pt x="3098" y="0"/>
                    <a:pt x="6477" y="0"/>
                  </a:cubicBezTo>
                  <a:cubicBezTo>
                    <a:pt x="8090" y="0"/>
                    <a:pt x="9370" y="717"/>
                    <a:pt x="10036" y="1511"/>
                  </a:cubicBezTo>
                  <a:lnTo>
                    <a:pt x="10138" y="1511"/>
                  </a:lnTo>
                  <a:lnTo>
                    <a:pt x="10138" y="409"/>
                  </a:lnTo>
                  <a:lnTo>
                    <a:pt x="12954" y="409"/>
                  </a:lnTo>
                  <a:close/>
                  <a:moveTo>
                    <a:pt x="10343" y="6784"/>
                  </a:moveTo>
                  <a:cubicBezTo>
                    <a:pt x="10343" y="4403"/>
                    <a:pt x="8756" y="2662"/>
                    <a:pt x="6733" y="2662"/>
                  </a:cubicBezTo>
                  <a:cubicBezTo>
                    <a:pt x="4685" y="2662"/>
                    <a:pt x="2970" y="4403"/>
                    <a:pt x="2970" y="6784"/>
                  </a:cubicBezTo>
                  <a:cubicBezTo>
                    <a:pt x="2970" y="9139"/>
                    <a:pt x="4685" y="10855"/>
                    <a:pt x="6733" y="10855"/>
                  </a:cubicBezTo>
                  <a:cubicBezTo>
                    <a:pt x="8755" y="10854"/>
                    <a:pt x="10343" y="9139"/>
                    <a:pt x="10343" y="678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1655750" y="20000"/>
              <a:ext cx="74250" cy="495000"/>
            </a:xfrm>
            <a:custGeom>
              <a:avLst/>
              <a:gdLst/>
              <a:ahLst/>
              <a:cxnLst/>
              <a:rect l="l" t="t" r="r" b="b"/>
              <a:pathLst>
                <a:path w="2970" h="19800" extrusionOk="0">
                  <a:moveTo>
                    <a:pt x="2970" y="0"/>
                  </a:moveTo>
                  <a:lnTo>
                    <a:pt x="2970" y="19800"/>
                  </a:lnTo>
                  <a:lnTo>
                    <a:pt x="0" y="19800"/>
                  </a:lnTo>
                  <a:lnTo>
                    <a:pt x="0" y="0"/>
                  </a:lnTo>
                  <a:lnTo>
                    <a:pt x="297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1765825" y="187275"/>
              <a:ext cx="311700" cy="337950"/>
            </a:xfrm>
            <a:custGeom>
              <a:avLst/>
              <a:gdLst/>
              <a:ahLst/>
              <a:cxnLst/>
              <a:rect l="l" t="t" r="r" b="b"/>
              <a:pathLst>
                <a:path w="12468" h="13518" extrusionOk="0">
                  <a:moveTo>
                    <a:pt x="10035" y="8987"/>
                  </a:moveTo>
                  <a:lnTo>
                    <a:pt x="12339" y="10523"/>
                  </a:lnTo>
                  <a:cubicBezTo>
                    <a:pt x="11596" y="11624"/>
                    <a:pt x="9804" y="13518"/>
                    <a:pt x="6707" y="13518"/>
                  </a:cubicBezTo>
                  <a:cubicBezTo>
                    <a:pt x="2867" y="13518"/>
                    <a:pt x="0" y="10548"/>
                    <a:pt x="0" y="6759"/>
                  </a:cubicBezTo>
                  <a:cubicBezTo>
                    <a:pt x="0" y="2739"/>
                    <a:pt x="2893" y="0"/>
                    <a:pt x="6375" y="0"/>
                  </a:cubicBezTo>
                  <a:cubicBezTo>
                    <a:pt x="9882" y="0"/>
                    <a:pt x="11598" y="2791"/>
                    <a:pt x="12161" y="4301"/>
                  </a:cubicBezTo>
                  <a:lnTo>
                    <a:pt x="12468" y="5069"/>
                  </a:lnTo>
                  <a:lnTo>
                    <a:pt x="3431" y="8807"/>
                  </a:lnTo>
                  <a:cubicBezTo>
                    <a:pt x="4122" y="10164"/>
                    <a:pt x="5198" y="10855"/>
                    <a:pt x="6708" y="10855"/>
                  </a:cubicBezTo>
                  <a:cubicBezTo>
                    <a:pt x="8217" y="10856"/>
                    <a:pt x="9267" y="10114"/>
                    <a:pt x="10035" y="8987"/>
                  </a:cubicBezTo>
                  <a:close/>
                  <a:moveTo>
                    <a:pt x="2943" y="6555"/>
                  </a:moveTo>
                  <a:lnTo>
                    <a:pt x="8985" y="4046"/>
                  </a:lnTo>
                  <a:cubicBezTo>
                    <a:pt x="8652" y="3201"/>
                    <a:pt x="7654" y="2612"/>
                    <a:pt x="6476" y="2612"/>
                  </a:cubicBezTo>
                  <a:cubicBezTo>
                    <a:pt x="4966" y="2613"/>
                    <a:pt x="2867" y="3944"/>
                    <a:pt x="2943" y="655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6" name="Google Shape;116;p15"/>
          <p:cNvSpPr txBox="1"/>
          <p:nvPr/>
        </p:nvSpPr>
        <p:spPr>
          <a:xfrm>
            <a:off x="5085675" y="4796225"/>
            <a:ext cx="3561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Confidential + Proprietary</a:t>
            </a:r>
            <a:endParaRPr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" name="Google Shape;117;p15"/>
          <p:cNvSpPr txBox="1">
            <a:spLocks noGrp="1"/>
          </p:cNvSpPr>
          <p:nvPr>
            <p:ph type="title"/>
          </p:nvPr>
        </p:nvSpPr>
        <p:spPr>
          <a:xfrm>
            <a:off x="176225" y="703050"/>
            <a:ext cx="4022100" cy="364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6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 dirty="0"/>
          </a:p>
        </p:txBody>
      </p:sp>
      <p:sp>
        <p:nvSpPr>
          <p:cNvPr id="121" name="Google Shape;121;p16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7822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17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4122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26" name="Google Shape;126;p17"/>
          <p:cNvSpPr txBox="1">
            <a:spLocks noGrp="1"/>
          </p:cNvSpPr>
          <p:nvPr>
            <p:ph type="body" idx="2"/>
          </p:nvPr>
        </p:nvSpPr>
        <p:spPr>
          <a:xfrm>
            <a:off x="4840395" y="1143700"/>
            <a:ext cx="4122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27" name="Google Shape;127;p17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8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8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9"/>
          <p:cNvSpPr txBox="1">
            <a:spLocks noGrp="1"/>
          </p:cNvSpPr>
          <p:nvPr>
            <p:ph type="title"/>
          </p:nvPr>
        </p:nvSpPr>
        <p:spPr>
          <a:xfrm>
            <a:off x="180900" y="447950"/>
            <a:ext cx="58674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19"/>
          <p:cNvSpPr txBox="1">
            <a:spLocks noGrp="1"/>
          </p:cNvSpPr>
          <p:nvPr>
            <p:ph type="body" idx="1"/>
          </p:nvPr>
        </p:nvSpPr>
        <p:spPr>
          <a:xfrm>
            <a:off x="180900" y="128195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34" name="Google Shape;134;p19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0"/>
          <p:cNvSpPr txBox="1">
            <a:spLocks noGrp="1"/>
          </p:cNvSpPr>
          <p:nvPr>
            <p:ph type="title"/>
          </p:nvPr>
        </p:nvSpPr>
        <p:spPr>
          <a:xfrm>
            <a:off x="180900" y="456800"/>
            <a:ext cx="87822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21"/>
          <p:cNvSpPr txBox="1"/>
          <p:nvPr/>
        </p:nvSpPr>
        <p:spPr>
          <a:xfrm>
            <a:off x="5085675" y="4796225"/>
            <a:ext cx="3561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Confidential + Proprietary</a:t>
            </a:r>
            <a:endParaRPr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1" name="Google Shape;141;p21"/>
          <p:cNvSpPr txBox="1">
            <a:spLocks noGrp="1"/>
          </p:cNvSpPr>
          <p:nvPr>
            <p:ph type="title"/>
          </p:nvPr>
        </p:nvSpPr>
        <p:spPr>
          <a:xfrm>
            <a:off x="178563" y="446900"/>
            <a:ext cx="4045200" cy="95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1"/>
          <p:cNvSpPr txBox="1">
            <a:spLocks noGrp="1"/>
          </p:cNvSpPr>
          <p:nvPr>
            <p:ph type="subTitle" idx="1"/>
          </p:nvPr>
        </p:nvSpPr>
        <p:spPr>
          <a:xfrm>
            <a:off x="176225" y="1454750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21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21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2"/>
          <p:cNvSpPr/>
          <p:nvPr/>
        </p:nvSpPr>
        <p:spPr>
          <a:xfrm>
            <a:off x="3534336" y="2402400"/>
            <a:ext cx="3930000" cy="2741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22"/>
          <p:cNvSpPr txBox="1">
            <a:spLocks noGrp="1"/>
          </p:cNvSpPr>
          <p:nvPr>
            <p:ph type="body" idx="1"/>
          </p:nvPr>
        </p:nvSpPr>
        <p:spPr>
          <a:xfrm>
            <a:off x="3885361" y="2773950"/>
            <a:ext cx="3211500" cy="218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148" name="Google Shape;148;p22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3"/>
          <p:cNvSpPr txBox="1">
            <a:spLocks noGrp="1"/>
          </p:cNvSpPr>
          <p:nvPr>
            <p:ph type="title" hasCustomPrompt="1"/>
          </p:nvPr>
        </p:nvSpPr>
        <p:spPr>
          <a:xfrm>
            <a:off x="180900" y="1106125"/>
            <a:ext cx="87822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51" name="Google Shape;151;p23"/>
          <p:cNvSpPr txBox="1">
            <a:spLocks noGrp="1"/>
          </p:cNvSpPr>
          <p:nvPr>
            <p:ph type="body" idx="1"/>
          </p:nvPr>
        </p:nvSpPr>
        <p:spPr>
          <a:xfrm>
            <a:off x="180900" y="3152225"/>
            <a:ext cx="87822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2" name="Google Shape;152;p23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4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AND_TWO_COLUMNS_1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5"/>
          <p:cNvSpPr txBox="1">
            <a:spLocks noGrp="1"/>
          </p:cNvSpPr>
          <p:nvPr>
            <p:ph type="subTitle" idx="1"/>
          </p:nvPr>
        </p:nvSpPr>
        <p:spPr>
          <a:xfrm>
            <a:off x="236725" y="236430"/>
            <a:ext cx="85644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rgbClr val="878787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878787"/>
                </a:solidFill>
              </a:defRPr>
            </a:lvl9pPr>
          </a:lstStyle>
          <a:p>
            <a:endParaRPr/>
          </a:p>
        </p:txBody>
      </p:sp>
      <p:sp>
        <p:nvSpPr>
          <p:cNvPr id="157" name="Google Shape;157;p25"/>
          <p:cNvSpPr txBox="1">
            <a:spLocks noGrp="1"/>
          </p:cNvSpPr>
          <p:nvPr>
            <p:ph type="title"/>
          </p:nvPr>
        </p:nvSpPr>
        <p:spPr>
          <a:xfrm>
            <a:off x="236725" y="375986"/>
            <a:ext cx="85644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rgbClr val="37474F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25"/>
          <p:cNvSpPr/>
          <p:nvPr/>
        </p:nvSpPr>
        <p:spPr>
          <a:xfrm>
            <a:off x="0" y="4805977"/>
            <a:ext cx="9144000" cy="3372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43434"/>
              </a:solidFill>
            </a:endParaRPr>
          </a:p>
        </p:txBody>
      </p:sp>
      <p:sp>
        <p:nvSpPr>
          <p:cNvPr id="159" name="Google Shape;159;p25"/>
          <p:cNvSpPr txBox="1"/>
          <p:nvPr/>
        </p:nvSpPr>
        <p:spPr>
          <a:xfrm>
            <a:off x="6575500" y="4805999"/>
            <a:ext cx="23325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rPr>
              <a:t>© Google — Confidential and Proprietary</a:t>
            </a:r>
            <a:endParaRPr sz="700">
              <a:solidFill>
                <a:srgbClr val="87878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2">
  <p:cSld name="Title Only_2">
    <p:bg>
      <p:bgPr>
        <a:solidFill>
          <a:srgbClr val="37474F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6"/>
          <p:cNvSpPr txBox="1"/>
          <p:nvPr/>
        </p:nvSpPr>
        <p:spPr>
          <a:xfrm>
            <a:off x="6575500" y="4805999"/>
            <a:ext cx="23325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Google — Confidential and Proprietary</a:t>
            </a:r>
            <a:endParaRPr sz="7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2" name="Google Shape;162;p26"/>
          <p:cNvSpPr txBox="1">
            <a:spLocks noGrp="1"/>
          </p:cNvSpPr>
          <p:nvPr>
            <p:ph type="title"/>
          </p:nvPr>
        </p:nvSpPr>
        <p:spPr>
          <a:xfrm>
            <a:off x="790775" y="-875"/>
            <a:ext cx="7562400" cy="480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1">
  <p:cSld name="Title Only_1">
    <p:bg>
      <p:bgPr>
        <a:solidFill>
          <a:schemeClr val="lt2"/>
        </a:solid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7"/>
          <p:cNvSpPr txBox="1"/>
          <p:nvPr/>
        </p:nvSpPr>
        <p:spPr>
          <a:xfrm>
            <a:off x="6575500" y="4805999"/>
            <a:ext cx="23325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rPr>
              <a:t>© Google — Confidential and Proprietary</a:t>
            </a:r>
            <a:endParaRPr sz="700">
              <a:solidFill>
                <a:srgbClr val="87878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5" name="Google Shape;165;p27"/>
          <p:cNvSpPr txBox="1">
            <a:spLocks noGrp="1"/>
          </p:cNvSpPr>
          <p:nvPr>
            <p:ph type="title"/>
          </p:nvPr>
        </p:nvSpPr>
        <p:spPr>
          <a:xfrm>
            <a:off x="236725" y="2373311"/>
            <a:ext cx="8564400" cy="39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 1">
  <p:cSld name="TITLE_AND_TWO_COLUMNS_1_1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8"/>
          <p:cNvSpPr txBox="1">
            <a:spLocks noGrp="1"/>
          </p:cNvSpPr>
          <p:nvPr>
            <p:ph type="subTitle" idx="1"/>
          </p:nvPr>
        </p:nvSpPr>
        <p:spPr>
          <a:xfrm>
            <a:off x="236725" y="236430"/>
            <a:ext cx="85644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rgbClr val="C9CDCD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28"/>
          <p:cNvSpPr txBox="1">
            <a:spLocks noGrp="1"/>
          </p:cNvSpPr>
          <p:nvPr>
            <p:ph type="title"/>
          </p:nvPr>
        </p:nvSpPr>
        <p:spPr>
          <a:xfrm>
            <a:off x="236725" y="375986"/>
            <a:ext cx="85644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8"/>
          <p:cNvSpPr/>
          <p:nvPr/>
        </p:nvSpPr>
        <p:spPr>
          <a:xfrm>
            <a:off x="0" y="4805977"/>
            <a:ext cx="9144000" cy="3372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28"/>
          <p:cNvSpPr txBox="1"/>
          <p:nvPr/>
        </p:nvSpPr>
        <p:spPr>
          <a:xfrm>
            <a:off x="6575500" y="4805999"/>
            <a:ext cx="23325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rPr>
              <a:t>© Google — Confidential and Proprietary</a:t>
            </a:r>
            <a:endParaRPr sz="700">
              <a:solidFill>
                <a:srgbClr val="87878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1" name="Google Shape;171;p28"/>
          <p:cNvSpPr txBox="1">
            <a:spLocks noGrp="1"/>
          </p:cNvSpPr>
          <p:nvPr>
            <p:ph type="body" idx="2"/>
          </p:nvPr>
        </p:nvSpPr>
        <p:spPr>
          <a:xfrm>
            <a:off x="236725" y="4846657"/>
            <a:ext cx="68178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73050" rtl="0">
              <a:spcBef>
                <a:spcPts val="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●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○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■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●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○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■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●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○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73050" rtl="0">
              <a:spcBef>
                <a:spcPts val="1600"/>
              </a:spcBef>
              <a:spcAft>
                <a:spcPts val="1600"/>
              </a:spcAft>
              <a:buClr>
                <a:srgbClr val="878787"/>
              </a:buClr>
              <a:buSzPts val="700"/>
              <a:buFont typeface="Open Sans"/>
              <a:buChar char="■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72" name="Google Shape;172;p2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oogle">
    <p:bg>
      <p:bgPr>
        <a:solidFill>
          <a:schemeClr val="lt1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oogle Shape;83;p13"/>
          <p:cNvGrpSpPr/>
          <p:nvPr/>
        </p:nvGrpSpPr>
        <p:grpSpPr>
          <a:xfrm>
            <a:off x="176223" y="4848071"/>
            <a:ext cx="532885" cy="173631"/>
            <a:chOff x="0" y="0"/>
            <a:chExt cx="2077525" cy="676925"/>
          </a:xfrm>
        </p:grpSpPr>
        <p:sp>
          <p:nvSpPr>
            <p:cNvPr id="84" name="Google Shape;84;p13"/>
            <p:cNvSpPr/>
            <p:nvPr/>
          </p:nvSpPr>
          <p:spPr>
            <a:xfrm>
              <a:off x="0" y="0"/>
              <a:ext cx="511375" cy="524800"/>
            </a:xfrm>
            <a:custGeom>
              <a:avLst/>
              <a:gdLst/>
              <a:ahLst/>
              <a:cxnLst/>
              <a:rect l="l" t="t" r="r" b="b"/>
              <a:pathLst>
                <a:path w="20455" h="20992" extrusionOk="0">
                  <a:moveTo>
                    <a:pt x="10700" y="12450"/>
                  </a:moveTo>
                  <a:lnTo>
                    <a:pt x="10700" y="9583"/>
                  </a:lnTo>
                  <a:lnTo>
                    <a:pt x="20300" y="9583"/>
                  </a:lnTo>
                  <a:cubicBezTo>
                    <a:pt x="20398" y="10088"/>
                    <a:pt x="20455" y="10690"/>
                    <a:pt x="20455" y="11341"/>
                  </a:cubicBezTo>
                  <a:cubicBezTo>
                    <a:pt x="20455" y="13491"/>
                    <a:pt x="19866" y="16154"/>
                    <a:pt x="17972" y="18048"/>
                  </a:cubicBezTo>
                  <a:cubicBezTo>
                    <a:pt x="16129" y="19968"/>
                    <a:pt x="13773" y="20992"/>
                    <a:pt x="10650" y="20992"/>
                  </a:cubicBezTo>
                  <a:cubicBezTo>
                    <a:pt x="4864" y="20993"/>
                    <a:pt x="0" y="16282"/>
                    <a:pt x="0" y="10496"/>
                  </a:cubicBezTo>
                  <a:cubicBezTo>
                    <a:pt x="0" y="4710"/>
                    <a:pt x="4864" y="0"/>
                    <a:pt x="10650" y="0"/>
                  </a:cubicBezTo>
                  <a:cubicBezTo>
                    <a:pt x="13850" y="0"/>
                    <a:pt x="16129" y="1254"/>
                    <a:pt x="17844" y="2893"/>
                  </a:cubicBezTo>
                  <a:lnTo>
                    <a:pt x="15822" y="4915"/>
                  </a:lnTo>
                  <a:cubicBezTo>
                    <a:pt x="14593" y="3763"/>
                    <a:pt x="12929" y="2867"/>
                    <a:pt x="10651" y="2867"/>
                  </a:cubicBezTo>
                  <a:cubicBezTo>
                    <a:pt x="6427" y="2867"/>
                    <a:pt x="3124" y="6272"/>
                    <a:pt x="3124" y="10496"/>
                  </a:cubicBezTo>
                  <a:cubicBezTo>
                    <a:pt x="3124" y="14720"/>
                    <a:pt x="6427" y="18125"/>
                    <a:pt x="10651" y="18125"/>
                  </a:cubicBezTo>
                  <a:cubicBezTo>
                    <a:pt x="13390" y="18125"/>
                    <a:pt x="14952" y="17024"/>
                    <a:pt x="15950" y="16026"/>
                  </a:cubicBezTo>
                  <a:cubicBezTo>
                    <a:pt x="16764" y="15213"/>
                    <a:pt x="17299" y="14046"/>
                    <a:pt x="17507" y="12450"/>
                  </a:cubicBezTo>
                  <a:lnTo>
                    <a:pt x="10700" y="1245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13"/>
            <p:cNvSpPr/>
            <p:nvPr/>
          </p:nvSpPr>
          <p:spPr>
            <a:xfrm>
              <a:off x="54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13"/>
            <p:cNvSpPr/>
            <p:nvPr/>
          </p:nvSpPr>
          <p:spPr>
            <a:xfrm>
              <a:off x="91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13"/>
            <p:cNvSpPr/>
            <p:nvPr/>
          </p:nvSpPr>
          <p:spPr>
            <a:xfrm>
              <a:off x="1280400" y="187325"/>
              <a:ext cx="323850" cy="489600"/>
            </a:xfrm>
            <a:custGeom>
              <a:avLst/>
              <a:gdLst/>
              <a:ahLst/>
              <a:cxnLst/>
              <a:rect l="l" t="t" r="r" b="b"/>
              <a:pathLst>
                <a:path w="12954" h="19584" extrusionOk="0">
                  <a:moveTo>
                    <a:pt x="12954" y="409"/>
                  </a:moveTo>
                  <a:lnTo>
                    <a:pt x="12954" y="12544"/>
                  </a:lnTo>
                  <a:cubicBezTo>
                    <a:pt x="12954" y="17536"/>
                    <a:pt x="10010" y="19584"/>
                    <a:pt x="6528" y="19584"/>
                  </a:cubicBezTo>
                  <a:cubicBezTo>
                    <a:pt x="3251" y="19584"/>
                    <a:pt x="1280" y="17382"/>
                    <a:pt x="537" y="15590"/>
                  </a:cubicBezTo>
                  <a:lnTo>
                    <a:pt x="3123" y="14515"/>
                  </a:lnTo>
                  <a:cubicBezTo>
                    <a:pt x="3584" y="15616"/>
                    <a:pt x="4710" y="16922"/>
                    <a:pt x="6528" y="16922"/>
                  </a:cubicBezTo>
                  <a:cubicBezTo>
                    <a:pt x="8755" y="16922"/>
                    <a:pt x="10138" y="15539"/>
                    <a:pt x="10138" y="12954"/>
                  </a:cubicBezTo>
                  <a:lnTo>
                    <a:pt x="10138" y="11981"/>
                  </a:lnTo>
                  <a:lnTo>
                    <a:pt x="10036" y="11981"/>
                  </a:lnTo>
                  <a:cubicBezTo>
                    <a:pt x="9370" y="12800"/>
                    <a:pt x="8090" y="13517"/>
                    <a:pt x="6477" y="13517"/>
                  </a:cubicBezTo>
                  <a:cubicBezTo>
                    <a:pt x="3098" y="13517"/>
                    <a:pt x="0" y="10573"/>
                    <a:pt x="0" y="6784"/>
                  </a:cubicBezTo>
                  <a:cubicBezTo>
                    <a:pt x="0" y="2969"/>
                    <a:pt x="3098" y="0"/>
                    <a:pt x="6477" y="0"/>
                  </a:cubicBezTo>
                  <a:cubicBezTo>
                    <a:pt x="8090" y="0"/>
                    <a:pt x="9370" y="717"/>
                    <a:pt x="10036" y="1511"/>
                  </a:cubicBezTo>
                  <a:lnTo>
                    <a:pt x="10138" y="1511"/>
                  </a:lnTo>
                  <a:lnTo>
                    <a:pt x="10138" y="409"/>
                  </a:lnTo>
                  <a:lnTo>
                    <a:pt x="12954" y="409"/>
                  </a:lnTo>
                  <a:close/>
                  <a:moveTo>
                    <a:pt x="10343" y="6784"/>
                  </a:moveTo>
                  <a:cubicBezTo>
                    <a:pt x="10343" y="4403"/>
                    <a:pt x="8756" y="2662"/>
                    <a:pt x="6733" y="2662"/>
                  </a:cubicBezTo>
                  <a:cubicBezTo>
                    <a:pt x="4685" y="2662"/>
                    <a:pt x="2970" y="4403"/>
                    <a:pt x="2970" y="6784"/>
                  </a:cubicBezTo>
                  <a:cubicBezTo>
                    <a:pt x="2970" y="9139"/>
                    <a:pt x="4685" y="10855"/>
                    <a:pt x="6733" y="10855"/>
                  </a:cubicBezTo>
                  <a:cubicBezTo>
                    <a:pt x="8755" y="10854"/>
                    <a:pt x="10343" y="9139"/>
                    <a:pt x="10343" y="6784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13"/>
            <p:cNvSpPr/>
            <p:nvPr/>
          </p:nvSpPr>
          <p:spPr>
            <a:xfrm>
              <a:off x="1655750" y="20000"/>
              <a:ext cx="74250" cy="495000"/>
            </a:xfrm>
            <a:custGeom>
              <a:avLst/>
              <a:gdLst/>
              <a:ahLst/>
              <a:cxnLst/>
              <a:rect l="l" t="t" r="r" b="b"/>
              <a:pathLst>
                <a:path w="2970" h="19800" extrusionOk="0">
                  <a:moveTo>
                    <a:pt x="2970" y="0"/>
                  </a:moveTo>
                  <a:lnTo>
                    <a:pt x="2970" y="19800"/>
                  </a:lnTo>
                  <a:lnTo>
                    <a:pt x="0" y="19800"/>
                  </a:lnTo>
                  <a:lnTo>
                    <a:pt x="0" y="0"/>
                  </a:lnTo>
                  <a:lnTo>
                    <a:pt x="297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13"/>
            <p:cNvSpPr/>
            <p:nvPr/>
          </p:nvSpPr>
          <p:spPr>
            <a:xfrm>
              <a:off x="1765825" y="187275"/>
              <a:ext cx="311700" cy="337950"/>
            </a:xfrm>
            <a:custGeom>
              <a:avLst/>
              <a:gdLst/>
              <a:ahLst/>
              <a:cxnLst/>
              <a:rect l="l" t="t" r="r" b="b"/>
              <a:pathLst>
                <a:path w="12468" h="13518" extrusionOk="0">
                  <a:moveTo>
                    <a:pt x="10035" y="8987"/>
                  </a:moveTo>
                  <a:lnTo>
                    <a:pt x="12339" y="10523"/>
                  </a:lnTo>
                  <a:cubicBezTo>
                    <a:pt x="11596" y="11624"/>
                    <a:pt x="9804" y="13518"/>
                    <a:pt x="6707" y="13518"/>
                  </a:cubicBezTo>
                  <a:cubicBezTo>
                    <a:pt x="2867" y="13518"/>
                    <a:pt x="0" y="10548"/>
                    <a:pt x="0" y="6759"/>
                  </a:cubicBezTo>
                  <a:cubicBezTo>
                    <a:pt x="0" y="2739"/>
                    <a:pt x="2893" y="0"/>
                    <a:pt x="6375" y="0"/>
                  </a:cubicBezTo>
                  <a:cubicBezTo>
                    <a:pt x="9882" y="0"/>
                    <a:pt x="11598" y="2791"/>
                    <a:pt x="12161" y="4301"/>
                  </a:cubicBezTo>
                  <a:lnTo>
                    <a:pt x="12468" y="5069"/>
                  </a:lnTo>
                  <a:lnTo>
                    <a:pt x="3431" y="8807"/>
                  </a:lnTo>
                  <a:cubicBezTo>
                    <a:pt x="4122" y="10164"/>
                    <a:pt x="5198" y="10855"/>
                    <a:pt x="6708" y="10855"/>
                  </a:cubicBezTo>
                  <a:cubicBezTo>
                    <a:pt x="8217" y="10856"/>
                    <a:pt x="9267" y="10114"/>
                    <a:pt x="10035" y="8987"/>
                  </a:cubicBezTo>
                  <a:close/>
                  <a:moveTo>
                    <a:pt x="2943" y="6555"/>
                  </a:moveTo>
                  <a:lnTo>
                    <a:pt x="8985" y="4046"/>
                  </a:lnTo>
                  <a:cubicBezTo>
                    <a:pt x="8652" y="3201"/>
                    <a:pt x="7654" y="2612"/>
                    <a:pt x="6476" y="2612"/>
                  </a:cubicBezTo>
                  <a:cubicBezTo>
                    <a:pt x="4966" y="2613"/>
                    <a:pt x="2867" y="3944"/>
                    <a:pt x="2943" y="655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1" name="Google Shape;91;p13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7822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3" name="Google Shape;93;p13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 txBox="1">
            <a:spLocks noGrp="1"/>
          </p:cNvSpPr>
          <p:nvPr>
            <p:ph type="subTitle" idx="1"/>
          </p:nvPr>
        </p:nvSpPr>
        <p:spPr>
          <a:xfrm>
            <a:off x="311700" y="2057250"/>
            <a:ext cx="8520600" cy="102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Views on Rel-</a:t>
            </a:r>
            <a:r>
              <a:rPr lang="en-US" altLang="zh-C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20</a:t>
            </a:r>
            <a:r>
              <a:rPr lang="e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-US" altLang="zh-C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Coverage</a:t>
            </a:r>
            <a:r>
              <a:rPr lang="zh-CN" altLang="en-US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Enhancement</a:t>
            </a:r>
            <a:endParaRPr b="1" dirty="0">
              <a:solidFill>
                <a:srgbClr val="000000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08EC01-8F27-3C20-22B1-B642B5D3B614}"/>
              </a:ext>
            </a:extLst>
          </p:cNvPr>
          <p:cNvSpPr txBox="1"/>
          <p:nvPr/>
        </p:nvSpPr>
        <p:spPr>
          <a:xfrm>
            <a:off x="311700" y="3843580"/>
            <a:ext cx="31902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Agenda</a:t>
            </a:r>
            <a:r>
              <a:rPr lang="zh-CN" altLang="en-US" dirty="0"/>
              <a:t> </a:t>
            </a:r>
            <a:r>
              <a:rPr lang="en-US" altLang="zh-CN" dirty="0"/>
              <a:t>Item:</a:t>
            </a:r>
            <a:r>
              <a:rPr lang="zh-CN" altLang="en-US" dirty="0"/>
              <a:t> </a:t>
            </a:r>
            <a:r>
              <a:rPr lang="en-US" altLang="zh-CN" dirty="0"/>
              <a:t>15.1.4</a:t>
            </a:r>
          </a:p>
          <a:p>
            <a:r>
              <a:rPr lang="en-US" altLang="zh-CN" dirty="0"/>
              <a:t>Source:</a:t>
            </a:r>
            <a:r>
              <a:rPr lang="zh-CN" altLang="en-US" dirty="0"/>
              <a:t> </a:t>
            </a:r>
            <a:r>
              <a:rPr lang="en-US" altLang="zh-CN" dirty="0"/>
              <a:t>Google</a:t>
            </a:r>
          </a:p>
          <a:p>
            <a:r>
              <a:rPr lang="en-US" altLang="zh-CN" dirty="0"/>
              <a:t>Document</a:t>
            </a:r>
            <a:r>
              <a:rPr lang="zh-CN" altLang="en-US" dirty="0"/>
              <a:t> </a:t>
            </a:r>
            <a:r>
              <a:rPr lang="en-US" altLang="zh-CN" dirty="0"/>
              <a:t>for:</a:t>
            </a:r>
            <a:r>
              <a:rPr lang="zh-CN" altLang="en-US" dirty="0"/>
              <a:t> </a:t>
            </a:r>
            <a:r>
              <a:rPr lang="en-US" altLang="zh-CN" dirty="0"/>
              <a:t>Discussion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decision</a:t>
            </a:r>
            <a:endParaRPr lang="en-C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BBBBFB-ECF4-2691-BDD9-064D8158940B}"/>
              </a:ext>
            </a:extLst>
          </p:cNvPr>
          <p:cNvSpPr txBox="1"/>
          <p:nvPr/>
        </p:nvSpPr>
        <p:spPr>
          <a:xfrm>
            <a:off x="7520722" y="1146031"/>
            <a:ext cx="10903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RP-250988</a:t>
            </a:r>
            <a:endParaRPr lang="en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3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/>
              <a:t>Background</a:t>
            </a:r>
            <a:endParaRPr dirty="0"/>
          </a:p>
        </p:txBody>
      </p:sp>
      <p:sp>
        <p:nvSpPr>
          <p:cNvPr id="203" name="Google Shape;203;p33"/>
          <p:cNvSpPr txBox="1">
            <a:spLocks noGrp="1"/>
          </p:cNvSpPr>
          <p:nvPr>
            <p:ph type="body" idx="1"/>
          </p:nvPr>
        </p:nvSpPr>
        <p:spPr>
          <a:xfrm>
            <a:off x="180900" y="1143699"/>
            <a:ext cx="8391600" cy="346057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In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RP-250812,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0.5TU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for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3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quarters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are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recommended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for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coverage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enhancement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In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RP-250802,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the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followings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are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summarized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for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coverage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enhancement</a:t>
            </a:r>
            <a:endParaRPr sz="1400" dirty="0">
              <a:latin typeface="Google Sans"/>
              <a:ea typeface="Google Sans"/>
              <a:cs typeface="Google Sans"/>
              <a:sym typeface="Google Sans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PRACH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repetition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with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different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TX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beams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PUSCH coverage enhancement</a:t>
            </a:r>
          </a:p>
          <a:p>
            <a:pPr lvl="1">
              <a:spcBef>
                <a:spcPts val="0"/>
              </a:spcBef>
              <a:buChar char="●"/>
            </a:pPr>
            <a:r>
              <a:rPr lang="en-US" altLang="zh-CN" dirty="0">
                <a:latin typeface="Google Sans"/>
                <a:ea typeface="Google Sans"/>
                <a:cs typeface="Google Sans"/>
                <a:sym typeface="Google Sans"/>
              </a:rPr>
              <a:t>Msg5 PUSCH repetition</a:t>
            </a:r>
          </a:p>
          <a:p>
            <a:pPr lvl="1">
              <a:spcBef>
                <a:spcPts val="0"/>
              </a:spcBef>
              <a:buChar char="●"/>
            </a:pPr>
            <a:r>
              <a:rPr lang="en-US" dirty="0">
                <a:latin typeface="Google Sans"/>
                <a:ea typeface="Google Sans"/>
                <a:cs typeface="Google Sans"/>
                <a:sym typeface="Google Sans"/>
              </a:rPr>
              <a:t>PUSCH coverage for high UL data rate</a:t>
            </a:r>
          </a:p>
          <a:p>
            <a:pPr lvl="1">
              <a:spcBef>
                <a:spcPts val="0"/>
              </a:spcBef>
              <a:buChar char="●"/>
            </a:pPr>
            <a:r>
              <a:rPr lang="en-US" dirty="0">
                <a:latin typeface="Google Sans"/>
                <a:ea typeface="Google Sans"/>
                <a:cs typeface="Google Sans"/>
                <a:sym typeface="Google Sans"/>
              </a:rPr>
              <a:t>RIS</a:t>
            </a:r>
            <a:endParaRPr dirty="0"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3156827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3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/>
              <a:t>Discussion</a:t>
            </a:r>
            <a:endParaRPr dirty="0"/>
          </a:p>
        </p:txBody>
      </p:sp>
      <p:sp>
        <p:nvSpPr>
          <p:cNvPr id="203" name="Google Shape;203;p33"/>
          <p:cNvSpPr txBox="1">
            <a:spLocks noGrp="1"/>
          </p:cNvSpPr>
          <p:nvPr>
            <p:ph type="body" idx="1"/>
          </p:nvPr>
        </p:nvSpPr>
        <p:spPr>
          <a:xfrm>
            <a:off x="180900" y="1143699"/>
            <a:ext cx="8391600" cy="346057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UL coverage is still an important aspect to improve the performance 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A lot of coverage enhancement has been specified in previous releases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The coverage enhancement should strive to provide high UL data rate instead of maintaining basic communication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latin typeface="Google Sans"/>
                <a:ea typeface="Google Sans"/>
                <a:cs typeface="Google Sans"/>
                <a:sym typeface="Google Sans"/>
              </a:rPr>
              <a:t>FR2 has been deployed in the field for a long time</a:t>
            </a:r>
            <a:endParaRPr sz="1400" dirty="0">
              <a:latin typeface="Google Sans"/>
              <a:ea typeface="Google Sans"/>
              <a:cs typeface="Google Sans"/>
              <a:sym typeface="Google Sans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No beam correspondence issue observed in the field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No strong motivation for the enhancement for PRACH repetition with different beams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If the PRACH repetition with different TX beam is included in Rel-20, the target use case should be well-defined and the scope should be limited</a:t>
            </a:r>
          </a:p>
        </p:txBody>
      </p:sp>
    </p:spTree>
    <p:extLst>
      <p:ext uri="{BB962C8B-B14F-4D97-AF65-F5344CB8AC3E}">
        <p14:creationId xmlns:p14="http://schemas.microsoft.com/office/powerpoint/2010/main" val="715399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2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/>
              <a:t>Discussion (Cont’d)</a:t>
            </a:r>
            <a:endParaRPr dirty="0"/>
          </a:p>
        </p:txBody>
      </p:sp>
      <p:sp>
        <p:nvSpPr>
          <p:cNvPr id="195" name="Google Shape;195;p32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391600" cy="3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latin typeface="Google Sans"/>
                <a:ea typeface="Google Sans"/>
                <a:cs typeface="Google Sans"/>
                <a:sym typeface="Google Sans"/>
              </a:rPr>
              <a:t>For PUSCH coverage enhancement for high UL data rate</a:t>
            </a:r>
            <a:endParaRPr sz="1400" dirty="0">
              <a:latin typeface="Google Sans"/>
              <a:ea typeface="Google Sans"/>
              <a:cs typeface="Google Sans"/>
              <a:sym typeface="Google Sans"/>
            </a:endParaRPr>
          </a:p>
          <a:p>
            <a:pPr indent="-317500">
              <a:buSzPts val="1400"/>
            </a:pPr>
            <a:r>
              <a:rPr lang="en-US" altLang="zh-CN" sz="1400" dirty="0">
                <a:latin typeface="Google Sans"/>
                <a:sym typeface="Google Sans"/>
              </a:rPr>
              <a:t>CG-PUSCH</a:t>
            </a:r>
            <a:r>
              <a:rPr lang="zh-CN" altLang="en-US" sz="1400" dirty="0">
                <a:latin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sym typeface="Google Sans"/>
              </a:rPr>
              <a:t>becomes</a:t>
            </a:r>
            <a:r>
              <a:rPr lang="zh-CN" altLang="en-US" sz="1400" dirty="0">
                <a:latin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sym typeface="Google Sans"/>
              </a:rPr>
              <a:t>more</a:t>
            </a:r>
            <a:r>
              <a:rPr lang="zh-CN" altLang="en-US" sz="1400" dirty="0">
                <a:latin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sym typeface="Google Sans"/>
              </a:rPr>
              <a:t>and</a:t>
            </a:r>
            <a:r>
              <a:rPr lang="zh-CN" altLang="en-US" sz="1400" dirty="0">
                <a:latin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sym typeface="Google Sans"/>
              </a:rPr>
              <a:t>more</a:t>
            </a:r>
            <a:r>
              <a:rPr lang="zh-CN" altLang="en-US" sz="1400" dirty="0">
                <a:latin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sym typeface="Google Sans"/>
              </a:rPr>
              <a:t>important</a:t>
            </a:r>
            <a:r>
              <a:rPr lang="zh-CN" altLang="en-US" sz="1400" dirty="0">
                <a:latin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sym typeface="Google Sans"/>
              </a:rPr>
              <a:t>for</a:t>
            </a:r>
            <a:r>
              <a:rPr lang="zh-CN" altLang="en-US" sz="1400" dirty="0">
                <a:latin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sym typeface="Google Sans"/>
              </a:rPr>
              <a:t>some</a:t>
            </a:r>
            <a:r>
              <a:rPr lang="zh-CN" altLang="en-US" sz="1400" dirty="0">
                <a:latin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sym typeface="Google Sans"/>
              </a:rPr>
              <a:t>types</a:t>
            </a:r>
            <a:r>
              <a:rPr lang="zh-CN" altLang="en-US" sz="1400" dirty="0">
                <a:latin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sym typeface="Google Sans"/>
              </a:rPr>
              <a:t>of</a:t>
            </a:r>
            <a:r>
              <a:rPr lang="zh-CN" altLang="en-US" sz="1400" dirty="0">
                <a:latin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sym typeface="Google Sans"/>
              </a:rPr>
              <a:t>traffic,</a:t>
            </a:r>
            <a:r>
              <a:rPr lang="zh-CN" altLang="en-US" sz="1400" dirty="0">
                <a:latin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sym typeface="Google Sans"/>
              </a:rPr>
              <a:t>e.g., XR</a:t>
            </a:r>
          </a:p>
          <a:p>
            <a:pPr lvl="1">
              <a:spcBef>
                <a:spcPts val="0"/>
              </a:spcBef>
              <a:buChar char="●"/>
            </a:pPr>
            <a:r>
              <a:rPr lang="en-US" altLang="zh-CN" dirty="0">
                <a:latin typeface="Google Sans"/>
                <a:ea typeface="Google Sans"/>
                <a:cs typeface="Google Sans"/>
                <a:sym typeface="Google Sans"/>
              </a:rPr>
              <a:t>Timing related enhancement, e.g., UTO, has been specified for CG-PUSCH for XR in Rel-18</a:t>
            </a:r>
          </a:p>
          <a:p>
            <a:pPr lvl="1">
              <a:spcBef>
                <a:spcPts val="0"/>
              </a:spcBef>
              <a:buChar char="●"/>
            </a:pPr>
            <a:r>
              <a:rPr lang="en-US" altLang="zh-CN" dirty="0">
                <a:latin typeface="Google Sans"/>
                <a:ea typeface="Google Sans"/>
                <a:cs typeface="Google Sans"/>
                <a:sym typeface="Google Sans"/>
              </a:rPr>
              <a:t>CG-PUSCH is also essential for the UE initiated beam report introduced in Rel-19</a:t>
            </a:r>
          </a:p>
          <a:p>
            <a:pPr indent="-317500">
              <a:buSzPts val="1400"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To improve the coverage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for Type1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CG-PUSCH, the analog beam for CG-PUSCH can be dynamically changed based on unified TCI state introduced in Rel-17</a:t>
            </a:r>
          </a:p>
          <a:p>
            <a:pPr lvl="1">
              <a:spcBef>
                <a:spcPts val="0"/>
              </a:spcBef>
              <a:buFont typeface="Roboto"/>
              <a:buChar char="●"/>
            </a:pPr>
            <a:r>
              <a:rPr lang="en-US" altLang="zh-CN" dirty="0">
                <a:latin typeface="Google Sans"/>
                <a:sym typeface="Google Sans"/>
              </a:rPr>
              <a:t>However,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the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precoder for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CG-PUSCH is still fixed, which could cause significant coverage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loss</a:t>
            </a:r>
          </a:p>
          <a:p>
            <a:pPr indent="-317500">
              <a:buSzPts val="1400"/>
            </a:pPr>
            <a:r>
              <a:rPr lang="en-US" sz="1400" dirty="0">
                <a:latin typeface="Google Sans"/>
                <a:sym typeface="Google Sans"/>
              </a:rPr>
              <a:t>It is necessary to specify dynamic precoder update for CG-PUSCH to improve its coverage</a:t>
            </a:r>
          </a:p>
          <a:p>
            <a:pPr indent="-317500">
              <a:buSzPts val="1400"/>
            </a:pPr>
            <a:r>
              <a:rPr lang="en-US" sz="1400" dirty="0">
                <a:latin typeface="Google Sans"/>
                <a:sym typeface="Google Sans"/>
              </a:rPr>
              <a:t>Further, pi/2 BPSK with higher coding rate is also beneficial for PUSCH coverage enhancement for high UL data rate</a:t>
            </a:r>
          </a:p>
          <a:p>
            <a:pPr marL="114300" indent="0">
              <a:buNone/>
            </a:pPr>
            <a:endParaRPr lang="en-US" dirty="0">
              <a:latin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514316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128D5-1F5D-9A5A-7937-0F5A7550E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en-C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D9C3BA-62C8-8246-6F41-E86F57A6E8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0900" y="1143700"/>
            <a:ext cx="8782200" cy="3651584"/>
          </a:xfrm>
        </p:spPr>
        <p:txBody>
          <a:bodyPr>
            <a:noAutofit/>
          </a:bodyPr>
          <a:lstStyle/>
          <a:p>
            <a:r>
              <a:rPr lang="en-US" altLang="zh-CN" sz="1600" b="1" dirty="0">
                <a:latin typeface="+mj-lt"/>
              </a:rPr>
              <a:t>Proposal</a:t>
            </a:r>
            <a:r>
              <a:rPr lang="zh-CN" altLang="en-US" sz="1600" b="1" dirty="0">
                <a:latin typeface="+mj-lt"/>
              </a:rPr>
              <a:t> </a:t>
            </a:r>
            <a:r>
              <a:rPr lang="en-US" altLang="zh-CN" sz="1600" b="1" dirty="0">
                <a:latin typeface="+mj-lt"/>
              </a:rPr>
              <a:t>1:</a:t>
            </a:r>
            <a:r>
              <a:rPr lang="zh-CN" altLang="en-US" sz="1600" b="1" dirty="0">
                <a:latin typeface="+mj-lt"/>
              </a:rPr>
              <a:t> </a:t>
            </a:r>
            <a:r>
              <a:rPr lang="en-US" altLang="zh-CN" sz="1600" b="1" dirty="0">
                <a:latin typeface="+mj-lt"/>
              </a:rPr>
              <a:t>Confirm that 0.5 TU with 3 quarters are allocated to the Rel-20 coverage enhancement in RAN1</a:t>
            </a:r>
          </a:p>
          <a:p>
            <a:pPr marL="114300" indent="0">
              <a:buNone/>
            </a:pPr>
            <a:endParaRPr lang="en-US" altLang="zh-CN" sz="1600" b="1" dirty="0">
              <a:latin typeface="+mj-lt"/>
            </a:endParaRPr>
          </a:p>
          <a:p>
            <a:r>
              <a:rPr lang="en-US" altLang="zh-CN" sz="1600" b="1" dirty="0">
                <a:latin typeface="+mj-lt"/>
                <a:ea typeface="Google Sans"/>
                <a:cs typeface="Google Sans"/>
                <a:sym typeface="Google Sans"/>
              </a:rPr>
              <a:t>Proposal</a:t>
            </a:r>
            <a:r>
              <a:rPr lang="zh-CN" altLang="en-US" sz="1600" b="1" dirty="0">
                <a:latin typeface="+mj-lt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600" b="1" dirty="0">
                <a:latin typeface="+mj-lt"/>
                <a:ea typeface="Google Sans"/>
                <a:cs typeface="Google Sans"/>
                <a:sym typeface="Google Sans"/>
              </a:rPr>
              <a:t>2:</a:t>
            </a:r>
            <a:r>
              <a:rPr lang="zh-CN" altLang="en-US" sz="1600" b="1" dirty="0">
                <a:latin typeface="+mj-lt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600" b="1" dirty="0">
                <a:latin typeface="+mj-lt"/>
                <a:ea typeface="Google Sans"/>
                <a:cs typeface="Google Sans"/>
                <a:sym typeface="Google Sans"/>
              </a:rPr>
              <a:t>The Rel-20 coverage enhancement should focus</a:t>
            </a:r>
            <a:r>
              <a:rPr lang="zh-CN" altLang="en-US" sz="1600" b="1" dirty="0">
                <a:latin typeface="+mj-lt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600" b="1" dirty="0">
                <a:latin typeface="+mj-lt"/>
                <a:ea typeface="Google Sans"/>
                <a:cs typeface="Google Sans"/>
                <a:sym typeface="Google Sans"/>
              </a:rPr>
              <a:t>on the PUSCH coverage enhancement with</a:t>
            </a:r>
            <a:r>
              <a:rPr lang="zh-CN" altLang="en-US" sz="1600" b="1" dirty="0">
                <a:latin typeface="+mj-lt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600" b="1" dirty="0">
                <a:latin typeface="+mj-lt"/>
                <a:ea typeface="Google Sans"/>
                <a:cs typeface="Google Sans"/>
                <a:sym typeface="Google Sans"/>
              </a:rPr>
              <a:t>high</a:t>
            </a:r>
            <a:r>
              <a:rPr lang="zh-CN" altLang="en-US" sz="1600" b="1" dirty="0">
                <a:latin typeface="+mj-lt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600" b="1" dirty="0">
                <a:latin typeface="+mj-lt"/>
                <a:ea typeface="Google Sans"/>
                <a:cs typeface="Google Sans"/>
                <a:sym typeface="Google Sans"/>
              </a:rPr>
              <a:t>UL</a:t>
            </a:r>
            <a:r>
              <a:rPr lang="zh-CN" altLang="en-US" sz="1600" b="1" dirty="0">
                <a:latin typeface="+mj-lt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600" b="1" dirty="0">
                <a:latin typeface="+mj-lt"/>
                <a:ea typeface="Google Sans"/>
                <a:cs typeface="Google Sans"/>
                <a:sym typeface="Google Sans"/>
              </a:rPr>
              <a:t>data</a:t>
            </a:r>
            <a:r>
              <a:rPr lang="zh-CN" altLang="en-US" sz="1600" b="1" dirty="0">
                <a:latin typeface="+mj-lt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600" b="1" dirty="0">
                <a:latin typeface="+mj-lt"/>
                <a:ea typeface="Google Sans"/>
                <a:cs typeface="Google Sans"/>
                <a:sym typeface="Google Sans"/>
              </a:rPr>
              <a:t>rate</a:t>
            </a:r>
            <a:r>
              <a:rPr lang="zh-CN" altLang="en-US" sz="1600" b="1" dirty="0">
                <a:latin typeface="+mj-lt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600" b="1" dirty="0">
                <a:latin typeface="+mj-lt"/>
                <a:ea typeface="Google Sans"/>
                <a:cs typeface="Google Sans"/>
                <a:sym typeface="Google Sans"/>
              </a:rPr>
              <a:t>including the followings:</a:t>
            </a:r>
          </a:p>
          <a:p>
            <a:pPr lvl="1">
              <a:spcBef>
                <a:spcPts val="0"/>
              </a:spcBef>
              <a:buChar char="●"/>
            </a:pPr>
            <a:r>
              <a:rPr lang="en-US" altLang="zh-CN" sz="1600" b="1" dirty="0">
                <a:latin typeface="Google Sans"/>
                <a:ea typeface="Google Sans"/>
                <a:cs typeface="Google Sans"/>
                <a:sym typeface="Google Sans"/>
              </a:rPr>
              <a:t>Dynamic precoder update for CG-PUSCH</a:t>
            </a:r>
          </a:p>
          <a:p>
            <a:pPr lvl="1">
              <a:spcBef>
                <a:spcPts val="0"/>
              </a:spcBef>
              <a:buChar char="●"/>
            </a:pPr>
            <a:r>
              <a:rPr lang="en-US" altLang="zh-CN" sz="1600" b="1" dirty="0">
                <a:latin typeface="Google Sans"/>
                <a:ea typeface="Google Sans"/>
                <a:cs typeface="Google Sans"/>
                <a:sym typeface="Google Sans"/>
              </a:rPr>
              <a:t>Extending pi/2-BPSK to more MCS entries</a:t>
            </a:r>
          </a:p>
        </p:txBody>
      </p:sp>
    </p:spTree>
    <p:extLst>
      <p:ext uri="{BB962C8B-B14F-4D97-AF65-F5344CB8AC3E}">
        <p14:creationId xmlns:p14="http://schemas.microsoft.com/office/powerpoint/2010/main" val="697975275"/>
      </p:ext>
    </p:extLst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Google">
  <a:themeElements>
    <a:clrScheme name="Google">
      <a:dk1>
        <a:srgbClr val="4285F4"/>
      </a:dk1>
      <a:lt1>
        <a:srgbClr val="FFFFFF"/>
      </a:lt1>
      <a:dk2>
        <a:srgbClr val="666666"/>
      </a:dk2>
      <a:lt2>
        <a:srgbClr val="BDBDBD"/>
      </a:lt2>
      <a:accent1>
        <a:srgbClr val="0277BD"/>
      </a:accent1>
      <a:accent2>
        <a:srgbClr val="34A853"/>
      </a:accent2>
      <a:accent3>
        <a:srgbClr val="EA4335"/>
      </a:accent3>
      <a:accent4>
        <a:srgbClr val="FF9800"/>
      </a:accent4>
      <a:accent5>
        <a:srgbClr val="4FC3F7"/>
      </a:accent5>
      <a:accent6>
        <a:srgbClr val="FBBC05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354</Words>
  <Application>Microsoft Macintosh PowerPoint</Application>
  <PresentationFormat>On-screen Show (16:9)</PresentationFormat>
  <Paragraphs>38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Roboto</vt:lpstr>
      <vt:lpstr>Raleway</vt:lpstr>
      <vt:lpstr>Karla</vt:lpstr>
      <vt:lpstr>Google Sans</vt:lpstr>
      <vt:lpstr>Lato</vt:lpstr>
      <vt:lpstr>Arial</vt:lpstr>
      <vt:lpstr>Open Sans</vt:lpstr>
      <vt:lpstr>Montserrat</vt:lpstr>
      <vt:lpstr>Streamline</vt:lpstr>
      <vt:lpstr>Google</vt:lpstr>
      <vt:lpstr>PowerPoint Presentation</vt:lpstr>
      <vt:lpstr>Background</vt:lpstr>
      <vt:lpstr>Discussion</vt:lpstr>
      <vt:lpstr>Discussion (Cont’d)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Yushu Zhang</cp:lastModifiedBy>
  <cp:revision>29</cp:revision>
  <dcterms:modified xsi:type="dcterms:W3CDTF">2025-05-28T07:17:13Z</dcterms:modified>
</cp:coreProperties>
</file>