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5" r:id="rId2"/>
  </p:sldMasterIdLst>
  <p:notesMasterIdLst>
    <p:notesMasterId r:id="rId8"/>
  </p:notesMasterIdLst>
  <p:handoutMasterIdLst>
    <p:handoutMasterId r:id="rId9"/>
  </p:handoutMasterIdLst>
  <p:sldIdLst>
    <p:sldId id="256" r:id="rId3"/>
    <p:sldId id="264" r:id="rId4"/>
    <p:sldId id="293" r:id="rId5"/>
    <p:sldId id="294" r:id="rId6"/>
    <p:sldId id="295" r:id="rId7"/>
  </p:sldIdLst>
  <p:sldSz cx="9144000" cy="5143500" type="screen16x9"/>
  <p:notesSz cx="6858000" cy="9144000"/>
  <p:embeddedFontLst>
    <p:embeddedFont>
      <p:font typeface="Google Sans" panose="020B0503030502040204" pitchFamily="34" charset="0"/>
      <p:regular r:id="rId10"/>
      <p:bold r:id="rId11"/>
      <p:italic r:id="rId12"/>
      <p:boldItalic r:id="rId13"/>
    </p:embeddedFont>
    <p:embeddedFont>
      <p:font typeface="Karla" pitchFamily="2" charset="77"/>
      <p:regular r:id="rId14"/>
      <p:bold r:id="rId15"/>
      <p:italic r:id="rId16"/>
      <p:boldItalic r:id="rId17"/>
    </p:embeddedFont>
    <p:embeddedFont>
      <p:font typeface="Lato" panose="020F0502020204030203" pitchFamily="34" charset="0"/>
      <p:regular r:id="rId18"/>
      <p:bold r:id="rId19"/>
      <p:italic r:id="rId20"/>
      <p:boldItalic r:id="rId21"/>
    </p:embeddedFont>
    <p:embeddedFont>
      <p:font typeface="Montserrat" pitchFamily="2" charset="77"/>
      <p:regular r:id="rId22"/>
      <p:bold r:id="rId23"/>
      <p:italic r:id="rId24"/>
      <p:boldItalic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Raleway" pitchFamily="2" charset="77"/>
      <p:regular r:id="rId30"/>
      <p:bold r:id="rId31"/>
      <p:italic r:id="rId32"/>
      <p:bold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74"/>
  </p:normalViewPr>
  <p:slideViewPr>
    <p:cSldViewPr snapToGrid="0">
      <p:cViewPr varScale="1">
        <p:scale>
          <a:sx n="165" d="100"/>
          <a:sy n="165" d="100"/>
        </p:scale>
        <p:origin x="132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9" Type="http://schemas.openxmlformats.org/officeDocument/2006/relationships/viewProps" Target="viewProps.xml"/><Relationship Id="rId21" Type="http://schemas.openxmlformats.org/officeDocument/2006/relationships/font" Target="fonts/font12.fntdata"/><Relationship Id="rId34" Type="http://schemas.openxmlformats.org/officeDocument/2006/relationships/font" Target="fonts/font2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font" Target="fonts/font28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font" Target="fonts/font27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font" Target="fonts/font26.fntdata"/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4AEE58-F67D-35EE-7634-902CA402E7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B6B7E-044A-E348-9902-897AA9AB68B6}" type="datetimeFigureOut">
              <a:rPr lang="en-CN" smtClean="0"/>
              <a:t>2025/5/28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253941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3609091b3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3609091b3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67bb2755c1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167bb2755c1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67bb2755c1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167bb2755c1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1736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67bb2755c1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167bb2755c1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5222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67bb2755c1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167bb2755c1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2548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14"/>
          <p:cNvGrpSpPr/>
          <p:nvPr/>
        </p:nvGrpSpPr>
        <p:grpSpPr>
          <a:xfrm>
            <a:off x="256960" y="1187048"/>
            <a:ext cx="1094856" cy="356807"/>
            <a:chOff x="0" y="0"/>
            <a:chExt cx="2077525" cy="676925"/>
          </a:xfrm>
        </p:grpSpPr>
        <p:sp>
          <p:nvSpPr>
            <p:cNvPr id="97" name="Google Shape;97;p14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FBBC0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104;p14"/>
          <p:cNvSpPr txBox="1">
            <a:spLocks noGrp="1"/>
          </p:cNvSpPr>
          <p:nvPr>
            <p:ph type="ctrTitle"/>
          </p:nvPr>
        </p:nvSpPr>
        <p:spPr>
          <a:xfrm>
            <a:off x="129758" y="30480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1"/>
          </p:nvPr>
        </p:nvSpPr>
        <p:spPr>
          <a:xfrm>
            <a:off x="129750" y="23943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" name="Google Shape;109;p15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110" name="Google Shape;110;p15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5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" name="Google Shape;117;p15"/>
          <p:cNvSpPr txBox="1">
            <a:spLocks noGrp="1"/>
          </p:cNvSpPr>
          <p:nvPr>
            <p:ph type="title"/>
          </p:nvPr>
        </p:nvSpPr>
        <p:spPr>
          <a:xfrm>
            <a:off x="176225" y="703050"/>
            <a:ext cx="40221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2"/>
          </p:nvPr>
        </p:nvSpPr>
        <p:spPr>
          <a:xfrm>
            <a:off x="4840395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180900" y="447950"/>
            <a:ext cx="5867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1"/>
          </p:nvPr>
        </p:nvSpPr>
        <p:spPr>
          <a:xfrm>
            <a:off x="180900" y="128195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180900" y="456800"/>
            <a:ext cx="87822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1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p21"/>
          <p:cNvSpPr txBox="1">
            <a:spLocks noGrp="1"/>
          </p:cNvSpPr>
          <p:nvPr>
            <p:ph type="title"/>
          </p:nvPr>
        </p:nvSpPr>
        <p:spPr>
          <a:xfrm>
            <a:off x="178563" y="446900"/>
            <a:ext cx="4045200" cy="9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1"/>
          </p:nvPr>
        </p:nvSpPr>
        <p:spPr>
          <a:xfrm>
            <a:off x="176225" y="14547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3534336" y="2402400"/>
            <a:ext cx="3930000" cy="2741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1"/>
          </p:nvPr>
        </p:nvSpPr>
        <p:spPr>
          <a:xfrm>
            <a:off x="3885361" y="2773950"/>
            <a:ext cx="3211500" cy="218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title" hasCustomPrompt="1"/>
          </p:nvPr>
        </p:nvSpPr>
        <p:spPr>
          <a:xfrm>
            <a:off x="180900" y="1106125"/>
            <a:ext cx="87822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1" name="Google Shape;151;p23"/>
          <p:cNvSpPr txBox="1">
            <a:spLocks noGrp="1"/>
          </p:cNvSpPr>
          <p:nvPr>
            <p:ph type="body" idx="1"/>
          </p:nvPr>
        </p:nvSpPr>
        <p:spPr>
          <a:xfrm>
            <a:off x="180900" y="3152225"/>
            <a:ext cx="87822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AND_TWO_COLUMNS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878787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878787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rgbClr val="37474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5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43434"/>
              </a:solidFill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2">
  <p:cSld name="Title Only_2">
    <p:bg>
      <p:bgPr>
        <a:solidFill>
          <a:srgbClr val="37474F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p26"/>
          <p:cNvSpPr txBox="1">
            <a:spLocks noGrp="1"/>
          </p:cNvSpPr>
          <p:nvPr>
            <p:ph type="title"/>
          </p:nvPr>
        </p:nvSpPr>
        <p:spPr>
          <a:xfrm>
            <a:off x="790775" y="-875"/>
            <a:ext cx="7562400" cy="48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1">
  <p:cSld name="Title Only_1">
    <p:bg>
      <p:bgPr>
        <a:solidFill>
          <a:schemeClr val="lt2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236725" y="2373311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AND_TWO_COLUMNS_1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C9CDCD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8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8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1" name="Google Shape;171;p28"/>
          <p:cNvSpPr txBox="1">
            <a:spLocks noGrp="1"/>
          </p:cNvSpPr>
          <p:nvPr>
            <p:ph type="body" idx="2"/>
          </p:nvPr>
        </p:nvSpPr>
        <p:spPr>
          <a:xfrm>
            <a:off x="236725" y="4846657"/>
            <a:ext cx="68178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 rtl="0">
              <a:spcBef>
                <a:spcPts val="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73050" rtl="0">
              <a:spcBef>
                <a:spcPts val="1600"/>
              </a:spcBef>
              <a:spcAft>
                <a:spcPts val="160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oogle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3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84" name="Google Shape;84;p13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subTitle" idx="1"/>
          </p:nvPr>
        </p:nvSpPr>
        <p:spPr>
          <a:xfrm>
            <a:off x="311700" y="2057250"/>
            <a:ext cx="8520600" cy="102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Views on Rel-20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AI/ML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Enhancement</a:t>
            </a:r>
            <a:endParaRPr b="1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08EC01-8F27-3C20-22B1-B642B5D3B614}"/>
              </a:ext>
            </a:extLst>
          </p:cNvPr>
          <p:cNvSpPr txBox="1"/>
          <p:nvPr/>
        </p:nvSpPr>
        <p:spPr>
          <a:xfrm>
            <a:off x="311700" y="3843580"/>
            <a:ext cx="31902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Agenda</a:t>
            </a:r>
            <a:r>
              <a:rPr lang="zh-CN" altLang="en-US" dirty="0"/>
              <a:t> </a:t>
            </a:r>
            <a:r>
              <a:rPr lang="en-US" altLang="zh-CN" dirty="0"/>
              <a:t>Item:</a:t>
            </a:r>
            <a:r>
              <a:rPr lang="zh-CN" altLang="en-US" dirty="0"/>
              <a:t> </a:t>
            </a:r>
            <a:r>
              <a:rPr lang="en-US" altLang="zh-CN" dirty="0"/>
              <a:t>15.1.1</a:t>
            </a:r>
          </a:p>
          <a:p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Google</a:t>
            </a:r>
          </a:p>
          <a:p>
            <a:r>
              <a:rPr lang="en-US" altLang="zh-CN" dirty="0"/>
              <a:t>Document</a:t>
            </a:r>
            <a:r>
              <a:rPr lang="zh-CN" altLang="en-US" dirty="0"/>
              <a:t> </a:t>
            </a:r>
            <a:r>
              <a:rPr lang="en-US" altLang="zh-CN" dirty="0"/>
              <a:t>for:</a:t>
            </a:r>
            <a:r>
              <a:rPr lang="zh-CN" altLang="en-US" dirty="0"/>
              <a:t> </a:t>
            </a:r>
            <a:r>
              <a:rPr lang="en-US" altLang="zh-CN" dirty="0"/>
              <a:t>Discussion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decision</a:t>
            </a:r>
            <a:endParaRPr lang="en-C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BBBBFB-ECF4-2691-BDD9-064D8158940B}"/>
              </a:ext>
            </a:extLst>
          </p:cNvPr>
          <p:cNvSpPr txBox="1"/>
          <p:nvPr/>
        </p:nvSpPr>
        <p:spPr>
          <a:xfrm>
            <a:off x="7520722" y="1146031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RP-250987</a:t>
            </a:r>
            <a:endParaRPr lang="en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>
                <a:latin typeface="Google Sans" panose="020B0503030502040204" pitchFamily="34" charset="0"/>
              </a:rPr>
              <a:t>Background</a:t>
            </a:r>
            <a:endParaRPr dirty="0">
              <a:latin typeface="Google Sans" panose="020B0503030502040204" pitchFamily="34" charset="0"/>
            </a:endParaRPr>
          </a:p>
        </p:txBody>
      </p:sp>
      <p:sp>
        <p:nvSpPr>
          <p:cNvPr id="230" name="Google Shape;230;p3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400" dirty="0">
                <a:latin typeface="Google Sans"/>
                <a:ea typeface="Google Sans"/>
                <a:cs typeface="Google Sans"/>
                <a:sym typeface="Google Sans"/>
              </a:rPr>
              <a:t>RAN1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recommended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following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on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AI/ML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based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CSI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compression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 dirty="0">
                <a:latin typeface="Google Sans"/>
                <a:ea typeface="Google Sans"/>
                <a:cs typeface="Google Sans"/>
                <a:sym typeface="Google Sans"/>
              </a:rPr>
              <a:t>Recommend Case 0 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Case 2 and 3 can be considered for further enhancement built upon the specification of case 0.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 dirty="0">
                <a:latin typeface="Google Sans"/>
                <a:ea typeface="Google Sans"/>
                <a:cs typeface="Google Sans"/>
                <a:sym typeface="Google Sans"/>
              </a:rPr>
              <a:t>Recommend following specification impacts for the two-sided CSI compression use case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Model pairing procedure including ID and applicability reporting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Inference aspects including target CSI type, measurement and report configuration, CQI / RI determination, payload determination, quantization configuration / codebook, UCI mapping, CSI processing criteria and timeline, priority rules for CSI reports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NW and UE side data collection for training,</a:t>
            </a:r>
          </a:p>
          <a:p>
            <a:pPr lvl="2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Target CSI format </a:t>
            </a:r>
          </a:p>
          <a:p>
            <a:pPr lvl="2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Note: The framework defined in BM and CSI prediction use cases could be reused.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dirty="0">
                <a:latin typeface="Google Sans"/>
                <a:ea typeface="Google Sans"/>
                <a:cs typeface="Google Sans"/>
                <a:sym typeface="Google Sans"/>
              </a:rPr>
              <a:t>Specify performance monitoring, if needed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>
                <a:latin typeface="Google Sans" panose="020B0503030502040204" pitchFamily="34" charset="0"/>
              </a:rPr>
              <a:t>Background</a:t>
            </a:r>
            <a:r>
              <a:rPr lang="zh-CN" altLang="en-US" dirty="0">
                <a:latin typeface="Google Sans" panose="020B0503030502040204" pitchFamily="34" charset="0"/>
              </a:rPr>
              <a:t> </a:t>
            </a:r>
            <a:r>
              <a:rPr lang="en-US" altLang="zh-CN" dirty="0">
                <a:latin typeface="Google Sans" panose="020B0503030502040204" pitchFamily="34" charset="0"/>
              </a:rPr>
              <a:t>(Cont’d)</a:t>
            </a:r>
            <a:endParaRPr dirty="0">
              <a:latin typeface="Google Sans" panose="020B0503030502040204" pitchFamily="34" charset="0"/>
            </a:endParaRPr>
          </a:p>
        </p:txBody>
      </p:sp>
      <p:sp>
        <p:nvSpPr>
          <p:cNvPr id="230" name="Google Shape;230;p3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RAN1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identified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potential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spec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impact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on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inter-vendor</a:t>
            </a:r>
            <a:r>
              <a:rPr lang="zh-CN" altLang="en-US" sz="12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200" dirty="0">
                <a:latin typeface="Google Sans"/>
                <a:ea typeface="Google Sans"/>
                <a:cs typeface="Google Sans"/>
                <a:sym typeface="Google Sans"/>
              </a:rPr>
              <a:t>collaboration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Reference model / structure specification (for sub-option 3a-1 and Direction C)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Note: The so called fully specified reference model discussed in RAN1 for Direction C is assumed to be equivalent to the to-be-specified model, if specified, for performance requirements in RAN4.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Note: The model structure(s) for the reference encoder in inter-vendor collaboration sub-option 3a-1 can be same as/equivalent to the structure of the RAN4 defined/specified (if defined/specified for testability) reference encoder.</a:t>
            </a:r>
          </a:p>
          <a:p>
            <a:pPr lvl="2">
              <a:spcBef>
                <a:spcPts val="0"/>
              </a:spcBef>
              <a:buChar char="●"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To reduce the workload of the potential normative work scope, the model structure(s) for the reference encoder in inter-vendor collaboration sub-option 3a-1 is(are) same as/equivalent to the structure of the RAN4 defined/specified (if defined/specified for testability) reference encoder.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Note: RAN1 has studied and agreed on a scalable model structure for feasibility study during Rel-19 study, and considers that can serve as a starting point for the model structure specification for the potential normative work.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Format and contents of parameter/dataset/information exchange: dataset (for 4-1 and 3a-1 with target CSI)/ encoder parameter (for 3a-1) / additional information (for 3a-1 and 4-1).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200" dirty="0">
                <a:latin typeface="Google Sans"/>
                <a:ea typeface="Google Sans"/>
                <a:cs typeface="Google Sans"/>
                <a:sym typeface="Google Sans"/>
              </a:rPr>
              <a:t>The workload can be reduced by identifying the common part among different aspects.</a:t>
            </a:r>
          </a:p>
        </p:txBody>
      </p:sp>
    </p:spTree>
    <p:extLst>
      <p:ext uri="{BB962C8B-B14F-4D97-AF65-F5344CB8AC3E}">
        <p14:creationId xmlns:p14="http://schemas.microsoft.com/office/powerpoint/2010/main" val="1444667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>
                <a:latin typeface="Google Sans" panose="020B0503030502040204" pitchFamily="34" charset="0"/>
              </a:rPr>
              <a:t>Discussion</a:t>
            </a:r>
            <a:endParaRPr dirty="0">
              <a:latin typeface="Google Sans" panose="020B0503030502040204" pitchFamily="34" charset="0"/>
            </a:endParaRPr>
          </a:p>
        </p:txBody>
      </p:sp>
      <p:sp>
        <p:nvSpPr>
          <p:cNvPr id="230" name="Google Shape;230;p3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According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to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RP-250812,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2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TUs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are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recommended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enhancements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AI/ML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Interface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en-US" altLang="zh-CN" sz="1400" dirty="0">
              <a:latin typeface="Google Sans" panose="020B0503030502040204" pitchFamily="34" charset="0"/>
              <a:ea typeface="Google Sans"/>
              <a:cs typeface="Google Sans"/>
              <a:sym typeface="Google Sans"/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performance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Case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2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and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Case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3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are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concluded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as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follows</a:t>
            </a:r>
          </a:p>
          <a:p>
            <a:pPr marL="425450" indent="-285750">
              <a:buSzPts val="1400"/>
            </a:pP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Case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2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achieve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higher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gain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compared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to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Case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0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with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similar/increased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complexity</a:t>
            </a:r>
          </a:p>
          <a:p>
            <a:pPr marL="425450" indent="-285750">
              <a:buSzPts val="1400"/>
            </a:pP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Case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3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achieve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better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performance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than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Rel-18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Doppler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eType2</a:t>
            </a:r>
          </a:p>
          <a:p>
            <a:pPr marL="882650" lvl="1" indent="-285750">
              <a:spcBef>
                <a:spcPts val="0"/>
              </a:spcBef>
            </a:pP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The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gain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is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similar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to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Case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0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over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Rel-16</a:t>
            </a:r>
            <a:r>
              <a:rPr lang="zh-CN" altLang="en-US" dirty="0">
                <a:latin typeface="Google Sans" panose="020B0503030502040204" pitchFamily="34" charset="0"/>
                <a:sym typeface="Google Sans"/>
              </a:rPr>
              <a:t> </a:t>
            </a:r>
            <a:r>
              <a:rPr lang="en-US" altLang="zh-CN" dirty="0">
                <a:latin typeface="Google Sans" panose="020B0503030502040204" pitchFamily="34" charset="0"/>
                <a:sym typeface="Google Sans"/>
              </a:rPr>
              <a:t>eType2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en-US" altLang="zh-CN" sz="1400" dirty="0">
              <a:latin typeface="Google Sans" panose="020B0503030502040204" pitchFamily="34" charset="0"/>
              <a:ea typeface="Google Sans"/>
              <a:cs typeface="Google Sans"/>
              <a:sym typeface="Google Sans"/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Feasibility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inter-vendor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collaboration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Direction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(sub-option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3a-1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and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4-1)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are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not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clear</a:t>
            </a:r>
          </a:p>
          <a:p>
            <a:pPr marL="425450" indent="-285750">
              <a:buSzPts val="1400"/>
            </a:pP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There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is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no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feasibility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related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concern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Direction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</a:t>
            </a:r>
          </a:p>
          <a:p>
            <a:pPr marL="425450" indent="-285750">
              <a:buSzPts val="1400"/>
            </a:pP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It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is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preferred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to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support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one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solution,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i.e.,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Direction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C,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inter-vendor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collaboration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</a:t>
            </a:r>
            <a:r>
              <a:rPr lang="zh-CN" altLang="en-US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Rel-20</a:t>
            </a:r>
          </a:p>
        </p:txBody>
      </p:sp>
    </p:spTree>
    <p:extLst>
      <p:ext uri="{BB962C8B-B14F-4D97-AF65-F5344CB8AC3E}">
        <p14:creationId xmlns:p14="http://schemas.microsoft.com/office/powerpoint/2010/main" val="916901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>
                <a:latin typeface="Google Sans" panose="020B0503030502040204" pitchFamily="34" charset="0"/>
              </a:rPr>
              <a:t>Proposal</a:t>
            </a:r>
            <a:endParaRPr dirty="0">
              <a:latin typeface="Google Sans" panose="020B0503030502040204" pitchFamily="34" charset="0"/>
            </a:endParaRPr>
          </a:p>
        </p:txBody>
      </p:sp>
      <p:sp>
        <p:nvSpPr>
          <p:cNvPr id="230" name="Google Shape;230;p3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Proposal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1: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Confirm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that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2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TUs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are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allocated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Rel-20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enhancements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AI/ML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interface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RAN1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en-US" altLang="zh-CN" sz="1400" b="1" dirty="0">
              <a:latin typeface="Google Sans" panose="020B0503030502040204" pitchFamily="34" charset="0"/>
              <a:ea typeface="Google Sans"/>
              <a:cs typeface="Google Sans"/>
              <a:sym typeface="Google Sans"/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Proposal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2: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objectives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of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Rel-20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enhancements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AI/ML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interface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include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followings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AI/ML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based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CSI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compression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Case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0/2/3</a:t>
            </a:r>
          </a:p>
          <a:p>
            <a:pPr marL="425450" indent="-285750">
              <a:buSzPts val="1400"/>
            </a:pP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Model pairing procedure including ID and applicability reporting</a:t>
            </a:r>
          </a:p>
          <a:p>
            <a:pPr marL="425450" indent="-285750">
              <a:buSzPts val="1400"/>
            </a:pP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Inference aspects including target CSI type, measurement and report configuration, CQI / RI determination, payload determination, quantization configuration / codebook, UCI mapping, CSI processing criteria and timeline, priority rules for CSI reports</a:t>
            </a:r>
          </a:p>
          <a:p>
            <a:pPr marL="425450" indent="-285750">
              <a:buSzPts val="1400"/>
            </a:pP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NW and UE side data collection for training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based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on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Rel-19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framework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data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collection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for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AI/ML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based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BM/CSI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prediction</a:t>
            </a:r>
          </a:p>
          <a:p>
            <a:pPr marL="425450" indent="-285750">
              <a:buSzPts val="1400"/>
            </a:pP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Specify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performance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monitoring,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if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needed</a:t>
            </a:r>
          </a:p>
          <a:p>
            <a:pPr marL="425450" indent="-285750">
              <a:buSzPts val="1400"/>
            </a:pP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Inter-vendor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collaboration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Direction</a:t>
            </a:r>
            <a:r>
              <a:rPr lang="zh-CN" altLang="en-US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b="1" dirty="0">
                <a:latin typeface="Google Sans" panose="020B0503030502040204" pitchFamily="34" charset="0"/>
                <a:ea typeface="Google Sans"/>
                <a:cs typeface="Google Sans"/>
                <a:sym typeface="Google Sans"/>
              </a:rPr>
              <a:t>C</a:t>
            </a:r>
          </a:p>
          <a:p>
            <a:pPr marL="425450" indent="-285750">
              <a:buSzPts val="1400"/>
            </a:pPr>
            <a:endParaRPr lang="en-US" altLang="zh-CN" sz="1400" dirty="0">
              <a:latin typeface="Google Sans" panose="020B0503030502040204" pitchFamily="34" charset="0"/>
              <a:ea typeface="Google Sans"/>
              <a:cs typeface="Google Sans"/>
              <a:sym typeface="Google Sans"/>
            </a:endParaRPr>
          </a:p>
          <a:p>
            <a:pPr marL="425450" indent="-285750">
              <a:buSzPts val="1400"/>
            </a:pPr>
            <a:endParaRPr lang="en-US" altLang="zh-CN" sz="1400" dirty="0">
              <a:latin typeface="Google Sans" panose="020B0503030502040204" pitchFamily="34" charset="0"/>
              <a:ea typeface="Google Sans"/>
              <a:cs typeface="Google Sans"/>
              <a:sym typeface="Google Sans"/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en-US" altLang="zh-CN" sz="1400" dirty="0">
              <a:latin typeface="Google Sans" panose="020B0503030502040204" pitchFamily="34" charset="0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9251379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oogle">
  <a:themeElements>
    <a:clrScheme name="Google">
      <a:dk1>
        <a:srgbClr val="4285F4"/>
      </a:dk1>
      <a:lt1>
        <a:srgbClr val="FFFFFF"/>
      </a:lt1>
      <a:dk2>
        <a:srgbClr val="666666"/>
      </a:dk2>
      <a:lt2>
        <a:srgbClr val="BDBDBD"/>
      </a:lt2>
      <a:accent1>
        <a:srgbClr val="0277BD"/>
      </a:accent1>
      <a:accent2>
        <a:srgbClr val="34A853"/>
      </a:accent2>
      <a:accent3>
        <a:srgbClr val="EA4335"/>
      </a:accent3>
      <a:accent4>
        <a:srgbClr val="FF9800"/>
      </a:accent4>
      <a:accent5>
        <a:srgbClr val="4FC3F7"/>
      </a:accent5>
      <a:accent6>
        <a:srgbClr val="FBBC05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631</Words>
  <Application>Microsoft Macintosh PowerPoint</Application>
  <PresentationFormat>On-screen Show (16:9)</PresentationFormat>
  <Paragraphs>46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Roboto</vt:lpstr>
      <vt:lpstr>Raleway</vt:lpstr>
      <vt:lpstr>Karla</vt:lpstr>
      <vt:lpstr>Google Sans</vt:lpstr>
      <vt:lpstr>Lato</vt:lpstr>
      <vt:lpstr>Arial</vt:lpstr>
      <vt:lpstr>Open Sans</vt:lpstr>
      <vt:lpstr>Montserrat</vt:lpstr>
      <vt:lpstr>Streamline</vt:lpstr>
      <vt:lpstr>Google</vt:lpstr>
      <vt:lpstr>PowerPoint Presentation</vt:lpstr>
      <vt:lpstr>Background</vt:lpstr>
      <vt:lpstr>Background (Cont’d)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Yushu Zhang</cp:lastModifiedBy>
  <cp:revision>30</cp:revision>
  <dcterms:modified xsi:type="dcterms:W3CDTF">2025-05-28T07:17:01Z</dcterms:modified>
</cp:coreProperties>
</file>