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719" r:id="rId4"/>
    <p:sldMasterId id="2147483715" r:id="rId5"/>
    <p:sldMasterId id="2147483723" r:id="rId6"/>
    <p:sldMasterId id="2147483733" r:id="rId7"/>
  </p:sldMasterIdLst>
  <p:notesMasterIdLst>
    <p:notesMasterId r:id="rId27"/>
  </p:notesMasterIdLst>
  <p:handoutMasterIdLst>
    <p:handoutMasterId r:id="rId28"/>
  </p:handoutMasterIdLst>
  <p:sldIdLst>
    <p:sldId id="278" r:id="rId8"/>
    <p:sldId id="697" r:id="rId9"/>
    <p:sldId id="718" r:id="rId10"/>
    <p:sldId id="1265" r:id="rId11"/>
    <p:sldId id="4350" r:id="rId12"/>
    <p:sldId id="719" r:id="rId13"/>
    <p:sldId id="4348" r:id="rId14"/>
    <p:sldId id="4345" r:id="rId15"/>
    <p:sldId id="1266" r:id="rId16"/>
    <p:sldId id="4346" r:id="rId17"/>
    <p:sldId id="4349" r:id="rId18"/>
    <p:sldId id="1252" r:id="rId19"/>
    <p:sldId id="1250" r:id="rId20"/>
    <p:sldId id="1249" r:id="rId21"/>
    <p:sldId id="1256" r:id="rId22"/>
    <p:sldId id="1259" r:id="rId23"/>
    <p:sldId id="1260" r:id="rId24"/>
    <p:sldId id="1264" r:id="rId25"/>
    <p:sldId id="28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4EC64E0-A6E0-465D-8559-5BB8C8431370}">
          <p14:sldIdLst>
            <p14:sldId id="278"/>
            <p14:sldId id="697"/>
            <p14:sldId id="718"/>
            <p14:sldId id="1265"/>
            <p14:sldId id="4350"/>
            <p14:sldId id="719"/>
            <p14:sldId id="4348"/>
            <p14:sldId id="4345"/>
            <p14:sldId id="1266"/>
            <p14:sldId id="4346"/>
            <p14:sldId id="4349"/>
            <p14:sldId id="1252"/>
            <p14:sldId id="1250"/>
            <p14:sldId id="1249"/>
            <p14:sldId id="1256"/>
            <p14:sldId id="1259"/>
            <p14:sldId id="1260"/>
            <p14:sldId id="1264"/>
            <p14:sldId id="287"/>
          </p14:sldIdLst>
        </p14:section>
        <p14:section name="Backup slides" id="{D05112C7-C13A-4D57-B4C4-C47DEA3B733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C88604-DBC9-1B68-C5B4-9A4301D300AF}" name="Gautam Kumar Rai" initials="GR" userId="S::gautamku@tejasnetworks.com::7f17136e-3c83-4f0d-a748-da41dee90627" providerId="AD"/>
  <p188:author id="{D2A4F004-5F59-1308-414B-17626F65B368}" name="Sivan Ramachandran" initials="" userId="S::sivanr@tejasnetworks.com::45103c7e-a9bc-4875-bbdf-64d5f5de56cb" providerId="AD"/>
  <p188:author id="{ED87960C-95FB-5A04-85F7-FB7B1FB540CD}" name="Jishnu A" initials="JA" userId="S::jishnu@tejasnetworks.com::6cdde94f-b0c3-449d-85cb-50b3b645d771" providerId="AD"/>
  <p188:author id="{6913E923-CAC3-10D8-F21C-15A4D790C22B}" name="Gopiraju D" initials="GD" userId="S::dokkug@tejasnetworks.com::773ae510-e8d0-443d-bf63-86eacb5e4143" providerId="AD"/>
  <p188:author id="{EFDDEE2B-E1C7-6DBC-86BA-871F47C301A9}" name="Narayana Pai Hosdurg" initials="" userId="S::narayanah@tejasnetworks.com::cbf3ec37-ed82-4059-99ff-20819b81eb75" providerId="AD"/>
  <p188:author id="{E70EE541-FA01-11CD-70D4-2C620A4F2D86}" name="Sushmita Ghosh" initials="SG" userId="S::sushmitag@tejasnetworks.com::f503617e-ce7e-46c3-a8fb-e63dbd8a9f9f" providerId="AD"/>
  <p188:author id="{E4878A4A-B514-F389-6DE6-AC30BFE938D7}" name="Sreekanth K" initials="SK" userId="S::sreekanthk@tejasnetworks.com::e3326c3d-725a-4b2a-9296-77f3d98a3d5e" providerId="AD"/>
  <p188:author id="{685E5E5E-CDD1-D0D9-30C3-CCF6A916C8B2}" name="Vikram Singh" initials="VS" userId="S::vikramsin@tejasnetworks.com::5f4b5f5a-7e8f-403e-beaf-55cbf1b50677" providerId="AD"/>
  <p188:author id="{AA8C3666-ED27-CB17-42FB-F321979DCC0D}" name="Shrinivas Bhat" initials="SB" userId="S::shrinivasb@tejasnetworks.com::138199a5-9beb-4428-b22c-080a889a99fa" providerId="AD"/>
  <p188:author id="{F5B3219C-CFEA-2947-A771-B3745B2B4307}" name="Sriganesh" initials="Sr" userId="S::sriganesh@tejasnetworks.com::b500388c-faa8-4cc6-bcd8-cb7827f2a456" providerId="AD"/>
  <p188:author id="{6BC652AE-06B4-6778-AFD6-AF8A4F8FDBD3}" name="Abhijith B G" initials="AG" userId="S::abhijithb@tejasnetworks.com::2f6a1ad2-cf68-452a-8983-c6b5fbf0315e" providerId="AD"/>
  <p188:author id="{AE8DE0CA-6866-E43A-DCC4-64F0F00B43EE}" name="Rahul Soundrarajan" initials="RS" userId="S::rahulso@tejasnetworks.com::3e04ba24-1b37-468a-8f33-ecf14f5b586e" providerId="AD"/>
  <p188:author id="{B74FFDCB-7D77-43DF-5B0E-07211CA5A93B}" name="Anindya Saha" initials="AS" userId="S::anindyas@tejasnetworks.com::c5d90394-4417-4b57-933b-dcb415ce4e63" providerId="AD"/>
  <p188:author id="{5CAE63DF-6C8B-55D2-77A2-67C2BB554171}" name="Sabyasachi Mukhopadhyay" initials="SM" userId="S::sabyasachim@tejasnetworks.com::ad3297e5-29e0-4ea7-b81a-626b20cb1e7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riganesh" initials="S" lastIdx="2" clrIdx="0">
    <p:extLst>
      <p:ext uri="{19B8F6BF-5375-455C-9EA6-DF929625EA0E}">
        <p15:presenceInfo xmlns:p15="http://schemas.microsoft.com/office/powerpoint/2012/main" userId="S::sriganesh@tejasnetworks.com::b500388c-faa8-4cc6-bcd8-cb7827f2a4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5280"/>
    <a:srgbClr val="000000"/>
    <a:srgbClr val="A6CE38"/>
    <a:srgbClr val="7670B4"/>
    <a:srgbClr val="C86754"/>
    <a:srgbClr val="FFFFFF"/>
    <a:srgbClr val="C2DD75"/>
    <a:srgbClr val="D79183"/>
    <a:srgbClr val="279EBE"/>
    <a:srgbClr val="A1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0B761E-54EE-47C2-9670-9D92F0D76047}" v="4" dt="2025-05-30T14:21:09.8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360" y="5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5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7E5D0D-EEF9-40AF-B9E3-E1BB76DE6A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940BB-E1BA-4D5F-89E4-BB5F5993A5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B8C3B-144E-4D78-82AD-E3353688D802}" type="datetimeFigureOut">
              <a:rPr lang="en-IN" smtClean="0"/>
              <a:t>31-05-2025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3EC8-615B-477F-ACB5-50F3A1BD18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598F-2DCF-48E3-908E-6BF73C0F1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B1E1C-1DC5-42F7-A912-13B3C5E215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0266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254A3-5C6B-4961-88CE-95F84F047291}" type="datetimeFigureOut">
              <a:rPr lang="en-IN" smtClean="0"/>
              <a:t>31-05-2025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28223-62CE-46AB-BA2A-E5BE8004C1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170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BB916-8637-4BCA-9A1D-631A094E22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897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21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32059-7CC8-04D5-1898-9BE1DB16B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F63A5C-DD00-4281-C850-C4D613197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A8C96-D862-31E9-6184-F190B7FD4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2D511-A24E-E6FD-0D27-96F725AF6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734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BB916-8637-4BCA-9A1D-631A094E22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304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BB916-8637-4BCA-9A1D-631A094E22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2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3D337-9F1C-B07B-BF24-AEA25A786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A24F41-77D1-7433-1A35-200A4DA934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787046-CA7F-F3FB-38B4-6D41BECDBA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2A60E-7424-0571-D0D4-8142C32A21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BB916-8637-4BCA-9A1D-631A094E22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814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929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82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13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22DF8-6584-B611-F6F0-E53A1DCC4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2835B8-2001-0AB3-4AC9-BBFDF15DD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4201B-862F-538A-E7B0-99782CC716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2C8A6F-840D-A007-6F36-D45349E82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28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1104900"/>
            <a:ext cx="11322050" cy="2324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762836"/>
            <a:ext cx="11322050" cy="2324101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35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981635"/>
            <a:ext cx="11322050" cy="2447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580372"/>
            <a:ext cx="11322050" cy="273974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7381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995082"/>
            <a:ext cx="11322624" cy="5284694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305F4B8-5BCE-49E1-90FF-87EFC044B5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511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ly heading2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305F4B8-5BCE-49E1-90FF-87EFC044B5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056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ly heading2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724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614457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021976"/>
            <a:ext cx="11322624" cy="248770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65F5A73-DD9A-4FFB-9B1A-CCBC78D08D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00079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954741"/>
            <a:ext cx="5648870" cy="5298140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954742"/>
            <a:ext cx="5241954" cy="5298140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7F52C80-DD8C-425F-8B6E-0F32AEB8F0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8425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695576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939801"/>
            <a:ext cx="4559329" cy="4556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939802"/>
            <a:ext cx="6341019" cy="4556124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42C1764-5D71-42CE-ABDD-91978E58C3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7603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954741"/>
            <a:ext cx="4559329" cy="5365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954742"/>
            <a:ext cx="6341019" cy="536537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CD504B0-358A-4461-86CB-CE559F5B23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881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96D56AE-86D2-4925-AA9E-7E70C3F1E0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7093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981635"/>
            <a:ext cx="11322050" cy="2447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580372"/>
            <a:ext cx="11322050" cy="273974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899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32262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763389E-133A-443D-A408-803B64002D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5791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995082"/>
            <a:ext cx="11322624" cy="5284694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305F4B8-5BCE-49E1-90FF-87EFC044B5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4365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ly heading2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305F4B8-5BCE-49E1-90FF-87EFC044B5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4391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ly heading2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3860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614457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021976"/>
            <a:ext cx="11322624" cy="248770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65F5A73-DD9A-4FFB-9B1A-CCBC78D08D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1539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954741"/>
            <a:ext cx="5648870" cy="5298140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954742"/>
            <a:ext cx="5241954" cy="5298140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7F52C80-DD8C-425F-8B6E-0F32AEB8F0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81989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695576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939801"/>
            <a:ext cx="4559329" cy="4556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939802"/>
            <a:ext cx="6341019" cy="4556124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42C1764-5D71-42CE-ABDD-91978E58C3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02485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954741"/>
            <a:ext cx="4559329" cy="5365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954742"/>
            <a:ext cx="6341019" cy="536537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CD504B0-358A-4461-86CB-CE559F5B23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7132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96D56AE-86D2-4925-AA9E-7E70C3F1E0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06387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62607" y="3610303"/>
            <a:ext cx="4776952" cy="1481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213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5/31/2025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7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533775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238250"/>
            <a:ext cx="11322624" cy="2009775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B97797-4553-42F3-9DA4-246F7A9D1E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156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5/31/2025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221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101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1293147"/>
            <a:ext cx="5648870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1293148"/>
            <a:ext cx="524195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9A7D30-E62E-47F0-A99B-1339719E70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588000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091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09116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D333E1-B807-4699-A7E1-DC68789BB4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3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948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94841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DE7291A-DB53-4F26-B281-FBFD8C9A61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99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538083C-93CD-46E3-8CD2-088E57D50E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578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Email Id Goes Here</a:t>
            </a:r>
            <a:endParaRPr lang="en-IN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Contact Number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194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 userDrawn="1"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6782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21" r:id="rId2"/>
    <p:sldLayoutId id="2147483717" r:id="rId3"/>
    <p:sldLayoutId id="2147483712" r:id="rId4"/>
    <p:sldLayoutId id="2147483713" r:id="rId5"/>
    <p:sldLayoutId id="2147483722" r:id="rId6"/>
    <p:sldLayoutId id="214748371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sz="105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Tejas</a:t>
            </a: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Networks Limited 2021.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4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2024.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AE25B77-83B2-4333-A950-25D16059945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0742" y="252411"/>
            <a:ext cx="20669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3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2025.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AE25B77-83B2-4333-A950-25D160599451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0742" y="252411"/>
            <a:ext cx="20669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84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animalia-life.club/qa/pictures/clipart-cell-phon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>
          <a:xfrm>
            <a:off x="0" y="689493"/>
            <a:ext cx="10964254" cy="307741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8DAD3D-BB66-4AC8-9D28-220CD73FB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2532" y="3887702"/>
            <a:ext cx="6445771" cy="1352780"/>
          </a:xfrm>
        </p:spPr>
        <p:txBody>
          <a:bodyPr lIns="91440" tIns="45720" rIns="91440" bIns="45720" anchor="t"/>
          <a:lstStyle/>
          <a:p>
            <a:r>
              <a:rPr lang="en-IN" sz="2800">
                <a:solidFill>
                  <a:srgbClr val="7670B3"/>
                </a:solidFill>
                <a:latin typeface="Segoe UI"/>
                <a:cs typeface="Segoe UI"/>
              </a:rPr>
              <a:t>[RP-250985]</a:t>
            </a:r>
            <a:endParaRPr lang="en-US"/>
          </a:p>
          <a:p>
            <a:r>
              <a:rPr lang="en-IN" sz="2800">
                <a:solidFill>
                  <a:srgbClr val="7670B3"/>
                </a:solidFill>
                <a:latin typeface="Segoe UI"/>
                <a:cs typeface="Segoe UI"/>
              </a:rPr>
              <a:t>16.2. Tejas views on Release 20 6G RAN WG SIDs </a:t>
            </a:r>
            <a:endParaRPr lang="en-IN" sz="2800" b="0">
              <a:solidFill>
                <a:srgbClr val="7670B3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51B24-6C46-45D5-A2EB-5D0A253CEE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1848" y="5615535"/>
            <a:ext cx="5506339" cy="663771"/>
          </a:xfrm>
        </p:spPr>
        <p:txBody>
          <a:bodyPr/>
          <a:lstStyle/>
          <a:p>
            <a:r>
              <a:rPr lang="en-GB" sz="1600" b="1">
                <a:solidFill>
                  <a:srgbClr val="A3CA39"/>
                </a:solidFill>
                <a:latin typeface="Roboto"/>
              </a:rPr>
              <a:t>RAN#108</a:t>
            </a:r>
          </a:p>
          <a:p>
            <a:r>
              <a:rPr lang="en-GB" sz="1600" b="1">
                <a:solidFill>
                  <a:srgbClr val="A3CA39"/>
                </a:solidFill>
                <a:latin typeface="Roboto"/>
              </a:rPr>
              <a:t> June 09</a:t>
            </a:r>
            <a:r>
              <a:rPr lang="en-GB" sz="1600" b="1" baseline="30000">
                <a:solidFill>
                  <a:srgbClr val="A3CA39"/>
                </a:solidFill>
                <a:latin typeface="Roboto"/>
              </a:rPr>
              <a:t>th</a:t>
            </a:r>
            <a:r>
              <a:rPr lang="en-GB" sz="1600" b="1">
                <a:solidFill>
                  <a:srgbClr val="A3CA39"/>
                </a:solidFill>
                <a:latin typeface="Roboto"/>
              </a:rPr>
              <a:t>-13</a:t>
            </a:r>
            <a:r>
              <a:rPr lang="en-GB" sz="1600" b="1" baseline="30000">
                <a:solidFill>
                  <a:srgbClr val="A3CA39"/>
                </a:solidFill>
                <a:latin typeface="Roboto"/>
              </a:rPr>
              <a:t>th </a:t>
            </a:r>
            <a:r>
              <a:rPr lang="en-GB" sz="1600" b="1">
                <a:solidFill>
                  <a:srgbClr val="A3CA39"/>
                </a:solidFill>
                <a:latin typeface="Roboto"/>
              </a:rPr>
              <a:t>2025, Prague, CZ</a:t>
            </a:r>
            <a:endParaRPr lang="en-IN" sz="1600" b="1">
              <a:solidFill>
                <a:srgbClr val="A3CA39"/>
              </a:solidFill>
              <a:latin typeface="Robo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E716FE-6106-4336-8B1F-83F6EBCA1FB4}"/>
              </a:ext>
            </a:extLst>
          </p:cNvPr>
          <p:cNvSpPr txBox="1"/>
          <p:nvPr/>
        </p:nvSpPr>
        <p:spPr>
          <a:xfrm>
            <a:off x="10621354" y="-8450"/>
            <a:ext cx="1570646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IN" b="1">
                <a:ea typeface="+mn-lt"/>
                <a:cs typeface="+mn-lt"/>
              </a:rPr>
              <a:t>RP-250985</a:t>
            </a:r>
            <a:endParaRPr lang="en-US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406556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B6B2D-CCE2-6172-0010-66F22FC86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47688AD-C04D-44FD-8A45-23F76B22D23D}"/>
              </a:ext>
            </a:extLst>
          </p:cNvPr>
          <p:cNvSpPr/>
          <p:nvPr/>
        </p:nvSpPr>
        <p:spPr>
          <a:xfrm>
            <a:off x="152849" y="6384231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Impact: </a:t>
            </a:r>
            <a:r>
              <a:rPr lang="en-US">
                <a:solidFill>
                  <a:prstClr val="black"/>
                </a:solidFill>
                <a:latin typeface="Arial"/>
                <a:cs typeface="Arial"/>
              </a:rPr>
              <a:t>RAN1 led, RAN2, RAN4</a:t>
            </a:r>
            <a:endParaRPr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5047EB-8E57-0334-B30F-894E356B5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7226" y="1332368"/>
            <a:ext cx="5591720" cy="4951221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Calibri"/>
                <a:ea typeface="Calibri"/>
                <a:cs typeface="Calibri"/>
              </a:rPr>
              <a:t>Motivation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1600" b="1" dirty="0">
                <a:latin typeface="Calibri"/>
                <a:ea typeface="Calibri"/>
                <a:cs typeface="Calibri"/>
              </a:rPr>
              <a:t>Network energy saving(NES) was studied and specified in 5G in Release 18 and release 19: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NES techniques were developed as an afterthought in later stage of 5G resulting in reduced support for large UE footprint (due to issues in supporting legacy UEs).</a:t>
            </a:r>
          </a:p>
          <a:p>
            <a:pPr>
              <a:tabLst>
                <a:tab pos="457200" algn="l"/>
              </a:tabLst>
            </a:pPr>
            <a:r>
              <a:rPr lang="en-US" dirty="0">
                <a:latin typeface="Calibri"/>
                <a:ea typeface="Calibri"/>
                <a:cs typeface="Calibri"/>
              </a:rPr>
              <a:t>Energy saving techniques such as UE DRX was specified in release 15 of 5G NR, NES in release 18 &amp; 19  LPWUS WI is specified in release 19.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Enhancement restricted to Low Load scenarios</a:t>
            </a:r>
          </a:p>
          <a:p>
            <a:pPr marL="228600" lvl="1">
              <a:buChar char="•"/>
              <a:tabLst>
                <a:tab pos="457200" algn="l"/>
              </a:tabLst>
            </a:pPr>
            <a:r>
              <a:rPr lang="en-US" dirty="0">
                <a:latin typeface="Calibri"/>
                <a:ea typeface="Calibri"/>
                <a:cs typeface="Calibri"/>
              </a:rPr>
              <a:t>In 5G NR energy saving techniques at UE and network side are studied independently.</a:t>
            </a:r>
          </a:p>
          <a:p>
            <a:pPr marL="0" marR="0" lvl="0" indent="0">
              <a:buNone/>
              <a:tabLst>
                <a:tab pos="457200" algn="l"/>
              </a:tabLst>
            </a:pPr>
            <a:r>
              <a:rPr lang="en-US" b="1" dirty="0">
                <a:latin typeface="Calibri"/>
                <a:ea typeface="Calibri"/>
                <a:cs typeface="Calibri"/>
              </a:rPr>
              <a:t>Aspects which needs to be tackled in 6G: 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Energy saving in Medium and High Load Scenarios,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Seamless network reconfiguration,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Exploitation of Spatial and Temporal Distribution of UE.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A20F3F-4393-6C80-C2EC-CADD96980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5135646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600" b="1" u="sng" dirty="0">
                <a:effectLst/>
                <a:latin typeface="Calibri"/>
                <a:ea typeface="Calibri"/>
                <a:cs typeface="Calibri"/>
              </a:rPr>
              <a:t>Proposal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energy efficiency KPI as the relative power saving gain between the evaluated case and reference case at given tolerance of communication performance impact.</a:t>
            </a:r>
            <a:endParaRPr lang="en-US" sz="1800" b="1" dirty="0">
              <a:latin typeface="Calibri"/>
              <a:ea typeface="Calibri"/>
              <a:cs typeface="Calibri"/>
            </a:endParaRP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Study on </a:t>
            </a:r>
            <a:r>
              <a:rPr lang="en-US" sz="1800" b="1" dirty="0">
                <a:latin typeface="Calibri"/>
                <a:ea typeface="Calibri"/>
                <a:cs typeface="Calibri"/>
              </a:rPr>
              <a:t>UE assisted NES </a:t>
            </a:r>
            <a:r>
              <a:rPr lang="en-US" sz="1800" dirty="0">
                <a:latin typeface="Calibri"/>
                <a:ea typeface="Calibri"/>
                <a:cs typeface="Calibri"/>
              </a:rPr>
              <a:t>techniques. </a:t>
            </a:r>
            <a:endParaRPr lang="en-US" sz="1800" b="1" dirty="0">
              <a:latin typeface="Calibri"/>
              <a:ea typeface="Calibri"/>
              <a:cs typeface="Calibri"/>
            </a:endParaRP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Study of categorization of </a:t>
            </a:r>
            <a:r>
              <a:rPr lang="en-US" sz="1800" b="1" dirty="0">
                <a:latin typeface="Calibri"/>
                <a:ea typeface="Calibri"/>
                <a:cs typeface="Calibri"/>
              </a:rPr>
              <a:t>coverage cell and capacity cell </a:t>
            </a:r>
            <a:r>
              <a:rPr lang="en-US" sz="1800" dirty="0">
                <a:latin typeface="Calibri"/>
                <a:ea typeface="Calibri"/>
                <a:cs typeface="Calibri"/>
              </a:rPr>
              <a:t>and enabling capacity cell only when required.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Study </a:t>
            </a:r>
            <a:r>
              <a:rPr lang="en-US" sz="1800" b="1" dirty="0">
                <a:latin typeface="Calibri"/>
                <a:ea typeface="Calibri"/>
                <a:cs typeface="Calibri"/>
              </a:rPr>
              <a:t>NES techniques in duplex </a:t>
            </a:r>
            <a:r>
              <a:rPr lang="en-US" sz="1800" dirty="0">
                <a:latin typeface="Calibri"/>
                <a:ea typeface="Calibri"/>
                <a:cs typeface="Calibri"/>
              </a:rPr>
              <a:t>system.</a:t>
            </a:r>
            <a:endParaRPr lang="en-US" sz="1800" b="1" dirty="0">
              <a:latin typeface="Calibri"/>
              <a:ea typeface="Calibri"/>
              <a:cs typeface="Calibri"/>
            </a:endParaRP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latin typeface="Calibri"/>
                <a:ea typeface="Calibri"/>
                <a:cs typeface="Calibri"/>
              </a:rPr>
              <a:t>RACH optimization:</a:t>
            </a:r>
            <a:r>
              <a:rPr lang="en-US" sz="1800" dirty="0">
                <a:latin typeface="Calibri"/>
                <a:ea typeface="Calibri"/>
                <a:cs typeface="Calibri"/>
              </a:rPr>
              <a:t> Study improved initial access methods for improved resource utilization.</a:t>
            </a:r>
            <a:endParaRPr lang="en-US" sz="1800" b="1" dirty="0">
              <a:latin typeface="Calibri"/>
              <a:ea typeface="Calibri"/>
              <a:cs typeface="Calibri"/>
            </a:endParaRP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Study on enhanced </a:t>
            </a:r>
            <a:r>
              <a:rPr lang="en-US" sz="1800" b="1" dirty="0">
                <a:latin typeface="Calibri"/>
                <a:ea typeface="Calibri"/>
                <a:cs typeface="Calibri"/>
              </a:rPr>
              <a:t>dynamic adaptation techniques</a:t>
            </a:r>
            <a:r>
              <a:rPr lang="en-US" sz="1800" dirty="0">
                <a:latin typeface="Calibri"/>
                <a:ea typeface="Calibri"/>
                <a:cs typeface="Calibri"/>
              </a:rPr>
              <a:t> for UE specific signals or channels for network energy saving.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Study on </a:t>
            </a:r>
            <a:r>
              <a:rPr lang="en-US" sz="1800" b="1" dirty="0">
                <a:latin typeface="Calibri"/>
                <a:ea typeface="Calibri"/>
                <a:cs typeface="Calibri"/>
              </a:rPr>
              <a:t>Joint Energy saving technique</a:t>
            </a:r>
            <a:r>
              <a:rPr lang="en-US" sz="1800" dirty="0">
                <a:latin typeface="Calibri"/>
                <a:ea typeface="Calibri"/>
                <a:cs typeface="Calibri"/>
              </a:rPr>
              <a:t> between Network and UE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Calibri"/>
                <a:ea typeface="Calibri"/>
                <a:cs typeface="Calibri"/>
              </a:rPr>
              <a:t>Study of energy saving techniques in </a:t>
            </a:r>
            <a:r>
              <a:rPr lang="en-US" sz="1800" b="1" dirty="0">
                <a:latin typeface="Calibri"/>
                <a:ea typeface="Calibri"/>
                <a:cs typeface="Calibri"/>
              </a:rPr>
              <a:t>medium load and full load </a:t>
            </a:r>
            <a:r>
              <a:rPr lang="en-US" sz="1800" dirty="0">
                <a:latin typeface="Calibri"/>
                <a:ea typeface="Calibri"/>
                <a:cs typeface="Calibri"/>
              </a:rPr>
              <a:t>scenarios.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790F3-103B-D26F-B5E1-E62737057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US" sz="3200" dirty="0">
                <a:solidFill>
                  <a:schemeClr val="tx1"/>
                </a:solidFill>
                <a:latin typeface="Segoe UI"/>
                <a:cs typeface="Segoe UI"/>
              </a:rPr>
              <a:t>Joint Energy Optimization in Network &amp; Device (JEOND)</a:t>
            </a:r>
            <a:endParaRPr lang="en-US" sz="3200" dirty="0">
              <a:solidFill>
                <a:schemeClr val="tx1"/>
              </a:solidFill>
            </a:endParaRPr>
          </a:p>
          <a:p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66D5CB5-A0EF-1F83-D795-1E724BE739CF}"/>
              </a:ext>
            </a:extLst>
          </p:cNvPr>
          <p:cNvSpPr txBox="1">
            <a:spLocks/>
          </p:cNvSpPr>
          <p:nvPr/>
        </p:nvSpPr>
        <p:spPr>
          <a:xfrm>
            <a:off x="170904" y="889895"/>
            <a:ext cx="9201696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rPr>
              <a:t>Enabling sustainability : Energy Optimality for 6G must be built Natively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8657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62095F-8572-468F-9942-650E7C2E4D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en-IN" sz="2800" dirty="0">
                <a:solidFill>
                  <a:schemeClr val="tx1"/>
                </a:solidFill>
                <a:latin typeface="Segoe UI"/>
                <a:cs typeface="Segoe UI"/>
              </a:rPr>
              <a:t>6G Integrated Terrestrial and Non-Terrestrial Networks (ITTN)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1160A0AB-5588-4E14-8F5E-E98BE62CEB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559" y="1246102"/>
            <a:ext cx="5591720" cy="4634181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sz="1700" dirty="0">
                <a:latin typeface="Inter"/>
              </a:rPr>
              <a:t>The IMT 2030 requirements for NTN include </a:t>
            </a:r>
          </a:p>
          <a:p>
            <a:pPr lvl="1"/>
            <a:r>
              <a:rPr lang="en-US" sz="1700" dirty="0">
                <a:latin typeface="Inter"/>
              </a:rPr>
              <a:t>Improved Capacity and Coverage Requirements than 5G NR-NTN</a:t>
            </a:r>
          </a:p>
          <a:p>
            <a:pPr lvl="1"/>
            <a:r>
              <a:rPr lang="en-US" sz="1700" dirty="0">
                <a:latin typeface="Inter"/>
              </a:rPr>
              <a:t>High-Speed Mobility and Seamless Handover and a unified design with 6G TN </a:t>
            </a:r>
          </a:p>
          <a:p>
            <a:pPr lvl="1"/>
            <a:r>
              <a:rPr lang="en-US" sz="1700" dirty="0">
                <a:latin typeface="Inter"/>
              </a:rPr>
              <a:t>Support of Multiple Satellite Architectures and Constellations </a:t>
            </a:r>
          </a:p>
          <a:p>
            <a:r>
              <a:rPr lang="en-US" sz="1700" dirty="0">
                <a:latin typeface="Inter"/>
                <a:ea typeface="Roboto"/>
                <a:cs typeface="Segoe UI"/>
              </a:rPr>
              <a:t>GNSS dependency Issues</a:t>
            </a:r>
          </a:p>
          <a:p>
            <a:pPr lvl="1"/>
            <a:r>
              <a:rPr lang="en-US" sz="1700" dirty="0">
                <a:latin typeface="Inter"/>
                <a:ea typeface="Roboto"/>
                <a:cs typeface="Segoe UI"/>
              </a:rPr>
              <a:t>Increases UE Complexity and Cost  </a:t>
            </a:r>
          </a:p>
          <a:p>
            <a:pPr lvl="1"/>
            <a:r>
              <a:rPr lang="en-US" sz="1700" dirty="0">
                <a:latin typeface="Inter"/>
                <a:ea typeface="Roboto"/>
                <a:cs typeface="Segoe UI"/>
              </a:rPr>
              <a:t>Weak GNSS Signal and Inaccuracy(indoor and NLOS users)  can effect the NTN Integration into NR TN  </a:t>
            </a:r>
          </a:p>
          <a:p>
            <a:r>
              <a:rPr lang="en-US" sz="1700" dirty="0">
                <a:latin typeface="Inter"/>
                <a:ea typeface="Roboto"/>
                <a:cs typeface="Segoe UI"/>
              </a:rPr>
              <a:t>NTN architectures "still evolving" with TN dependence</a:t>
            </a:r>
          </a:p>
          <a:p>
            <a:r>
              <a:rPr lang="en-US" sz="1700" dirty="0">
                <a:latin typeface="Inter"/>
                <a:ea typeface="Roboto"/>
                <a:cs typeface="Segoe UI"/>
              </a:rPr>
              <a:t>NTN till now only has static beam prediction even with fast moving LEO beams </a:t>
            </a:r>
          </a:p>
          <a:p>
            <a:endParaRPr lang="en-IN" sz="1600" dirty="0">
              <a:latin typeface="Inter"/>
              <a:ea typeface="Roboto"/>
              <a:cs typeface="Segoe UI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AB5AA91-0C51-461C-9D87-3ABAB2FCD198}"/>
              </a:ext>
            </a:extLst>
          </p:cNvPr>
          <p:cNvSpPr txBox="1">
            <a:spLocks/>
          </p:cNvSpPr>
          <p:nvPr/>
        </p:nvSpPr>
        <p:spPr>
          <a:xfrm>
            <a:off x="130233" y="626906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rPr>
              <a:t>Enabling Ubiquitous Connectivity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43715DC-373E-4DF5-BA2E-8FB4255FAE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0642" y="688963"/>
            <a:ext cx="5961125" cy="5677929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sz="1400" dirty="0">
                <a:latin typeface="Inter"/>
                <a:ea typeface="Roboto"/>
                <a:cs typeface="Segoe UI"/>
              </a:rPr>
              <a:t>The study item should focus on the following aspects </a:t>
            </a:r>
          </a:p>
          <a:p>
            <a:r>
              <a:rPr lang="en-US" sz="1400" dirty="0">
                <a:latin typeface="Inter"/>
                <a:ea typeface="Roboto"/>
                <a:cs typeface="Segoe UI"/>
              </a:rPr>
              <a:t> </a:t>
            </a:r>
            <a:r>
              <a:rPr lang="en-US" sz="1400" b="1" dirty="0">
                <a:latin typeface="Inter"/>
                <a:ea typeface="Roboto"/>
                <a:cs typeface="Segoe UI"/>
              </a:rPr>
              <a:t>GNSS-Independent Operation</a:t>
            </a:r>
            <a:r>
              <a:rPr lang="en-US" sz="1400" dirty="0">
                <a:latin typeface="Inter"/>
                <a:ea typeface="Roboto"/>
                <a:cs typeface="Segoe UI"/>
              </a:rPr>
              <a:t> </a:t>
            </a:r>
            <a:endParaRPr lang="en-US" sz="1400" b="1" dirty="0">
              <a:latin typeface="Inter"/>
              <a:ea typeface="Roboto"/>
              <a:cs typeface="Segoe UI"/>
            </a:endParaRP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Study on the RACH Enhancements 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Time-Frequency Synchronization process Enhancements 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The SI can think of alternative Positioning , Navigation and Timing(PNT) estimation</a:t>
            </a:r>
          </a:p>
          <a:p>
            <a:r>
              <a:rPr lang="en-US" sz="1400" b="1" dirty="0">
                <a:latin typeface="Inter"/>
                <a:ea typeface="Roboto"/>
                <a:cs typeface="Segoe UI"/>
              </a:rPr>
              <a:t>Multi-waveform support: NTN Specific Waveform  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Study on Doppler Resilient and Delay tolerant Waveform with Low PAPR in addition to CP-OFDM and DFT-S-OFDM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Study on the Advanced Modulation and Coding aspects</a:t>
            </a:r>
          </a:p>
          <a:p>
            <a:r>
              <a:rPr lang="en-US" sz="1400" b="1" dirty="0">
                <a:latin typeface="Inter"/>
                <a:ea typeface="Roboto"/>
                <a:cs typeface="Segoe UI"/>
              </a:rPr>
              <a:t>Multi Connectivity , Multi-TRP and enhanced MIMO support for NTN 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Study on Simultaneous connection into multiple satellites or multiple beams and between TN and NTN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Study on localized beamforming , delay-doppler based beams along with adaptive beam management</a:t>
            </a:r>
          </a:p>
          <a:p>
            <a:pPr lvl="1"/>
            <a:r>
              <a:rPr lang="en-US" sz="1400" dirty="0">
                <a:latin typeface="Inter"/>
                <a:ea typeface="Roboto"/>
                <a:cs typeface="Segoe UI"/>
              </a:rPr>
              <a:t>AI/ML based beam prediction and control methods 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Inter"/>
                <a:ea typeface="Roboto"/>
                <a:cs typeface="Segoe UI"/>
              </a:rPr>
              <a:t>Native Architecture:</a:t>
            </a:r>
            <a:endParaRPr lang="en-US" sz="1400" dirty="0">
              <a:latin typeface="Arial"/>
              <a:ea typeface="Roboto"/>
              <a:cs typeface="Segoe UI"/>
            </a:endParaRPr>
          </a:p>
          <a:p>
            <a:pPr marL="800100" lvl="2">
              <a:lnSpc>
                <a:spcPct val="110000"/>
              </a:lnSpc>
              <a:spcBef>
                <a:spcPts val="1000"/>
              </a:spcBef>
              <a:spcAft>
                <a:spcPts val="800"/>
              </a:spcAft>
              <a:buFont typeface="Wingdings" panose="020B0604020202020204" pitchFamily="34" charset="0"/>
              <a:buChar char="§"/>
            </a:pPr>
            <a:r>
              <a:rPr lang="en-US" dirty="0">
                <a:latin typeface="Inter"/>
                <a:ea typeface="Roboto"/>
                <a:cs typeface="Segoe UI"/>
              </a:rPr>
              <a:t>Study to Embed NTN support in 6G protocols (Doppler compensation, latency-aware scheduling).</a:t>
            </a:r>
            <a:endParaRPr lang="en-US" dirty="0">
              <a:latin typeface="Arial"/>
              <a:ea typeface="Roboto"/>
              <a:cs typeface="Segoe U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C3B3F8-7047-4678-A1CD-4CDB4638AE91}"/>
              </a:ext>
            </a:extLst>
          </p:cNvPr>
          <p:cNvSpPr/>
          <p:nvPr/>
        </p:nvSpPr>
        <p:spPr>
          <a:xfrm>
            <a:off x="186387" y="5989972"/>
            <a:ext cx="5344837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Impact: </a:t>
            </a:r>
            <a:r>
              <a:rPr lang="en-US">
                <a:solidFill>
                  <a:prstClr val="black"/>
                </a:solidFill>
                <a:latin typeface="Arial"/>
                <a:cs typeface="Arial"/>
              </a:rPr>
              <a:t>RAN1, RAN2, RAN3, RAN4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7287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2042" y="1184656"/>
            <a:ext cx="5919248" cy="468974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Times New Roman"/>
                <a:ea typeface="Roboto"/>
                <a:cs typeface="Segoe UI"/>
              </a:rPr>
              <a:t>L</a:t>
            </a:r>
            <a:r>
              <a:rPr lang="en-US" b="1" u="sng" dirty="0">
                <a:latin typeface="Times New Roman"/>
                <a:ea typeface="Roboto"/>
                <a:cs typeface="Times New Roman"/>
              </a:rPr>
              <a:t>imitations of existing IoT technologies and motivation</a:t>
            </a:r>
            <a:endParaRPr lang="en-US" b="1" u="sng" dirty="0">
              <a:latin typeface="Times New Roman"/>
              <a:ea typeface="Roboto"/>
              <a:cs typeface="Segoe UI"/>
            </a:endParaRPr>
          </a:p>
          <a:p>
            <a:pPr marL="0" indent="0">
              <a:buNone/>
            </a:pPr>
            <a:endParaRPr lang="en-US" sz="800" b="1" dirty="0">
              <a:solidFill>
                <a:srgbClr val="000000"/>
              </a:solidFill>
              <a:latin typeface="Times New Roman"/>
              <a:ea typeface="Roboto"/>
              <a:cs typeface="Times New Roman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NBIoT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supports large coverage but provides very low BW with higher complexity.</a:t>
            </a:r>
            <a:endParaRPr lang="en-US" sz="1600" dirty="0">
              <a:latin typeface="Times New Roman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eMTC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supports higher BW compared to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NBIoT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but the coverage is much lower than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NBIoT</a:t>
            </a:r>
            <a:endParaRPr lang="en-US" sz="1600" dirty="0">
              <a:latin typeface="Times New Roman"/>
            </a:endParaRP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LoRa supports coverage of approx. 2KM but also has a low bandwidth up to 500kHz</a:t>
            </a:r>
            <a:endParaRPr lang="en-US" sz="1600" dirty="0">
              <a:latin typeface="Times New Roman"/>
            </a:endParaRP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Redcap supports higher bandwidth of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upto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20MHz, however, doesn't support the low-end applications</a:t>
            </a:r>
            <a:endParaRPr lang="en-US" sz="1600" dirty="0">
              <a:latin typeface="Times New Roman"/>
            </a:endParaRP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Ambient IoT devices are ultra-low power consuming, however, the coverage is very low with low bandwidth</a:t>
            </a:r>
            <a:endParaRPr lang="en-US" sz="1600" dirty="0">
              <a:latin typeface="Times New Roman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The existing different IoT technologies have different applications that do not support single network with common signaling. Therefore, deploying independent network infrastructure for different IoT systems is very challenging.  </a:t>
            </a:r>
            <a:r>
              <a:rPr lang="en-US" sz="16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    </a:t>
            </a:r>
            <a:endParaRPr lang="en-US" sz="1600" dirty="0"/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  <a:ea typeface="Roboto"/>
              <a:cs typeface="Segoe U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2510" y="1111838"/>
            <a:ext cx="5531756" cy="502236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Times New Roman"/>
                <a:ea typeface="Roboto"/>
                <a:cs typeface="Times New Roman"/>
              </a:rPr>
              <a:t>A technology that support: </a:t>
            </a:r>
            <a:endParaRPr lang="en-US" sz="1600" dirty="0"/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Single RAT supporting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eMBB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/IC and IoT/MC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Any IoT device can connect to any 3GPP BS either directly or indirectly through intermediate UE</a:t>
            </a: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Both fixed and Mobile IoT devices</a:t>
            </a: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Both indoor and outdoor application which otherwise cannot use the existing IoT technologies (e.g.: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NBIoT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and Redcap)</a:t>
            </a: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Both device initiated and network-initiated data transmission</a:t>
            </a: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Flexible BW support from network side</a:t>
            </a:r>
          </a:p>
          <a:p>
            <a:r>
              <a:rPr lang="en-US" sz="1600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Multiple device types based on the capabilities such as complexity, bandwidth, coverage, etc. and use cases</a:t>
            </a:r>
          </a:p>
          <a:p>
            <a:pPr marL="0" indent="0" algn="just">
              <a:spcBef>
                <a:spcPts val="600"/>
              </a:spcBef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  <a:ea typeface="Roboto"/>
              <a:cs typeface="Segoe U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16" y="132872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 dirty="0">
                <a:solidFill>
                  <a:schemeClr val="tx1"/>
                </a:solidFill>
                <a:latin typeface="Segoe UI"/>
                <a:cs typeface="Segoe UI"/>
              </a:rPr>
              <a:t>6G IoT devices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65116" y="680094"/>
            <a:ext cx="6515645" cy="39167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effectLst/>
                <a:latin typeface="Arial"/>
                <a:ea typeface="Roboto"/>
                <a:cs typeface="Segoe UI"/>
              </a:rPr>
              <a:t>Enabling Massive communication </a:t>
            </a:r>
          </a:p>
          <a:p>
            <a:pPr marL="0" indent="0"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D5534F-51D2-4E20-9C5D-88DCC3BDF21A}"/>
              </a:ext>
            </a:extLst>
          </p:cNvPr>
          <p:cNvSpPr/>
          <p:nvPr/>
        </p:nvSpPr>
        <p:spPr>
          <a:xfrm>
            <a:off x="195981" y="6053890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Primary Impact: RAN1-led, RAN2, RAN4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9664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132401"/>
            <a:ext cx="5591720" cy="444544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Calibri"/>
                <a:ea typeface="Calibri"/>
                <a:cs typeface="Calibri"/>
              </a:rPr>
              <a:t>Motivation</a:t>
            </a:r>
          </a:p>
          <a:p>
            <a:r>
              <a:rPr lang="en-US" sz="1600" dirty="0">
                <a:latin typeface="Calibri"/>
                <a:ea typeface="Calibri"/>
                <a:cs typeface="Calibri"/>
              </a:rPr>
              <a:t>IAB/WAB/NCR is still not a cost-effective option for coverage enhancement</a:t>
            </a:r>
          </a:p>
          <a:p>
            <a:r>
              <a:rPr lang="en-US" sz="1600" dirty="0">
                <a:latin typeface="Calibri"/>
                <a:ea typeface="Calibri"/>
                <a:cs typeface="Calibri"/>
              </a:rPr>
              <a:t>Better coverage, overall 6G network power saving improvements possible with RIS</a:t>
            </a:r>
          </a:p>
          <a:p>
            <a:r>
              <a:rPr lang="en-US" sz="1600" dirty="0">
                <a:latin typeface="Calibri"/>
                <a:ea typeface="Calibri"/>
                <a:cs typeface="Calibri"/>
              </a:rPr>
              <a:t>RIS consisting of a large array of controllable antenna elements can also be used for sensing/object detection. </a:t>
            </a:r>
            <a:endParaRPr lang="en-US" sz="1600" b="1" dirty="0">
              <a:latin typeface="Calibri"/>
              <a:ea typeface="Calibri"/>
              <a:cs typeface="Calibr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132401"/>
            <a:ext cx="5915414" cy="444544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900" b="1" u="sng" dirty="0">
                <a:effectLst/>
                <a:latin typeface="Calibri"/>
                <a:ea typeface="Calibri"/>
                <a:cs typeface="Calibri"/>
              </a:rPr>
              <a:t>Proposal</a:t>
            </a:r>
          </a:p>
          <a:p>
            <a:pPr marL="0" indent="0">
              <a:buNone/>
            </a:pPr>
            <a:r>
              <a:rPr lang="en-US" b="1" i="0" dirty="0">
                <a:effectLst/>
                <a:latin typeface="Calibri"/>
                <a:ea typeface="Calibri"/>
                <a:cs typeface="Calibri"/>
              </a:rPr>
              <a:t> </a:t>
            </a:r>
            <a:r>
              <a:rPr lang="en-US" sz="1600" b="1" i="0" dirty="0">
                <a:effectLst/>
                <a:latin typeface="Calibri"/>
                <a:ea typeface="Calibri"/>
                <a:cs typeface="Calibri"/>
              </a:rPr>
              <a:t>Study on RIS integration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Calibri"/>
              </a:rPr>
              <a:t>Study channel model and channel estimation for gNB-RIS-UE path (RAN1). 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Calibri"/>
              </a:rPr>
              <a:t>Study applicable RIS architecture (RAN3-led)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Calibri"/>
              </a:rPr>
              <a:t>Study signaling interface design between gNB-RIS (R1) and RIS-UE (R2). (RAN2 led)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/>
                <a:ea typeface="Calibri"/>
                <a:cs typeface="Calibri"/>
              </a:rPr>
              <a:t>Study additional use case for RIS (for e.g. sensing and object detection) (RAN3 led)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0233" y="121925"/>
            <a:ext cx="12061767" cy="5254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Reconfigurable Intelligent Surfaces (RIS)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195981" y="606938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effectLst/>
                <a:latin typeface="Arial" panose="020B0604020202020204" pitchFamily="34" charset="0"/>
              </a:rPr>
              <a:t>Enabling Ubiquitous Connectivity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1084F2-5A0A-43BE-A3D7-6286D7809647}"/>
              </a:ext>
            </a:extLst>
          </p:cNvPr>
          <p:cNvSpPr/>
          <p:nvPr/>
        </p:nvSpPr>
        <p:spPr>
          <a:xfrm>
            <a:off x="195981" y="6062854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Primary Impact: RAN1-led, RAN2, RAN3, RAN4</a:t>
            </a:r>
          </a:p>
        </p:txBody>
      </p:sp>
    </p:spTree>
    <p:extLst>
      <p:ext uri="{BB962C8B-B14F-4D97-AF65-F5344CB8AC3E}">
        <p14:creationId xmlns:p14="http://schemas.microsoft.com/office/powerpoint/2010/main" val="247264824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5"/>
            <a:ext cx="5591720" cy="449429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pPr marL="285750" indent="-285750"/>
            <a:r>
              <a:rPr lang="en-US" sz="1600" dirty="0">
                <a:latin typeface="Inter"/>
                <a:ea typeface="Roboto"/>
                <a:cs typeface="Segoe UI"/>
              </a:rPr>
              <a:t>Normative work for AI/ML was restricted to CSI compression and beam management for 5G </a:t>
            </a:r>
          </a:p>
          <a:p>
            <a:pPr marL="285750" indent="-285750"/>
            <a:r>
              <a:rPr lang="en-US" sz="1600" dirty="0">
                <a:latin typeface="Inter"/>
                <a:ea typeface="Roboto"/>
                <a:cs typeface="Segoe UI"/>
              </a:rPr>
              <a:t>Potential improvement in CSI compression, Beam Management, Coding, Codebook, and Rate Matching for FR3 (6.5-24 GHz)</a:t>
            </a:r>
          </a:p>
          <a:p>
            <a:pPr marL="285750" indent="-285750"/>
            <a:r>
              <a:rPr lang="en-US" sz="1600" dirty="0">
                <a:latin typeface="Inter"/>
                <a:ea typeface="Roboto"/>
                <a:cs typeface="Segoe UI"/>
              </a:rPr>
              <a:t>Potential energy saving gains by reduction of actual measurement and using predicted measurement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49429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9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sz="1600" b="1" dirty="0">
                <a:latin typeface="Inter"/>
                <a:ea typeface="Roboto"/>
                <a:cs typeface="Segoe UI"/>
              </a:rPr>
              <a:t>Study AI</a:t>
            </a:r>
            <a:r>
              <a:rPr lang="en-US" sz="1600" b="1" i="0" dirty="0">
                <a:effectLst/>
                <a:latin typeface="Inter"/>
                <a:ea typeface="Roboto"/>
                <a:cs typeface="Segoe UI"/>
              </a:rPr>
              <a:t>/ML-Driven Optimization for 6G</a:t>
            </a:r>
            <a:r>
              <a:rPr lang="en-US" sz="1600" b="1" dirty="0">
                <a:latin typeface="Inter"/>
                <a:ea typeface="Roboto"/>
                <a:cs typeface="Segoe UI"/>
              </a:rPr>
              <a:t> in the following areas:</a:t>
            </a:r>
            <a:endParaRPr lang="en-US" sz="1600" b="1" i="0" dirty="0">
              <a:effectLst/>
              <a:latin typeface="Inter"/>
              <a:ea typeface="Roboto"/>
              <a:cs typeface="Segoe UI"/>
            </a:endParaRPr>
          </a:p>
          <a:p>
            <a:pPr marL="742950" lvl="1" indent="-285750"/>
            <a:r>
              <a:rPr lang="en-US" b="1" dirty="0">
                <a:latin typeface="Inter"/>
                <a:ea typeface="Roboto"/>
                <a:cs typeface="Segoe UI"/>
              </a:rPr>
              <a:t>Measurement framework</a:t>
            </a:r>
            <a:r>
              <a:rPr lang="en-US" b="0" i="0" dirty="0">
                <a:effectLst/>
                <a:latin typeface="Inter"/>
                <a:ea typeface="Roboto"/>
                <a:cs typeface="Segoe UI"/>
              </a:rPr>
              <a:t>: Predict &amp; compress feedback, reducing </a:t>
            </a:r>
            <a:r>
              <a:rPr lang="en-US" dirty="0">
                <a:latin typeface="Inter"/>
                <a:ea typeface="Roboto"/>
                <a:cs typeface="Segoe UI"/>
              </a:rPr>
              <a:t>overhead including CSI</a:t>
            </a:r>
            <a:endParaRPr lang="en-US" b="0" i="0" dirty="0">
              <a:effectLst/>
              <a:latin typeface="Inter"/>
              <a:ea typeface="Roboto"/>
              <a:cs typeface="Segoe UI"/>
            </a:endParaRPr>
          </a:p>
          <a:p>
            <a:pPr marL="742950" lvl="1" indent="-285750"/>
            <a:r>
              <a:rPr lang="en-US" b="1" i="0" dirty="0">
                <a:effectLst/>
                <a:latin typeface="Inter"/>
                <a:ea typeface="Roboto"/>
                <a:cs typeface="Segoe UI"/>
              </a:rPr>
              <a:t>Beam Management</a:t>
            </a:r>
            <a:r>
              <a:rPr lang="en-US" b="0" i="0" dirty="0">
                <a:effectLst/>
                <a:latin typeface="Inter"/>
                <a:ea typeface="Roboto"/>
                <a:cs typeface="Segoe UI"/>
              </a:rPr>
              <a:t>: Real-time beam selection &amp; tracking.</a:t>
            </a:r>
          </a:p>
          <a:p>
            <a:pPr marL="742950" lvl="1" indent="-285750"/>
            <a:r>
              <a:rPr lang="en-US" b="1" i="0" dirty="0">
                <a:effectLst/>
                <a:latin typeface="Inter"/>
                <a:ea typeface="Roboto"/>
                <a:cs typeface="Segoe UI"/>
              </a:rPr>
              <a:t>Channel Coding</a:t>
            </a:r>
            <a:r>
              <a:rPr lang="en-US" b="0" i="0" dirty="0">
                <a:effectLst/>
                <a:latin typeface="Inter"/>
                <a:ea typeface="Roboto"/>
                <a:cs typeface="Segoe UI"/>
              </a:rPr>
              <a:t>: Neural network-based encoders/decoders for better error correction.</a:t>
            </a:r>
          </a:p>
          <a:p>
            <a:pPr marL="742950" lvl="1" indent="-285750"/>
            <a:r>
              <a:rPr lang="en-US" b="1" i="0" dirty="0">
                <a:effectLst/>
                <a:latin typeface="Inter"/>
                <a:ea typeface="Roboto"/>
                <a:cs typeface="Segoe UI"/>
              </a:rPr>
              <a:t>Codebook</a:t>
            </a:r>
            <a:r>
              <a:rPr lang="en-US" b="0" i="0" dirty="0">
                <a:effectLst/>
                <a:latin typeface="Inter"/>
                <a:ea typeface="Roboto"/>
                <a:cs typeface="Segoe UI"/>
              </a:rPr>
              <a:t>: Dynamic updates based on real-time conditions.</a:t>
            </a:r>
          </a:p>
          <a:p>
            <a:pPr marL="742950" lvl="1" indent="-285750"/>
            <a:r>
              <a:rPr lang="en-US" b="1" i="0" dirty="0">
                <a:effectLst/>
                <a:latin typeface="Inter"/>
                <a:ea typeface="Roboto"/>
                <a:cs typeface="Segoe UI"/>
              </a:rPr>
              <a:t>Resource Allocation</a:t>
            </a:r>
            <a:r>
              <a:rPr lang="en-US" b="0" i="0" dirty="0">
                <a:effectLst/>
                <a:latin typeface="Inter"/>
                <a:ea typeface="Roboto"/>
                <a:cs typeface="Segoe UI"/>
              </a:rPr>
              <a:t>: AI-optimized resource allocation.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>
              <a:latin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 AI/ML-Driven Optimization for Air interface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130233" y="675251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effectLst/>
                <a:latin typeface="Arial" panose="020B0604020202020204" pitchFamily="34" charset="0"/>
              </a:rPr>
              <a:t>Enabling AI for Network design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883A40-DAB4-43B1-91EB-013FD8DE5685}"/>
              </a:ext>
            </a:extLst>
          </p:cNvPr>
          <p:cNvSpPr/>
          <p:nvPr/>
        </p:nvSpPr>
        <p:spPr>
          <a:xfrm>
            <a:off x="109717" y="6096611"/>
            <a:ext cx="10724436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Impact: RAN1 led</a:t>
            </a:r>
          </a:p>
        </p:txBody>
      </p:sp>
    </p:spTree>
    <p:extLst>
      <p:ext uri="{BB962C8B-B14F-4D97-AF65-F5344CB8AC3E}">
        <p14:creationId xmlns:p14="http://schemas.microsoft.com/office/powerpoint/2010/main" val="150336057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79274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sz="1600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sz="1600" dirty="0">
                <a:latin typeface="Inter"/>
                <a:ea typeface="Roboto"/>
                <a:cs typeface="Segoe UI"/>
              </a:rPr>
              <a:t>Basic channel model study was done in 5G-Adv</a:t>
            </a:r>
          </a:p>
          <a:p>
            <a:r>
              <a:rPr lang="en-US" sz="1600" dirty="0">
                <a:latin typeface="Inter"/>
                <a:ea typeface="Roboto"/>
                <a:cs typeface="Segoe UI"/>
              </a:rPr>
              <a:t>ISAC is a key usage scenario enabled in 6G and is expected to help in indoor obstacle sensing, outdoor detection of UAV, identify railway and road crossing etc. </a:t>
            </a:r>
            <a:endParaRPr lang="en-US" sz="1600" dirty="0">
              <a:ea typeface="Roboto"/>
              <a:cs typeface="Segoe UI"/>
            </a:endParaRP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79274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 algn="just">
              <a:buNone/>
            </a:pPr>
            <a:r>
              <a:rPr lang="en-US" sz="1600" b="1" dirty="0">
                <a:latin typeface="Segoe UI"/>
                <a:ea typeface="Roboto"/>
                <a:cs typeface="Segoe UI"/>
              </a:rPr>
              <a:t>Study new 6G RAN architecture and 6G air-interface to have native support for ISAC use cases </a:t>
            </a:r>
            <a:r>
              <a:rPr lang="en-US" sz="1600" b="1" dirty="0">
                <a:latin typeface="Arial"/>
                <a:ea typeface="Roboto"/>
                <a:cs typeface="Arial"/>
              </a:rPr>
              <a:t>(e.g. UAV) including</a:t>
            </a:r>
            <a:r>
              <a:rPr lang="en-US" sz="1600" b="1" dirty="0">
                <a:latin typeface="Segoe UI"/>
                <a:ea typeface="Roboto"/>
                <a:cs typeface="Segoe UI"/>
              </a:rPr>
              <a:t>:</a:t>
            </a:r>
            <a:endParaRPr lang="en-US" sz="1600" dirty="0">
              <a:latin typeface="Segoe UI"/>
              <a:ea typeface="Roboto"/>
              <a:cs typeface="Segoe UI"/>
            </a:endParaRPr>
          </a:p>
          <a:p>
            <a:pPr algn="just"/>
            <a:r>
              <a:rPr lang="en-US" sz="1600" dirty="0">
                <a:latin typeface="Arial"/>
                <a:ea typeface="Roboto"/>
                <a:cs typeface="Arial"/>
              </a:rPr>
              <a:t>The reference signal designs and SFIs should be considerate of at least gNB-based sensing.</a:t>
            </a:r>
          </a:p>
          <a:p>
            <a:pPr algn="just"/>
            <a:r>
              <a:rPr lang="en-US" sz="1600" dirty="0">
                <a:latin typeface="Arial"/>
                <a:ea typeface="Roboto"/>
                <a:cs typeface="Arial"/>
              </a:rPr>
              <a:t>The 6G frame structure should be designed with the requirements (</a:t>
            </a:r>
            <a:r>
              <a:rPr lang="en-US" sz="1600" dirty="0" err="1">
                <a:latin typeface="Arial"/>
                <a:ea typeface="Roboto"/>
                <a:cs typeface="Arial"/>
              </a:rPr>
              <a:t>eg.</a:t>
            </a:r>
            <a:r>
              <a:rPr lang="en-US" sz="1600" dirty="0">
                <a:latin typeface="Arial"/>
                <a:ea typeface="Roboto"/>
                <a:cs typeface="Arial"/>
              </a:rPr>
              <a:t> waveform) of both monostatic and multi-static sensing in consideration.</a:t>
            </a:r>
            <a:endParaRPr lang="en-US" sz="1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solidFill>
                  <a:schemeClr val="tx1"/>
                </a:solidFill>
              </a:rPr>
              <a:t>Integrated Sensing and Communication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Enabling joint sensing and communication use case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7F7589-961E-4301-B857-2C334A9AEDBE}"/>
              </a:ext>
            </a:extLst>
          </p:cNvPr>
          <p:cNvSpPr/>
          <p:nvPr/>
        </p:nvSpPr>
        <p:spPr>
          <a:xfrm>
            <a:off x="195981" y="6137359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Impact: RAN3 led, RAN1, SA2, CT</a:t>
            </a:r>
          </a:p>
        </p:txBody>
      </p:sp>
    </p:spTree>
    <p:extLst>
      <p:ext uri="{BB962C8B-B14F-4D97-AF65-F5344CB8AC3E}">
        <p14:creationId xmlns:p14="http://schemas.microsoft.com/office/powerpoint/2010/main" val="308116007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80730-86BF-4E07-61BA-8D4C96CD4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C64352-F385-4B4C-501E-E561689844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596" y="1169823"/>
            <a:ext cx="5591720" cy="5052451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sz="1400" b="1" u="sng" dirty="0">
                <a:latin typeface="+mj-lt"/>
                <a:ea typeface="Roboto"/>
                <a:cs typeface="Segoe UI"/>
              </a:rPr>
              <a:t>Motivation</a:t>
            </a:r>
            <a:endParaRPr lang="en-US" sz="1400" u="sng" dirty="0">
              <a:cs typeface="Segoe UI"/>
            </a:endParaRPr>
          </a:p>
          <a:p>
            <a:pPr marL="0" indent="0">
              <a:buNone/>
              <a:defRPr/>
            </a:pPr>
            <a:r>
              <a:rPr lang="en-US" sz="1600" b="1" dirty="0">
                <a:latin typeface="Arial"/>
                <a:ea typeface="Roboto"/>
                <a:cs typeface="Segoe UI"/>
              </a:rPr>
              <a:t>To utilize state of the art AI/ML based approaches for network optimization:</a:t>
            </a:r>
            <a:endParaRPr lang="en-US" sz="1600" dirty="0"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Leverage cloud-native technologies to provide contextualized, on-demand network data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Utilizing state-of-the art AI/ML techniques for optimization that result in increased spectrum efficiency, </a:t>
            </a:r>
            <a:r>
              <a:rPr lang="en-US" dirty="0" err="1">
                <a:latin typeface="Arial"/>
                <a:ea typeface="Roboto"/>
                <a:cs typeface="Segoe UI"/>
              </a:rPr>
              <a:t>QoE</a:t>
            </a:r>
            <a:r>
              <a:rPr lang="en-US" dirty="0">
                <a:latin typeface="Arial"/>
                <a:ea typeface="Roboto"/>
                <a:cs typeface="Segoe UI"/>
              </a:rPr>
              <a:t>, with reliability, security, trust and reduced energy consumption.</a:t>
            </a:r>
          </a:p>
          <a:p>
            <a:pPr marL="0" indent="0">
              <a:buNone/>
              <a:tabLst>
                <a:tab pos="457200" algn="l"/>
              </a:tabLst>
            </a:pPr>
            <a:r>
              <a:rPr lang="en-US" sz="1600" b="1" dirty="0">
                <a:latin typeface="Arial"/>
                <a:ea typeface="Roboto"/>
                <a:cs typeface="Segoe UI"/>
              </a:rPr>
              <a:t>Aspects which needs to be tackled in 6G: </a:t>
            </a:r>
            <a:endParaRPr lang="en-US" sz="1600" dirty="0"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 err="1">
                <a:latin typeface="Arial"/>
                <a:ea typeface="Roboto"/>
                <a:cs typeface="Segoe UI"/>
              </a:rPr>
              <a:t>HetNets</a:t>
            </a:r>
            <a:r>
              <a:rPr lang="en-US" dirty="0">
                <a:latin typeface="Arial"/>
                <a:ea typeface="Roboto"/>
                <a:cs typeface="Segoe UI"/>
              </a:rPr>
              <a:t> with disparate data types</a:t>
            </a:r>
            <a:endParaRPr lang="en-US" dirty="0">
              <a:cs typeface="Segoe UI"/>
            </a:endParaRPr>
          </a:p>
          <a:p>
            <a:pPr lvl="1"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Volume and velocity of data </a:t>
            </a:r>
            <a:endParaRPr lang="en-US" dirty="0"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Zero / low-touch deployment</a:t>
            </a:r>
            <a:endParaRPr lang="en-US" dirty="0"/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Agile and adaptable to varying network topologies.</a:t>
            </a:r>
            <a:endParaRPr lang="en-US" dirty="0"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Intent based / declarative workflows enabling quick, no-code use case definition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Encourage </a:t>
            </a:r>
            <a:r>
              <a:rPr lang="en-US" dirty="0" err="1">
                <a:latin typeface="Arial"/>
                <a:ea typeface="Roboto"/>
                <a:cs typeface="Segoe UI"/>
              </a:rPr>
              <a:t>EdgeAI</a:t>
            </a:r>
            <a:endParaRPr lang="en-US" dirty="0">
              <a:latin typeface="Arial"/>
              <a:cs typeface="Segoe U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9DF94-561B-E655-F154-0BEEEFBBFD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4230" y="1178892"/>
            <a:ext cx="6010746" cy="5057759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4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b="1" dirty="0">
                <a:latin typeface="Arial"/>
                <a:ea typeface="Roboto"/>
                <a:cs typeface="Segoe UI"/>
              </a:rPr>
              <a:t>Study architecture for AI native RAN including optimization</a:t>
            </a:r>
          </a:p>
          <a:p>
            <a:pPr marL="857250" lvl="2" indent="-285750">
              <a:spcBef>
                <a:spcPts val="1000"/>
              </a:spcBef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sz="1600" dirty="0">
                <a:latin typeface="Arial"/>
                <a:ea typeface="Roboto"/>
                <a:cs typeface="Segoe UI"/>
              </a:rPr>
              <a:t>High quality data set maintenance with limited amount of measurements</a:t>
            </a: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b="1" dirty="0">
                <a:latin typeface="Arial"/>
                <a:ea typeface="Roboto"/>
                <a:cs typeface="Segoe UI"/>
              </a:rPr>
              <a:t>Study intent driven agentic AI for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Network Energy Saving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Load balancing</a:t>
            </a: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b="1" dirty="0">
                <a:latin typeface="Arial"/>
                <a:ea typeface="Roboto"/>
                <a:cs typeface="Segoe UI"/>
              </a:rPr>
              <a:t>Study on Federated and Distributed learning for </a:t>
            </a:r>
            <a:endParaRPr lang="en-US" b="1" dirty="0"/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model generalization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dirty="0">
                <a:latin typeface="Arial"/>
                <a:ea typeface="Roboto"/>
                <a:cs typeface="Segoe UI"/>
              </a:rPr>
              <a:t>data privacy</a:t>
            </a:r>
          </a:p>
          <a:p>
            <a:pPr>
              <a:lnSpc>
                <a:spcPct val="100000"/>
              </a:lnSpc>
              <a:tabLst>
                <a:tab pos="457200" algn="l"/>
              </a:tabLst>
            </a:pPr>
            <a:endParaRPr lang="en-US" sz="1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92E401-995C-E1CC-155C-DB9DBF12A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0233" y="100103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 dirty="0">
                <a:solidFill>
                  <a:schemeClr val="tx1"/>
                </a:solidFill>
                <a:latin typeface="Segoe UI"/>
                <a:cs typeface="Segoe UI"/>
              </a:rPr>
              <a:t>AI enabled Network optimization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C065AB2E-F752-493D-A5AD-E860C0554D47}"/>
              </a:ext>
            </a:extLst>
          </p:cNvPr>
          <p:cNvSpPr txBox="1">
            <a:spLocks/>
          </p:cNvSpPr>
          <p:nvPr/>
        </p:nvSpPr>
        <p:spPr>
          <a:xfrm>
            <a:off x="147024" y="747655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effectLst/>
                <a:latin typeface="Arial" panose="020B0604020202020204" pitchFamily="34" charset="0"/>
              </a:rPr>
              <a:t>Enabling AI for Network design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A9AC62-B2F8-4AB6-8F9A-39555B7E83E8}"/>
              </a:ext>
            </a:extLst>
          </p:cNvPr>
          <p:cNvSpPr/>
          <p:nvPr/>
        </p:nvSpPr>
        <p:spPr>
          <a:xfrm>
            <a:off x="254596" y="6222274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Impact: RAN3, SA2, SA5</a:t>
            </a:r>
          </a:p>
        </p:txBody>
      </p:sp>
    </p:spTree>
    <p:extLst>
      <p:ext uri="{BB962C8B-B14F-4D97-AF65-F5344CB8AC3E}">
        <p14:creationId xmlns:p14="http://schemas.microsoft.com/office/powerpoint/2010/main" val="409564563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60481"/>
            <a:ext cx="5591720" cy="466293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Lack of protection for System Information messages lead to Man-in-the-Middle (MITM) type of attack </a:t>
            </a: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MAC-CE is currently used for critical triggers such as LTM cell switch and lack of security at MAC-CE level is an open issue. </a:t>
            </a:r>
            <a:endParaRPr lang="en-US" sz="1600" dirty="0">
              <a:latin typeface="Calibri"/>
            </a:endParaRP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Security for SI and MAC-CE can be considered as baseline requirement in 6G</a:t>
            </a:r>
            <a:endParaRPr lang="en-US" sz="1600" dirty="0">
              <a:latin typeface="Calibri"/>
            </a:endParaRP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Existing security maximum key length (128 bits) might not be sufficient for a Post-Quantum world</a:t>
            </a:r>
            <a:endParaRPr lang="en-US" sz="1600" dirty="0">
              <a:latin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IN" b="1" u="sng" dirty="0">
              <a:latin typeface="+mj-lt"/>
              <a:ea typeface="Roboto"/>
              <a:cs typeface="Segoe UI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u="sng" dirty="0">
              <a:latin typeface="+mj-lt"/>
              <a:ea typeface="Roboto"/>
              <a:cs typeface="Segoe U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8432" y="1260481"/>
            <a:ext cx="5857905" cy="466293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Study methods to protect broadcasted System information block messages</a:t>
            </a: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Study security for MAC-CE messages</a:t>
            </a: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Study security for other unprotected Layer 2 messages such as RLC Status PDU, PDCP status PDU </a:t>
            </a:r>
            <a:r>
              <a:rPr lang="en-US" sz="1600" dirty="0" err="1">
                <a:latin typeface="Calibri"/>
                <a:ea typeface="Roboto"/>
                <a:cs typeface="Segoe UI"/>
              </a:rPr>
              <a:t>etc</a:t>
            </a:r>
            <a:endParaRPr lang="en-US" sz="1600" dirty="0">
              <a:latin typeface="Calibri"/>
              <a:ea typeface="Roboto"/>
              <a:cs typeface="Segoe UI"/>
            </a:endParaRPr>
          </a:p>
          <a:p>
            <a:r>
              <a:rPr lang="en-US" sz="1600" dirty="0">
                <a:latin typeface="Calibri"/>
                <a:ea typeface="Roboto"/>
                <a:cs typeface="Segoe UI"/>
              </a:rPr>
              <a:t>Study  use of 256bits or higher length keys for encryption and integrity protection will be sufficient security in a post quantum world.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sz="3600" dirty="0">
                <a:solidFill>
                  <a:schemeClr val="tx1"/>
                </a:solidFill>
              </a:rPr>
              <a:t>Security related aspects for 6G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rial"/>
                <a:ea typeface="Roboto"/>
                <a:cs typeface="Segoe UI"/>
              </a:rPr>
              <a:t>Enabling Security and Privacy in 6G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C7A34D-CAD0-46EA-805F-4CFE1992965A}"/>
              </a:ext>
            </a:extLst>
          </p:cNvPr>
          <p:cNvSpPr/>
          <p:nvPr/>
        </p:nvSpPr>
        <p:spPr>
          <a:xfrm>
            <a:off x="186387" y="5989972"/>
            <a:ext cx="1170995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Impact: SA3 and RAN2</a:t>
            </a:r>
          </a:p>
        </p:txBody>
      </p:sp>
    </p:spTree>
    <p:extLst>
      <p:ext uri="{BB962C8B-B14F-4D97-AF65-F5344CB8AC3E}">
        <p14:creationId xmlns:p14="http://schemas.microsoft.com/office/powerpoint/2010/main" val="428926074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18416-8E28-182D-78E8-D48E0073F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62042D-559B-DD6B-670F-3214BF6BC1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63418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sz="1600" dirty="0">
                <a:latin typeface="Inter"/>
                <a:ea typeface="Roboto"/>
                <a:cs typeface="Segoe UI"/>
              </a:rPr>
              <a:t>5G provided an option to spectrum share with 4G based on DSS</a:t>
            </a:r>
            <a:endParaRPr lang="en-US" sz="1600" dirty="0">
              <a:latin typeface="Inter"/>
            </a:endParaRPr>
          </a:p>
          <a:p>
            <a:r>
              <a:rPr lang="en-US" sz="1600" dirty="0">
                <a:latin typeface="Inter"/>
                <a:ea typeface="Roboto"/>
                <a:cs typeface="Segoe UI"/>
              </a:rPr>
              <a:t>5G discussed about Dual connectivity</a:t>
            </a:r>
          </a:p>
          <a:p>
            <a:r>
              <a:rPr lang="en-US" sz="1600" dirty="0">
                <a:latin typeface="Inter"/>
                <a:ea typeface="Roboto"/>
                <a:cs typeface="Segoe UI"/>
              </a:rPr>
              <a:t>6G should also provide spectrum sharing with respect to Multi-RAT spectrum sharing</a:t>
            </a:r>
            <a:endParaRPr lang="en-US" sz="1600" dirty="0">
              <a:latin typeface="Inter"/>
            </a:endParaRPr>
          </a:p>
          <a:p>
            <a:r>
              <a:rPr lang="en-US" sz="1600" dirty="0">
                <a:latin typeface="Inter"/>
                <a:ea typeface="Roboto"/>
                <a:cs typeface="Segoe UI"/>
              </a:rPr>
              <a:t>4G will continue to be widely deployed even when 6G is being rolled out. Only with 4G, 5G and 6G will the coverage be good enough.</a:t>
            </a:r>
            <a:endParaRPr lang="en-US" sz="1600" dirty="0">
              <a:latin typeface="Inter"/>
            </a:endParaRPr>
          </a:p>
          <a:p>
            <a:endParaRPr lang="en-US" dirty="0">
              <a:latin typeface="Inter"/>
            </a:endParaRP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331A9-D537-A4AC-36A3-7A6E931BAF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9677" y="1246104"/>
            <a:ext cx="5886660" cy="463418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20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MRSS based spectrum sharing between 5G and 6G [RAN1-led]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either of the following [RAN2 led]: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Inter"/>
                <a:ea typeface="Roboto"/>
                <a:cs typeface="Segoe UI"/>
              </a:rPr>
              <a:t>Dual connectivity between 5G and 6G and Dual stack between 4G and 6G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Inter"/>
                <a:ea typeface="Roboto"/>
                <a:cs typeface="Segoe UI"/>
              </a:rPr>
              <a:t>Triple stack of 4G, 5G, 6G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B25E0-40FF-6963-4836-AC7FF47C8A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IN" dirty="0">
                <a:solidFill>
                  <a:schemeClr val="tx1"/>
                </a:solidFill>
                <a:latin typeface="Segoe UI"/>
                <a:cs typeface="Segoe UI"/>
              </a:rPr>
              <a:t>Spectrum sharing and co-existence aspects of 6G</a:t>
            </a:r>
            <a:endParaRPr lang="en-IN" sz="3600" dirty="0">
              <a:solidFill>
                <a:schemeClr val="tx1"/>
              </a:solidFill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5D98DEF-76C4-4079-F55B-25E70CB47BF0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Arial"/>
                <a:ea typeface="Roboto"/>
                <a:cs typeface="Segoe UI"/>
              </a:rPr>
              <a:t>Enabling seamless migration from 5G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6622B4-A0C0-37FD-A011-52F3C87C2532}"/>
              </a:ext>
            </a:extLst>
          </p:cNvPr>
          <p:cNvSpPr/>
          <p:nvPr/>
        </p:nvSpPr>
        <p:spPr>
          <a:xfrm>
            <a:off x="186387" y="5989972"/>
            <a:ext cx="10598805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cs typeface="Arial"/>
              </a:rPr>
              <a:t>Impact: RAN1, RAN2 and RAN3 WGs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6D7231-28AF-B385-6412-910004320FBA}"/>
              </a:ext>
            </a:extLst>
          </p:cNvPr>
          <p:cNvSpPr txBox="1"/>
          <p:nvPr/>
        </p:nvSpPr>
        <p:spPr>
          <a:xfrm>
            <a:off x="-65314" y="35269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86660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2C00D1-CAF8-439F-962F-E099E88E1D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3020" y="4516438"/>
            <a:ext cx="5262980" cy="442259"/>
          </a:xfrm>
        </p:spPr>
        <p:txBody>
          <a:bodyPr lIns="91440" tIns="45720" rIns="91440" bIns="45720" anchor="t"/>
          <a:lstStyle/>
          <a:p>
            <a:r>
              <a:rPr lang="en-US">
                <a:latin typeface="Roboto"/>
                <a:cs typeface="Segoe UI"/>
              </a:rPr>
              <a:t>JISHNU@TEJASNETWORKS.com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244934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6BE24D-3558-4F24-B121-60C70698BA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6245" y="801940"/>
            <a:ext cx="6573473" cy="5690300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The design considerations for 6G architecture fall mainly into:</a:t>
            </a:r>
          </a:p>
          <a:p>
            <a:pPr lvl="1"/>
            <a:r>
              <a:rPr lang="en-US" b="1" dirty="0"/>
              <a:t>Evolutionary changes involving enhancing existing 5G features such as </a:t>
            </a:r>
          </a:p>
          <a:p>
            <a:pPr lvl="2"/>
            <a:r>
              <a:rPr lang="en-US" sz="1600" dirty="0"/>
              <a:t>Immersive communication (Improved User and system throughput, Supporting higher mobility, Improved spectrum efficiency, High accuracy positioning)</a:t>
            </a:r>
          </a:p>
          <a:p>
            <a:pPr lvl="2"/>
            <a:r>
              <a:rPr lang="en-US" sz="1600" dirty="0"/>
              <a:t>Massive Communication (Higher density deployment)</a:t>
            </a:r>
          </a:p>
          <a:p>
            <a:pPr lvl="2"/>
            <a:r>
              <a:rPr lang="en-US" sz="1600" dirty="0"/>
              <a:t>Hyper Reliable low latency communication (reducing latency and reliable handover)</a:t>
            </a:r>
          </a:p>
          <a:p>
            <a:pPr lvl="1"/>
            <a:r>
              <a:rPr lang="en-US" b="1" dirty="0"/>
              <a:t>6G specific features designed from ground-up to support new scenarios and requirements such as </a:t>
            </a:r>
          </a:p>
          <a:p>
            <a:pPr lvl="2"/>
            <a:r>
              <a:rPr lang="en-US" sz="1600" dirty="0"/>
              <a:t>Ubiquitous connectivity (improving TN coverage, TN-NTN integration)</a:t>
            </a:r>
          </a:p>
          <a:p>
            <a:pPr lvl="2"/>
            <a:r>
              <a:rPr lang="en-US" sz="1600" dirty="0"/>
              <a:t>ISAC (Sensing based application) </a:t>
            </a:r>
          </a:p>
          <a:p>
            <a:pPr lvl="2"/>
            <a:r>
              <a:rPr lang="en-US" sz="1600" dirty="0"/>
              <a:t>AI and communication (Network for AI and AI for Network), </a:t>
            </a:r>
          </a:p>
          <a:p>
            <a:pPr lvl="1"/>
            <a:r>
              <a:rPr lang="en-US" sz="1800" b="1" dirty="0"/>
              <a:t>6G includes other overarching aspects</a:t>
            </a:r>
          </a:p>
          <a:p>
            <a:pPr lvl="2"/>
            <a:r>
              <a:rPr lang="en-US" sz="1600" dirty="0"/>
              <a:t>Sustainability (Energy efficiency)</a:t>
            </a:r>
          </a:p>
          <a:p>
            <a:pPr lvl="2"/>
            <a:r>
              <a:rPr lang="en-US" sz="1600" dirty="0"/>
              <a:t>Security and privacy</a:t>
            </a:r>
          </a:p>
          <a:p>
            <a:pPr lvl="1"/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56937E-65AC-4E5C-9A56-E4114C3813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5152" y="180228"/>
            <a:ext cx="12061825" cy="525463"/>
          </a:xfrm>
        </p:spPr>
        <p:txBody>
          <a:bodyPr/>
          <a:lstStyle/>
          <a:p>
            <a:r>
              <a:rPr lang="en-US"/>
              <a:t>Considerations for 6G architecture design</a:t>
            </a:r>
          </a:p>
        </p:txBody>
      </p:sp>
      <p:pic>
        <p:nvPicPr>
          <p:cNvPr id="203" name="그림 1" descr="A diagram of a diagram&#10;&#10;Description automatically generated">
            <a:extLst>
              <a:ext uri="{FF2B5EF4-FFF2-40B4-BE49-F238E27FC236}">
                <a16:creationId xmlns:a16="http://schemas.microsoft.com/office/drawing/2014/main" id="{94DAA0E8-F1D1-4784-9E70-342E9DACA7B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29718" y="1440880"/>
            <a:ext cx="4780531" cy="461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3399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0B8F5CB-F50C-414C-BED0-5D3569F6FA16}"/>
              </a:ext>
            </a:extLst>
          </p:cNvPr>
          <p:cNvSpPr txBox="1">
            <a:spLocks/>
          </p:cNvSpPr>
          <p:nvPr/>
        </p:nvSpPr>
        <p:spPr>
          <a:xfrm>
            <a:off x="65087" y="3166268"/>
            <a:ext cx="12061825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tx1"/>
                </a:solidFill>
                <a:latin typeface="Segoe UI"/>
                <a:cs typeface="Segoe UI"/>
              </a:rPr>
              <a:t>Objective and Scope for 6G RAN Study</a:t>
            </a:r>
          </a:p>
        </p:txBody>
      </p:sp>
    </p:spTree>
    <p:extLst>
      <p:ext uri="{BB962C8B-B14F-4D97-AF65-F5344CB8AC3E}">
        <p14:creationId xmlns:p14="http://schemas.microsoft.com/office/powerpoint/2010/main" val="141584617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D459B28-FB5A-4C1B-A06C-B2514A7E9D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endParaRPr lang="en-US" dirty="0">
              <a:latin typeface="Arial"/>
              <a:ea typeface="Roboto"/>
              <a:cs typeface="Segoe UI"/>
            </a:endParaRPr>
          </a:p>
          <a:p>
            <a:pPr marL="0" indent="0">
              <a:buNone/>
            </a:pPr>
            <a:r>
              <a:rPr lang="en-US" dirty="0">
                <a:latin typeface="Arial"/>
                <a:ea typeface="Roboto"/>
                <a:cs typeface="Segoe UI"/>
              </a:rPr>
              <a:t>As concluded in </a:t>
            </a:r>
            <a:r>
              <a:rPr lang="en-GB" dirty="0">
                <a:latin typeface="Arial"/>
                <a:ea typeface="Roboto"/>
                <a:cs typeface="Segoe UI"/>
              </a:rPr>
              <a:t>RP-250784 after the 6G workshop Tejas </a:t>
            </a:r>
            <a:r>
              <a:rPr lang="en-GB" b="1" dirty="0">
                <a:latin typeface="Arial"/>
                <a:ea typeface="Roboto"/>
                <a:cs typeface="Segoe UI"/>
              </a:rPr>
              <a:t>proposes to study the following topics</a:t>
            </a:r>
            <a:r>
              <a:rPr lang="en-GB" dirty="0">
                <a:latin typeface="Arial"/>
                <a:ea typeface="Roboto"/>
                <a:cs typeface="Segoe UI"/>
              </a:rPr>
              <a:t> for 6G RAN working groups:</a:t>
            </a:r>
            <a:endParaRPr lang="en-US" dirty="0">
              <a:latin typeface="Arial"/>
              <a:ea typeface="Roboto"/>
              <a:cs typeface="Segoe UI"/>
            </a:endParaRPr>
          </a:p>
          <a:p>
            <a:r>
              <a:rPr lang="en-US" dirty="0">
                <a:latin typeface="Arial"/>
                <a:ea typeface="Roboto"/>
                <a:cs typeface="Segoe UI"/>
              </a:rPr>
              <a:t>Study a New Energy Efficient RAN (NEER) to improve coverage, spectral efficiency, energy efficiency and for supporting wider channel bandwidths (</a:t>
            </a:r>
            <a:r>
              <a:rPr lang="en-US" dirty="0">
                <a:latin typeface="Arial"/>
                <a:ea typeface="Roboto"/>
                <a:cs typeface="Segoe UI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 6</a:t>
            </a:r>
            <a:r>
              <a:rPr lang="en-US" dirty="0">
                <a:latin typeface="Arial"/>
                <a:ea typeface="Roboto"/>
                <a:cs typeface="Segoe UI"/>
              </a:rPr>
              <a:t>) [RAN1-led]</a:t>
            </a:r>
          </a:p>
          <a:p>
            <a:r>
              <a:rPr lang="en-US" dirty="0">
                <a:latin typeface="Arial"/>
                <a:ea typeface="Roboto"/>
                <a:cs typeface="Segoe UI"/>
              </a:rPr>
              <a:t>Study ultra-Massive MIMO (</a:t>
            </a:r>
            <a:r>
              <a:rPr lang="en-US" dirty="0" err="1">
                <a:latin typeface="Arial"/>
                <a:ea typeface="Roboto"/>
                <a:cs typeface="Segoe UI"/>
              </a:rPr>
              <a:t>uM</a:t>
            </a:r>
            <a:r>
              <a:rPr lang="en-US" dirty="0">
                <a:latin typeface="Arial"/>
                <a:ea typeface="Roboto"/>
                <a:cs typeface="Segoe UI"/>
              </a:rPr>
              <a:t>-MIMO) for improve spectral efficiency and ISAC </a:t>
            </a:r>
            <a:r>
              <a:rPr lang="en-US" dirty="0">
                <a:latin typeface="Arial"/>
                <a:ea typeface="Roboto"/>
                <a:cs typeface="Arial"/>
              </a:rPr>
              <a:t>(</a:t>
            </a:r>
            <a:r>
              <a:rPr lang="en-US" dirty="0">
                <a:latin typeface="Arial"/>
                <a:ea typeface="Roboto"/>
                <a:cs typeface="Arial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 7</a:t>
            </a:r>
            <a:r>
              <a:rPr lang="en-US" dirty="0">
                <a:latin typeface="Arial"/>
                <a:ea typeface="Roboto"/>
                <a:cs typeface="Arial"/>
              </a:rPr>
              <a:t>) [RAN1-led]</a:t>
            </a:r>
          </a:p>
          <a:p>
            <a:r>
              <a:rPr lang="en-US" dirty="0">
                <a:latin typeface="Arial"/>
                <a:ea typeface="Roboto"/>
                <a:cs typeface="Arial"/>
              </a:rPr>
              <a:t>Study duplex flexibility to improve coverage </a:t>
            </a:r>
            <a:r>
              <a:rPr lang="en-US" dirty="0" err="1">
                <a:latin typeface="Arial"/>
                <a:ea typeface="Roboto"/>
                <a:cs typeface="Arial"/>
              </a:rPr>
              <a:t>esp</a:t>
            </a:r>
            <a:r>
              <a:rPr lang="en-US" dirty="0">
                <a:latin typeface="Arial"/>
                <a:ea typeface="Roboto"/>
                <a:cs typeface="Arial"/>
              </a:rPr>
              <a:t> at cell edge (</a:t>
            </a:r>
            <a:r>
              <a:rPr lang="en-US" dirty="0">
                <a:latin typeface="Arial"/>
                <a:ea typeface="Roboto"/>
                <a:cs typeface="Arial"/>
                <a:hlinkClick r:id="rId4" action="ppaction://hlinksldjump"/>
              </a:rPr>
              <a:t>Slide 8</a:t>
            </a:r>
            <a:r>
              <a:rPr lang="en-US" dirty="0">
                <a:latin typeface="Arial"/>
                <a:ea typeface="Roboto"/>
                <a:cs typeface="Arial"/>
              </a:rPr>
              <a:t>) [RAN1-led]</a:t>
            </a:r>
            <a:endParaRPr lang="en-US" dirty="0">
              <a:cs typeface="Arial"/>
            </a:endParaRPr>
          </a:p>
          <a:p>
            <a:r>
              <a:rPr lang="en-US" dirty="0">
                <a:latin typeface="Arial"/>
                <a:ea typeface="Roboto"/>
                <a:cs typeface="Arial"/>
              </a:rPr>
              <a:t>Study joint energy optimization across network and device (JEOND) for further improving energy efficiency and for getting additional energy saving (</a:t>
            </a:r>
            <a:r>
              <a:rPr lang="en-US" dirty="0">
                <a:latin typeface="Arial"/>
                <a:ea typeface="Roboto"/>
                <a:cs typeface="Arial"/>
                <a:hlinkClick r:id="rId5" action="ppaction://hlinksldjump"/>
              </a:rPr>
              <a:t>Slide 9</a:t>
            </a:r>
            <a:r>
              <a:rPr lang="en-US" dirty="0">
                <a:latin typeface="Arial"/>
                <a:ea typeface="Roboto"/>
                <a:cs typeface="Arial"/>
              </a:rPr>
              <a:t>) [RAN2-led]</a:t>
            </a:r>
            <a:endParaRPr lang="en-US" dirty="0">
              <a:cs typeface="Arial"/>
            </a:endParaRPr>
          </a:p>
          <a:p>
            <a:r>
              <a:rPr lang="en-US" dirty="0">
                <a:latin typeface="Arial"/>
                <a:ea typeface="Roboto"/>
                <a:cs typeface="Arial"/>
              </a:rPr>
              <a:t>Study harmonized design for integrated terrestrial and non-terrestrial network (Satellite, HAPS, UAV) or ITTN for ubiquitous connectivity (</a:t>
            </a:r>
            <a:r>
              <a:rPr lang="en-US" dirty="0">
                <a:latin typeface="Arial"/>
                <a:ea typeface="Roboto"/>
                <a:cs typeface="Arial"/>
                <a:hlinkClick r:id="rId6" action="ppaction://hlinksldjump"/>
              </a:rPr>
              <a:t>Slide 10</a:t>
            </a:r>
            <a:r>
              <a:rPr lang="en-US" dirty="0">
                <a:latin typeface="Arial"/>
                <a:ea typeface="Roboto"/>
                <a:cs typeface="Arial"/>
              </a:rPr>
              <a:t>) [RAN3-led]</a:t>
            </a:r>
            <a:endParaRPr lang="en-US" dirty="0">
              <a:cs typeface="Arial"/>
            </a:endParaRPr>
          </a:p>
          <a:p>
            <a:r>
              <a:rPr lang="en-US" dirty="0">
                <a:latin typeface="Arial"/>
                <a:ea typeface="Roboto"/>
                <a:cs typeface="Arial"/>
              </a:rPr>
              <a:t>Study 6G-IoT devices for new class of integrated TN and NTN devices for massive communication and HRLLC (</a:t>
            </a:r>
            <a:r>
              <a:rPr lang="en-US" dirty="0">
                <a:latin typeface="Arial"/>
                <a:ea typeface="Roboto"/>
                <a:cs typeface="Arial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 11</a:t>
            </a:r>
            <a:r>
              <a:rPr lang="en-US" dirty="0">
                <a:latin typeface="Arial"/>
                <a:ea typeface="Roboto"/>
                <a:cs typeface="Arial"/>
              </a:rPr>
              <a:t>) [RAN1-led]</a:t>
            </a:r>
            <a:endParaRPr lang="en-US" dirty="0">
              <a:latin typeface="Times New Roman"/>
              <a:cs typeface="Times New Roman"/>
            </a:endParaRP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EA057F-82D6-4645-8E03-D0F5116208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Key objectives for 6G RAN SID</a:t>
            </a:r>
          </a:p>
        </p:txBody>
      </p:sp>
    </p:spTree>
    <p:extLst>
      <p:ext uri="{BB962C8B-B14F-4D97-AF65-F5344CB8AC3E}">
        <p14:creationId xmlns:p14="http://schemas.microsoft.com/office/powerpoint/2010/main" val="509066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3F70E-537D-2F14-0B93-9095E3D55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4D6F5E-B881-3F3F-24BB-694C1ED975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endParaRPr lang="en-US" dirty="0">
              <a:latin typeface="Arial"/>
              <a:ea typeface="Roboto"/>
              <a:cs typeface="Segoe UI"/>
            </a:endParaRPr>
          </a:p>
          <a:p>
            <a:pPr marL="0" indent="0">
              <a:buNone/>
            </a:pPr>
            <a:r>
              <a:rPr lang="en-US" dirty="0">
                <a:latin typeface="Arial"/>
                <a:ea typeface="Roboto"/>
                <a:cs typeface="Segoe UI"/>
              </a:rPr>
              <a:t>As concluded in </a:t>
            </a:r>
            <a:r>
              <a:rPr lang="en-GB" dirty="0">
                <a:latin typeface="Arial"/>
                <a:ea typeface="Roboto"/>
                <a:cs typeface="Segoe UI"/>
              </a:rPr>
              <a:t>RP-250784 after the 6G workshop Tejas </a:t>
            </a:r>
            <a:r>
              <a:rPr lang="en-GB" b="1" dirty="0">
                <a:latin typeface="Arial"/>
                <a:ea typeface="Roboto"/>
                <a:cs typeface="Segoe UI"/>
              </a:rPr>
              <a:t>proposes to study the following topics</a:t>
            </a:r>
            <a:r>
              <a:rPr lang="en-GB" dirty="0">
                <a:latin typeface="Arial"/>
                <a:ea typeface="Roboto"/>
                <a:cs typeface="Segoe UI"/>
              </a:rPr>
              <a:t> for 6G RAN working groups:</a:t>
            </a:r>
            <a:endParaRPr lang="en-US" dirty="0">
              <a:latin typeface="Arial"/>
              <a:ea typeface="Roboto"/>
              <a:cs typeface="Segoe UI"/>
            </a:endParaRPr>
          </a:p>
          <a:p>
            <a:r>
              <a:rPr lang="en-US" dirty="0">
                <a:latin typeface="Arial"/>
                <a:ea typeface="Roboto"/>
                <a:cs typeface="Segoe UI"/>
              </a:rPr>
              <a:t>Study RIS (Reconfigurable Intelligent Surface) for use in improved coverage and for better sensing (</a:t>
            </a:r>
            <a:r>
              <a:rPr lang="en-US" dirty="0">
                <a:latin typeface="Arial"/>
                <a:ea typeface="Roboto"/>
                <a:cs typeface="Segoe UI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 </a:t>
            </a:r>
            <a:r>
              <a:rPr lang="en-US" dirty="0">
                <a:latin typeface="Arial"/>
                <a:ea typeface="Roboto"/>
                <a:cs typeface="Segoe UI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13</a:t>
            </a:r>
            <a:r>
              <a:rPr lang="en-US" dirty="0">
                <a:latin typeface="Arial"/>
                <a:ea typeface="Roboto"/>
                <a:cs typeface="Segoe UI"/>
              </a:rPr>
              <a:t>)[ RAN1 led]</a:t>
            </a:r>
            <a:endParaRPr lang="en-US" dirty="0">
              <a:latin typeface="Arial"/>
              <a:cs typeface="Segoe UI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Study AI/ML techniques to improve 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Arial"/>
              </a:rPr>
              <a:t>performance 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and 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Arial"/>
              </a:rPr>
              <a:t>efficiency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 of physical layer procedures (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  <a:hlinkClick r:id="rId3" action="ppaction://hlinksldjump"/>
              </a:rPr>
              <a:t>Slide 14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) [RAN1 led]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Study ISAC for specific use case of detection and localization of 2D/3D fixed/flying objects (e.g. UAV) (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  <a:hlinkClick r:id="rId4" action="ppaction://hlinksldjump"/>
              </a:rPr>
              <a:t>Slide 15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) [RAN1, RAN3]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Study standard framework for deploying AI driven network optimizations for NES and load balancing (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  <a:hlinkClick r:id="rId5" action="ppaction://hlinksldjump"/>
              </a:rPr>
              <a:t>Slide 16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) [RAN3 led]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Arial"/>
              </a:rPr>
              <a:t>Study security and privacy aspects addressing 6G in AI and post-quantum era (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Arial"/>
                <a:hlinkClick r:id="rId6" action="ppaction://hlinksldjump"/>
              </a:rPr>
              <a:t>Slide 17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Arial"/>
              </a:rPr>
              <a:t>) [RAN2 led] </a:t>
            </a:r>
            <a:endParaRPr lang="en-US" dirty="0">
              <a:solidFill>
                <a:srgbClr val="000000"/>
              </a:solidFill>
              <a:latin typeface="Arial"/>
              <a:ea typeface="Roboto"/>
              <a:cs typeface="Segoe UI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Study spectrum sharing and co-existence aspects of 6G with 4G and 5G RAT (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  <a:hlinkClick r:id="rId7" action="ppaction://hlinksldjump"/>
              </a:rPr>
              <a:t>Slide 18</a:t>
            </a:r>
            <a:r>
              <a:rPr lang="en-US" dirty="0">
                <a:solidFill>
                  <a:srgbClr val="000000"/>
                </a:solidFill>
                <a:latin typeface="Arial"/>
                <a:ea typeface="Roboto"/>
                <a:cs typeface="Segoe UI"/>
              </a:rPr>
              <a:t>) [RAN1, RAN4]</a:t>
            </a:r>
            <a:endParaRPr lang="en-US" dirty="0">
              <a:solidFill>
                <a:srgbClr val="000000"/>
              </a:solidFill>
              <a:cs typeface="Segoe UI"/>
            </a:endParaRPr>
          </a:p>
          <a:p>
            <a:endParaRPr lang="en-US" dirty="0">
              <a:cs typeface="Segoe UI"/>
            </a:endParaRPr>
          </a:p>
          <a:p>
            <a:endParaRPr lang="en-US" dirty="0">
              <a:cs typeface="Segoe UI"/>
            </a:endParaRPr>
          </a:p>
          <a:p>
            <a:endParaRPr lang="en-US" dirty="0">
              <a:cs typeface="Arial"/>
            </a:endParaRPr>
          </a:p>
          <a:p>
            <a:endParaRPr lang="en-US" dirty="0">
              <a:cs typeface="Arial"/>
            </a:endParaRP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66779B-FC68-FAF2-E3CD-7EB794C3B8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Key objectives for 6G RAN SID</a:t>
            </a:r>
          </a:p>
        </p:txBody>
      </p:sp>
    </p:spTree>
    <p:extLst>
      <p:ext uri="{BB962C8B-B14F-4D97-AF65-F5344CB8AC3E}">
        <p14:creationId xmlns:p14="http://schemas.microsoft.com/office/powerpoint/2010/main" val="305132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0B8F5CB-F50C-414C-BED0-5D3569F6FA16}"/>
              </a:ext>
            </a:extLst>
          </p:cNvPr>
          <p:cNvSpPr txBox="1">
            <a:spLocks/>
          </p:cNvSpPr>
          <p:nvPr/>
        </p:nvSpPr>
        <p:spPr>
          <a:xfrm>
            <a:off x="65087" y="3166268"/>
            <a:ext cx="12061825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Segoe UI"/>
                <a:cs typeface="Segoe UI"/>
              </a:rPr>
              <a:t>Detailed proposals for 6G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8055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513" y="1018876"/>
            <a:ext cx="5384190" cy="5016739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600" b="1" u="sng" dirty="0">
                <a:latin typeface="Calibri"/>
                <a:ea typeface="Roboto"/>
                <a:cs typeface="Calibri"/>
              </a:rPr>
              <a:t>Motivation</a:t>
            </a:r>
          </a:p>
          <a:p>
            <a:r>
              <a:rPr lang="en-IN" sz="1500" dirty="0">
                <a:effectLst/>
                <a:latin typeface="Calibri"/>
                <a:ea typeface="Calibri"/>
                <a:cs typeface="Calibri"/>
              </a:rPr>
              <a:t>To meet the IMT-2030 requirements for immersive communication, several key performance improvements are essential, including </a:t>
            </a:r>
          </a:p>
          <a:p>
            <a:pPr lvl="1"/>
            <a:r>
              <a:rPr lang="en-IN" sz="1500" dirty="0">
                <a:effectLst/>
                <a:latin typeface="Calibri"/>
                <a:ea typeface="Calibri"/>
                <a:cs typeface="Calibri"/>
              </a:rPr>
              <a:t>enhanced user and system throughput</a:t>
            </a:r>
          </a:p>
          <a:p>
            <a:pPr lvl="1"/>
            <a:r>
              <a:rPr lang="en-IN" sz="1500" dirty="0">
                <a:effectLst/>
                <a:latin typeface="Calibri"/>
                <a:ea typeface="Calibri"/>
                <a:cs typeface="Calibri"/>
              </a:rPr>
              <a:t>support for higher mobility</a:t>
            </a:r>
          </a:p>
          <a:p>
            <a:pPr lvl="1"/>
            <a:r>
              <a:rPr lang="en-IN" sz="1500" dirty="0">
                <a:effectLst/>
                <a:latin typeface="Calibri"/>
                <a:ea typeface="Calibri"/>
                <a:cs typeface="Calibri"/>
              </a:rPr>
              <a:t>improved spectral efficiency</a:t>
            </a:r>
          </a:p>
          <a:p>
            <a:pPr lvl="1"/>
            <a:r>
              <a:rPr lang="en-IN" sz="1500" dirty="0">
                <a:effectLst/>
                <a:latin typeface="Calibri"/>
                <a:ea typeface="Calibri"/>
                <a:cs typeface="Calibri"/>
              </a:rPr>
              <a:t>high-precision positioning. </a:t>
            </a:r>
          </a:p>
          <a:p>
            <a:r>
              <a:rPr lang="en-IN" sz="1500" dirty="0">
                <a:latin typeface="Calibri"/>
                <a:ea typeface="Roboto"/>
                <a:cs typeface="Calibri"/>
              </a:rPr>
              <a:t>Achieving these KPIs will require advancements such as increased bandwidth and enhancements to the underlying waveform.</a:t>
            </a:r>
          </a:p>
          <a:p>
            <a:r>
              <a:rPr lang="en-IN" sz="1500" dirty="0">
                <a:latin typeface="Calibri"/>
                <a:ea typeface="Roboto"/>
                <a:cs typeface="Calibri"/>
              </a:rPr>
              <a:t>Deploying FWA with higher bandwidth (e.g., &gt;100 MHz in FR1 and &gt;400 MHz in FR2) and higher subcarrier spacing (SCS) offers significant advantage with increased throughput , lower latency, efficient spectrum utilization &amp; enhanced network flexibility.</a:t>
            </a:r>
          </a:p>
          <a:p>
            <a:r>
              <a:rPr lang="en-IN" sz="1500" dirty="0">
                <a:latin typeface="Calibri"/>
                <a:ea typeface="Roboto"/>
                <a:cs typeface="Calibri"/>
              </a:rPr>
              <a:t>To streamline Multi-RAT Spectrum Sharing (MRSS), the 6G air interface can be designed using the 5G waveform as a foundational baseline. </a:t>
            </a:r>
          </a:p>
          <a:p>
            <a:r>
              <a:rPr lang="en-IN" sz="1500" dirty="0">
                <a:latin typeface="Calibri"/>
                <a:ea typeface="Roboto"/>
                <a:cs typeface="Calibri"/>
              </a:rPr>
              <a:t>Enabling native AI capabilities will require the introduction of new measurements as well as enhancements to existing measurement frameworks.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50344" y="450134"/>
            <a:ext cx="6576146" cy="6201833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 fontScale="32500" lnSpcReduction="20000"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50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  <a:endParaRPr lang="en-US" sz="1200" b="1" u="sng" dirty="0">
              <a:effectLst/>
              <a:latin typeface="+mj-lt"/>
              <a:ea typeface="Times New Roman" panose="02020603050405020304" pitchFamily="18" charset="0"/>
              <a:cs typeface="Times New Roman"/>
            </a:endParaRPr>
          </a:p>
          <a:p>
            <a:pPr marL="0" indent="0">
              <a:buNone/>
            </a:pPr>
            <a:r>
              <a:rPr lang="en-IN" sz="4500" b="1" dirty="0">
                <a:effectLst/>
                <a:latin typeface="Calibri"/>
                <a:ea typeface="Calibri"/>
                <a:cs typeface="Calibri"/>
              </a:rPr>
              <a:t>Study Items for Enhanced 6G Air Interface:</a:t>
            </a:r>
            <a:endParaRPr lang="en-IN" sz="4500" dirty="0">
              <a:effectLst/>
              <a:latin typeface="Calibri"/>
              <a:ea typeface="Calibri"/>
              <a:cs typeface="Calibri"/>
            </a:endParaRPr>
          </a:p>
          <a:p>
            <a:r>
              <a:rPr lang="en-IN" sz="3200" dirty="0">
                <a:effectLst/>
                <a:latin typeface="Calibri"/>
                <a:ea typeface="Calibri"/>
                <a:cs typeface="Calibri"/>
              </a:rPr>
              <a:t>The 6G air interface can be  envisioned as an evolution of the 5G-NR waveform, continuing to build on OFDM while incorporating several key enhancements like</a:t>
            </a:r>
          </a:p>
          <a:p>
            <a:pPr lvl="1"/>
            <a:endParaRPr lang="en-IN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IN" sz="4900" b="1" dirty="0">
                <a:effectLst/>
                <a:latin typeface="Calibri"/>
                <a:ea typeface="Calibri"/>
                <a:cs typeface="Calibri"/>
              </a:rPr>
              <a:t>Waveform and Bandwidth Enhancements</a:t>
            </a:r>
            <a:endParaRPr lang="en-IN" sz="4900" dirty="0">
              <a:effectLst/>
              <a:latin typeface="Calibri"/>
              <a:ea typeface="Calibri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Support for wider bandwidths: over 100 MHz in FR1 and over 400 MHz in FR2.</a:t>
            </a: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Use of additional Subcarrier Spacings (SCS), including both lower (&lt;15 kHz) and higher (&gt;960 kHz) SCS.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Increased FFT sizes (e.g., 8K, 16K) to accommodate higher throughput.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Enhanced data rates through </a:t>
            </a:r>
            <a:r>
              <a:rPr lang="en-IN" sz="3700" dirty="0">
                <a:latin typeface="Calibri"/>
                <a:ea typeface="Times New Roman" panose="02020603050405020304" pitchFamily="18" charset="0"/>
                <a:cs typeface="Calibri"/>
              </a:rPr>
              <a:t>smart and flexible frame structure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lvl="1"/>
            <a:r>
              <a:rPr lang="en-IN" sz="4900" b="1" dirty="0">
                <a:effectLst/>
                <a:latin typeface="Calibri"/>
                <a:ea typeface="Calibri"/>
                <a:cs typeface="Calibri"/>
              </a:rPr>
              <a:t>Capacity and Modulation Improvements</a:t>
            </a:r>
            <a:endParaRPr lang="en-IN" sz="4900" dirty="0">
              <a:effectLst/>
              <a:latin typeface="Calibri"/>
              <a:ea typeface="Calibri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Integration of NOMA over MIMO for improved spectral efficiency and capacity.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latin typeface="Calibri"/>
                <a:ea typeface="Times New Roman" panose="02020603050405020304" pitchFamily="18" charset="0"/>
                <a:cs typeface="Calibri"/>
              </a:rPr>
              <a:t>Context-aware Dynamic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en-IN" sz="3700" dirty="0" err="1">
                <a:effectLst/>
                <a:latin typeface="Calibri"/>
                <a:ea typeface="Times New Roman" panose="02020603050405020304" pitchFamily="18" charset="0"/>
                <a:cs typeface="Calibri"/>
              </a:rPr>
              <a:t>interleavers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en-IN" sz="3700" dirty="0">
                <a:latin typeface="Calibri"/>
                <a:ea typeface="Times New Roman" panose="02020603050405020304" pitchFamily="18" charset="0"/>
                <a:cs typeface="Calibri"/>
              </a:rPr>
              <a:t>for enhanced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 performance.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Support for layer- and sub-band-specific modulation orders.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Reduction in reference signal overhead &amp; enhancement of port combinations.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Adoption of enhanced constellations, such as non-uniform constellations, for improved efficiency.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lvl="1"/>
            <a:r>
              <a:rPr lang="en-IN" sz="4900" b="1" dirty="0">
                <a:effectLst/>
                <a:latin typeface="Calibri"/>
                <a:ea typeface="Calibri"/>
                <a:cs typeface="Calibri"/>
              </a:rPr>
              <a:t>Coverage and Transmission Enhancements</a:t>
            </a:r>
            <a:endParaRPr lang="en-IN" sz="4900" dirty="0">
              <a:effectLst/>
              <a:latin typeface="Calibri"/>
              <a:ea typeface="Calibri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Use of DFT-S OFDM in the downlink for improved coverage.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Support for multi-layer DFT-S OFDM in both uplink and downlink.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lvl="1"/>
            <a:r>
              <a:rPr lang="en-IN" sz="4900" b="1" dirty="0">
                <a:effectLst/>
                <a:latin typeface="Calibri"/>
                <a:ea typeface="Calibri"/>
                <a:cs typeface="Calibri"/>
              </a:rPr>
              <a:t>Latency Reductions</a:t>
            </a:r>
            <a:endParaRPr lang="en-IN" sz="4900" dirty="0">
              <a:effectLst/>
              <a:latin typeface="Calibri"/>
              <a:ea typeface="Calibri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Reduction in HARQ-related latency.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Simplification and optimization of PDCCH search space and decoding complexity.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lvl="1"/>
            <a:r>
              <a:rPr lang="en-IN" sz="4900" b="1" dirty="0">
                <a:effectLst/>
                <a:latin typeface="Calibri"/>
                <a:ea typeface="Calibri"/>
                <a:cs typeface="Calibri"/>
              </a:rPr>
              <a:t>Measurement Enhancements</a:t>
            </a:r>
            <a:endParaRPr lang="en-IN" sz="4900" dirty="0">
              <a:effectLst/>
              <a:latin typeface="Calibri"/>
              <a:ea typeface="Calibri"/>
              <a:cs typeface="Calibri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Improved CSI-RS-based measurements for reporting detailed channel statistics &amp; characteristics (</a:t>
            </a:r>
            <a:r>
              <a:rPr lang="en-IN" sz="3700" dirty="0" err="1">
                <a:effectLst/>
                <a:latin typeface="Calibri"/>
                <a:ea typeface="Times New Roman" panose="02020603050405020304" pitchFamily="18" charset="0"/>
                <a:cs typeface="Calibri"/>
              </a:rPr>
              <a:t>eg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 </a:t>
            </a:r>
            <a:r>
              <a:rPr lang="en-IN" sz="3700" dirty="0">
                <a:latin typeface="Calibri"/>
                <a:ea typeface="Times New Roman" panose="02020603050405020304" pitchFamily="18" charset="0"/>
                <a:cs typeface="Calibri"/>
              </a:rPr>
              <a:t>Delay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 spread , </a:t>
            </a:r>
            <a:r>
              <a:rPr lang="en-IN" sz="3700" dirty="0">
                <a:latin typeface="Calibri"/>
                <a:ea typeface="Times New Roman" panose="02020603050405020304" pitchFamily="18" charset="0"/>
                <a:cs typeface="Calibri"/>
              </a:rPr>
              <a:t>Doppler</a:t>
            </a:r>
            <a:r>
              <a:rPr lang="en-IN" sz="37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 spread ..etc)</a:t>
            </a:r>
            <a:endParaRPr lang="en-IN" sz="3700" dirty="0">
              <a:effectLst/>
              <a:latin typeface="Times New Roman"/>
              <a:ea typeface="Calibri" panose="020F0502020204030204" pitchFamily="34" charset="0"/>
              <a:cs typeface="Calibri"/>
            </a:endParaRPr>
          </a:p>
          <a:p>
            <a:pPr lvl="1"/>
            <a:r>
              <a:rPr lang="en-IN" sz="4900" b="1" dirty="0">
                <a:latin typeface="Calibri"/>
                <a:ea typeface="Calibri"/>
                <a:cs typeface="Calibri"/>
              </a:rPr>
              <a:t>Native Energy Efficient RAN (NEER)  design </a:t>
            </a:r>
            <a:endParaRPr lang="en-IN" sz="4900" dirty="0">
              <a:effectLst/>
              <a:latin typeface="Calibri"/>
              <a:ea typeface="Calibri"/>
              <a:cs typeface="Calibri" panose="020F0502020204030204" pitchFamily="34" charset="0"/>
            </a:endParaRP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latin typeface="Calibri"/>
                <a:ea typeface="Roboto"/>
                <a:cs typeface="Calibri"/>
              </a:rPr>
              <a:t>Energy savings considered from the outset ("Energy Efficiency from Day-1").</a:t>
            </a:r>
          </a:p>
          <a:p>
            <a:pPr marL="1371600" lvl="2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IN" sz="3700" dirty="0">
                <a:latin typeface="Calibri"/>
                <a:ea typeface="Roboto"/>
                <a:cs typeface="Calibri"/>
              </a:rPr>
              <a:t>Inclusion  of on-demand reference signals, including SSB, SIB, and common signals, to reduce power consumption.</a:t>
            </a:r>
            <a:endParaRPr lang="en-US" sz="3700" dirty="0">
              <a:latin typeface="Calibri"/>
              <a:ea typeface="Roboto"/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58274" y="-61920"/>
            <a:ext cx="12061767" cy="396517"/>
          </a:xfrm>
        </p:spPr>
        <p:txBody>
          <a:bodyPr lIns="91440" tIns="45720" rIns="91440" bIns="45720" anchor="t"/>
          <a:lstStyle/>
          <a:p>
            <a:r>
              <a:rPr lang="en-US" dirty="0">
                <a:solidFill>
                  <a:schemeClr val="tx1"/>
                </a:solidFill>
                <a:latin typeface="Segoe UI"/>
                <a:cs typeface="Segoe UI"/>
              </a:rPr>
              <a:t>Enhancements to the Air interface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7EA71A-E46F-4288-BA39-9C62D9826987}"/>
              </a:ext>
            </a:extLst>
          </p:cNvPr>
          <p:cNvSpPr/>
          <p:nvPr/>
        </p:nvSpPr>
        <p:spPr>
          <a:xfrm>
            <a:off x="69464" y="6151152"/>
            <a:ext cx="5413345" cy="4795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Impact: </a:t>
            </a:r>
            <a:r>
              <a:rPr lang="en-US">
                <a:solidFill>
                  <a:prstClr val="black"/>
                </a:solidFill>
                <a:latin typeface="Arial"/>
                <a:cs typeface="Arial"/>
              </a:rPr>
              <a:t>RAN1 led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EFB41D24-51AA-1FD6-BB72-DD5D606BBCA9}"/>
              </a:ext>
            </a:extLst>
          </p:cNvPr>
          <p:cNvSpPr txBox="1">
            <a:spLocks/>
          </p:cNvSpPr>
          <p:nvPr/>
        </p:nvSpPr>
        <p:spPr>
          <a:xfrm>
            <a:off x="0" y="411940"/>
            <a:ext cx="5387029" cy="41044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000" b="1" dirty="0">
                <a:latin typeface="Arial"/>
                <a:ea typeface="Roboto"/>
                <a:cs typeface="Segoe UI"/>
              </a:rPr>
              <a:t>Enabling Immersive communication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35130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79274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MIMO evolution to support larger ports and higher frequencies is inevitable to realize the 6G vision of higher throughput, massive connectivity, low latency, and high reliability with user fairness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Progressing in this direction requires addressing a few key challenges in current 5G NR;</a:t>
            </a:r>
          </a:p>
          <a:p>
            <a:pPr lvl="1"/>
            <a:r>
              <a:rPr lang="en-US" dirty="0">
                <a:latin typeface="Inter"/>
                <a:ea typeface="Roboto"/>
                <a:cs typeface="Segoe UI"/>
              </a:rPr>
              <a:t>Imbalance in feedback overhead/computational complexity and beamforming precision in the current CSI sounding and reporting mechanisms</a:t>
            </a:r>
          </a:p>
          <a:p>
            <a:pPr lvl="1"/>
            <a:r>
              <a:rPr lang="en-US" dirty="0">
                <a:latin typeface="Inter"/>
                <a:ea typeface="Roboto"/>
                <a:cs typeface="Segoe UI"/>
              </a:rPr>
              <a:t>Favoring the usage of diverse codebook design formats for different requirements </a:t>
            </a:r>
          </a:p>
          <a:p>
            <a:pPr lvl="1"/>
            <a:r>
              <a:rPr lang="en-US" dirty="0">
                <a:latin typeface="Inter"/>
                <a:ea typeface="Roboto"/>
                <a:cs typeface="Segoe UI"/>
              </a:rPr>
              <a:t>Limited attention currently offered to high-order MIMO port support and FWA co-scheduling requirements</a:t>
            </a:r>
          </a:p>
          <a:p>
            <a:pPr lvl="1"/>
            <a:r>
              <a:rPr lang="en-US" dirty="0">
                <a:latin typeface="Inter"/>
                <a:ea typeface="Roboto"/>
                <a:cs typeface="Segoe UI"/>
              </a:rPr>
              <a:t>Reference signal overhead with higher-order MIMO</a:t>
            </a:r>
          </a:p>
          <a:p>
            <a:pPr lvl="1"/>
            <a:endParaRPr lang="en-US" dirty="0">
              <a:latin typeface="Inter"/>
              <a:ea typeface="Roboto"/>
              <a:cs typeface="Segoe UI"/>
            </a:endParaRPr>
          </a:p>
          <a:p>
            <a:pPr lvl="1"/>
            <a:endParaRPr lang="en-US" dirty="0">
              <a:latin typeface="Inter"/>
              <a:ea typeface="Roboto"/>
              <a:cs typeface="Segoe UI"/>
            </a:endParaRPr>
          </a:p>
          <a:p>
            <a:pPr lvl="1"/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79274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</a:t>
            </a:r>
            <a:r>
              <a:rPr lang="en-US" b="1" dirty="0">
                <a:latin typeface="Inter"/>
                <a:ea typeface="Roboto"/>
                <a:cs typeface="Segoe UI"/>
              </a:rPr>
              <a:t>unified and scalable codebook design</a:t>
            </a:r>
          </a:p>
          <a:p>
            <a:pPr lvl="1">
              <a:buFont typeface="Roboto" panose="02000000000000000000" pitchFamily="2" charset="0"/>
              <a:buChar char="—"/>
            </a:pPr>
            <a:r>
              <a:rPr lang="en-US" sz="1800" dirty="0">
                <a:latin typeface="Inter"/>
                <a:ea typeface="Roboto"/>
                <a:cs typeface="Segoe UI"/>
              </a:rPr>
              <a:t>A cohesive design that adapts across different scenarios and antenna architectures</a:t>
            </a:r>
          </a:p>
          <a:p>
            <a:pPr lvl="1">
              <a:buFont typeface="Roboto" panose="02000000000000000000" pitchFamily="2" charset="0"/>
              <a:buChar char="—"/>
            </a:pPr>
            <a:r>
              <a:rPr lang="en-US" sz="1800" dirty="0">
                <a:latin typeface="Inter"/>
                <a:ea typeface="Roboto"/>
                <a:cs typeface="Segoe UI"/>
              </a:rPr>
              <a:t>A scalable design that supports adaptive beam management and CSI framework for larger port counts exceeding 128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</a:t>
            </a:r>
            <a:r>
              <a:rPr lang="en-US" b="1" dirty="0">
                <a:latin typeface="Inter"/>
                <a:ea typeface="Roboto"/>
                <a:cs typeface="Segoe UI"/>
              </a:rPr>
              <a:t>enhancements to user co-scheduling strategies and signaling</a:t>
            </a:r>
            <a:r>
              <a:rPr lang="en-US" dirty="0">
                <a:latin typeface="Inter"/>
                <a:ea typeface="Roboto"/>
                <a:cs typeface="Segoe UI"/>
              </a:rPr>
              <a:t> by considering the new MIMO requirements in 6G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</a:t>
            </a:r>
            <a:r>
              <a:rPr lang="en-US" b="1" dirty="0">
                <a:latin typeface="Inter"/>
                <a:ea typeface="Roboto"/>
                <a:cs typeface="Segoe UI"/>
              </a:rPr>
              <a:t>reference signal and signaling enhancements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</a:t>
            </a:r>
            <a:r>
              <a:rPr lang="en-US" b="1" dirty="0">
                <a:latin typeface="Inter"/>
                <a:ea typeface="Roboto"/>
                <a:cs typeface="Segoe UI"/>
              </a:rPr>
              <a:t>distributed ultra massive MIMO for energy efficient networks</a:t>
            </a:r>
            <a:r>
              <a:rPr lang="en-US" dirty="0">
                <a:latin typeface="Inter"/>
                <a:ea typeface="Roboto"/>
                <a:cs typeface="Segoe UI"/>
              </a:rPr>
              <a:t> with enhanced capacity and coverage</a:t>
            </a:r>
          </a:p>
          <a:p>
            <a:pPr lvl="1">
              <a:buFont typeface="Roboto" panose="02000000000000000000" pitchFamily="2" charset="0"/>
              <a:buChar char="—"/>
            </a:pPr>
            <a:endParaRPr lang="en-US" sz="1800" dirty="0">
              <a:latin typeface="Inter"/>
              <a:ea typeface="Roboto"/>
              <a:cs typeface="Segoe UI"/>
            </a:endParaRPr>
          </a:p>
          <a:p>
            <a:endParaRPr lang="en-US" dirty="0">
              <a:latin typeface="Inter"/>
              <a:ea typeface="Roboto"/>
              <a:cs typeface="Segoe UI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Roboto"/>
                <a:cs typeface="Segoe UI"/>
              </a:rPr>
              <a:t>Enabling</a:t>
            </a:r>
            <a:r>
              <a:rPr lang="en-US" sz="2000" b="1" dirty="0">
                <a:latin typeface="Arial"/>
                <a:ea typeface="Roboto"/>
                <a:cs typeface="Segoe UI"/>
              </a:rPr>
              <a:t> Immersive Communication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Roboto"/>
              <a:cs typeface="Segoe U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7F7589-961E-4301-B857-2C334A9AEDBE}"/>
              </a:ext>
            </a:extLst>
          </p:cNvPr>
          <p:cNvSpPr/>
          <p:nvPr/>
        </p:nvSpPr>
        <p:spPr>
          <a:xfrm>
            <a:off x="195981" y="6137359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Impact: RAN1 led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3393F59-ED4B-4523-8536-8CF3ECABA4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5923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 dirty="0">
                <a:solidFill>
                  <a:schemeClr val="tx1"/>
                </a:solidFill>
                <a:latin typeface="Segoe UI"/>
                <a:cs typeface="Segoe UI"/>
              </a:rPr>
              <a:t>ultra-Massive MIMO</a:t>
            </a:r>
            <a:endParaRPr lang="en-I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64102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506" y="912561"/>
            <a:ext cx="5677984" cy="2053197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u="sng" dirty="0">
                <a:latin typeface="+mj-lt"/>
              </a:rPr>
              <a:t>Motivation</a:t>
            </a:r>
          </a:p>
          <a:p>
            <a:pPr marL="0" indent="0">
              <a:buNone/>
            </a:pPr>
            <a:r>
              <a:rPr lang="en-US" dirty="0">
                <a:latin typeface="Inter"/>
              </a:rPr>
              <a:t>Static SBFD has been standardized in 5G; the logical next step for 6G is to investigate context-driven dynamic duplexing mechanisms. This bring in following benefits </a:t>
            </a:r>
            <a:endParaRPr lang="en-US" b="1" dirty="0">
              <a:latin typeface="Inter"/>
            </a:endParaRPr>
          </a:p>
          <a:p>
            <a:r>
              <a:rPr lang="en-US" dirty="0">
                <a:latin typeface="Inter"/>
              </a:rPr>
              <a:t>Low latency, Improved coverage  and Improved spectral efficiency.</a:t>
            </a:r>
            <a:endParaRPr lang="en-IN" dirty="0">
              <a:latin typeface="Inter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0224" y="271096"/>
            <a:ext cx="6023245" cy="3265108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b="1" dirty="0">
                <a:latin typeface="Inter"/>
                <a:ea typeface="Roboto"/>
                <a:cs typeface="Segoe UI"/>
              </a:rPr>
              <a:t>Study duplex flexible design to address :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Capability to support Traffic Aware Duplex solution 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Self-interference handling at UE for Full Duplex solution ​ 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Collision handling of Uplink and Downlink data.​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Capability to handle legacy and 6G Duplex aware UEs​</a:t>
            </a:r>
          </a:p>
          <a:p>
            <a:r>
              <a:rPr lang="en-US" dirty="0">
                <a:latin typeface="Inter"/>
                <a:ea typeface="Roboto"/>
                <a:cs typeface="Segoe UI"/>
              </a:rPr>
              <a:t>Study to enhance UL coverage &amp; capacity.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32" y="2875"/>
            <a:ext cx="11322624" cy="525463"/>
          </a:xfrm>
        </p:spPr>
        <p:txBody>
          <a:bodyPr lIns="91440" tIns="45720" rIns="91440" bIns="45720" anchor="t"/>
          <a:lstStyle/>
          <a:p>
            <a:r>
              <a:rPr lang="en-IN" sz="3600" dirty="0">
                <a:solidFill>
                  <a:schemeClr val="tx1"/>
                </a:solidFill>
                <a:latin typeface="Segoe UI"/>
                <a:cs typeface="Segoe UI"/>
              </a:rPr>
              <a:t>Duplex </a:t>
            </a:r>
            <a:r>
              <a:rPr lang="en-IN" dirty="0">
                <a:solidFill>
                  <a:schemeClr val="tx1"/>
                </a:solidFill>
                <a:latin typeface="Segoe UI"/>
                <a:cs typeface="Segoe UI"/>
              </a:rPr>
              <a:t>Flexibility </a:t>
            </a:r>
            <a:r>
              <a:rPr lang="en-IN" sz="3600" dirty="0">
                <a:solidFill>
                  <a:schemeClr val="tx1"/>
                </a:solidFill>
                <a:latin typeface="Segoe UI"/>
                <a:cs typeface="Segoe UI"/>
              </a:rPr>
              <a:t>in 6G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06F458-1739-46A1-BD5C-337F0D5A5AA7}"/>
              </a:ext>
            </a:extLst>
          </p:cNvPr>
          <p:cNvGrpSpPr/>
          <p:nvPr/>
        </p:nvGrpSpPr>
        <p:grpSpPr>
          <a:xfrm>
            <a:off x="3607045" y="3544751"/>
            <a:ext cx="8483467" cy="2793331"/>
            <a:chOff x="29051" y="3276357"/>
            <a:chExt cx="8483467" cy="279333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8B55CA5-9A35-470E-91E3-577121FC7A63}"/>
                </a:ext>
              </a:extLst>
            </p:cNvPr>
            <p:cNvSpPr txBox="1"/>
            <p:nvPr/>
          </p:nvSpPr>
          <p:spPr>
            <a:xfrm>
              <a:off x="1807300" y="5700356"/>
              <a:ext cx="54809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Frame structure progression with  Duplex Evolution 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5837E14-1B5A-4975-A68A-5C29BC67189D}"/>
                </a:ext>
              </a:extLst>
            </p:cNvPr>
            <p:cNvGrpSpPr/>
            <p:nvPr/>
          </p:nvGrpSpPr>
          <p:grpSpPr>
            <a:xfrm>
              <a:off x="3388429" y="3841971"/>
              <a:ext cx="2422795" cy="950702"/>
              <a:chOff x="1586183" y="817289"/>
              <a:chExt cx="3177541" cy="1800935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F576AB8-B245-46EB-B41B-15002B33A1AD}"/>
                  </a:ext>
                </a:extLst>
              </p:cNvPr>
              <p:cNvSpPr/>
              <p:nvPr/>
            </p:nvSpPr>
            <p:spPr>
              <a:xfrm>
                <a:off x="1586183" y="817293"/>
                <a:ext cx="642875" cy="1800929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32D070AE-09C5-4765-8B98-73C4BA25518E}"/>
                  </a:ext>
                </a:extLst>
              </p:cNvPr>
              <p:cNvGrpSpPr/>
              <p:nvPr/>
            </p:nvGrpSpPr>
            <p:grpSpPr>
              <a:xfrm>
                <a:off x="2229059" y="817291"/>
                <a:ext cx="642875" cy="1800933"/>
                <a:chOff x="647700" y="1693863"/>
                <a:chExt cx="190500" cy="1905794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C962BA43-C6BA-428F-94B8-58D3CDED6FC0}"/>
                    </a:ext>
                  </a:extLst>
                </p:cNvPr>
                <p:cNvSpPr/>
                <p:nvPr/>
              </p:nvSpPr>
              <p:spPr>
                <a:xfrm>
                  <a:off x="647700" y="1693863"/>
                  <a:ext cx="190500" cy="706438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DL</a:t>
                  </a:r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6179FFD1-517D-4967-AA3C-2FA0644F1979}"/>
                    </a:ext>
                  </a:extLst>
                </p:cNvPr>
                <p:cNvSpPr/>
                <p:nvPr/>
              </p:nvSpPr>
              <p:spPr>
                <a:xfrm>
                  <a:off x="721391" y="2480072"/>
                  <a:ext cx="116809" cy="333375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UL</a:t>
                  </a: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C8BF279D-BD35-40AA-BB6F-0F4D1C9D3A64}"/>
                    </a:ext>
                  </a:extLst>
                </p:cNvPr>
                <p:cNvSpPr/>
                <p:nvPr/>
              </p:nvSpPr>
              <p:spPr>
                <a:xfrm>
                  <a:off x="647700" y="2893219"/>
                  <a:ext cx="190500" cy="706438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DL</a:t>
                  </a: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DB39EBC2-A7FF-4EF8-8F0F-334FB69E0FDA}"/>
                  </a:ext>
                </a:extLst>
              </p:cNvPr>
              <p:cNvGrpSpPr/>
              <p:nvPr/>
            </p:nvGrpSpPr>
            <p:grpSpPr>
              <a:xfrm>
                <a:off x="2871934" y="817291"/>
                <a:ext cx="642875" cy="1800933"/>
                <a:chOff x="647700" y="1693863"/>
                <a:chExt cx="190500" cy="1905794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CA219388-3F56-474C-A98E-2D9EACB768E9}"/>
                    </a:ext>
                  </a:extLst>
                </p:cNvPr>
                <p:cNvSpPr/>
                <p:nvPr/>
              </p:nvSpPr>
              <p:spPr>
                <a:xfrm>
                  <a:off x="647700" y="1693863"/>
                  <a:ext cx="190500" cy="706438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DL</a:t>
                  </a: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C6DFB416-8C90-4BB4-A61C-3A9101FE50DE}"/>
                    </a:ext>
                  </a:extLst>
                </p:cNvPr>
                <p:cNvSpPr/>
                <p:nvPr/>
              </p:nvSpPr>
              <p:spPr>
                <a:xfrm>
                  <a:off x="647700" y="2480072"/>
                  <a:ext cx="190500" cy="333375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UL</a:t>
                  </a: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793AFBC4-0E16-462D-8FAD-E9F9B3357BCB}"/>
                    </a:ext>
                  </a:extLst>
                </p:cNvPr>
                <p:cNvSpPr/>
                <p:nvPr/>
              </p:nvSpPr>
              <p:spPr>
                <a:xfrm>
                  <a:off x="647700" y="2893219"/>
                  <a:ext cx="190500" cy="706438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DL</a:t>
                  </a:r>
                </a:p>
              </p:txBody>
            </p: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0515ACDC-D36E-43C7-825A-2DEA84A618B3}"/>
                  </a:ext>
                </a:extLst>
              </p:cNvPr>
              <p:cNvGrpSpPr/>
              <p:nvPr/>
            </p:nvGrpSpPr>
            <p:grpSpPr>
              <a:xfrm>
                <a:off x="3514806" y="817291"/>
                <a:ext cx="461192" cy="1800933"/>
                <a:chOff x="647700" y="1693863"/>
                <a:chExt cx="190500" cy="1905794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BA5F74D9-A510-4E2D-988B-62F01CBF4021}"/>
                    </a:ext>
                  </a:extLst>
                </p:cNvPr>
                <p:cNvSpPr/>
                <p:nvPr/>
              </p:nvSpPr>
              <p:spPr>
                <a:xfrm>
                  <a:off x="647701" y="1693863"/>
                  <a:ext cx="140855" cy="706438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DL</a:t>
                  </a: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954490F5-FAE0-467A-A02F-001576652C31}"/>
                    </a:ext>
                  </a:extLst>
                </p:cNvPr>
                <p:cNvSpPr/>
                <p:nvPr/>
              </p:nvSpPr>
              <p:spPr>
                <a:xfrm>
                  <a:off x="647700" y="2480072"/>
                  <a:ext cx="190500" cy="333375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UL</a:t>
                  </a: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E929E055-2889-44AC-9754-3AD6394E12E7}"/>
                    </a:ext>
                  </a:extLst>
                </p:cNvPr>
                <p:cNvSpPr/>
                <p:nvPr/>
              </p:nvSpPr>
              <p:spPr>
                <a:xfrm>
                  <a:off x="647700" y="2893219"/>
                  <a:ext cx="140856" cy="706438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IN" sz="9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DL</a:t>
                  </a:r>
                </a:p>
              </p:txBody>
            </p:sp>
          </p:grp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7D5CB0B7-F10A-404E-B864-C1E376E4EB4A}"/>
                  </a:ext>
                </a:extLst>
              </p:cNvPr>
              <p:cNvSpPr/>
              <p:nvPr/>
            </p:nvSpPr>
            <p:spPr>
              <a:xfrm>
                <a:off x="4120849" y="817289"/>
                <a:ext cx="642875" cy="1800933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UL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2DFB908-6DEF-4565-802D-51CB25F6A809}"/>
                  </a:ext>
                </a:extLst>
              </p:cNvPr>
              <p:cNvSpPr/>
              <p:nvPr/>
            </p:nvSpPr>
            <p:spPr>
              <a:xfrm>
                <a:off x="3960762" y="817289"/>
                <a:ext cx="167707" cy="1800933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2140BC95-BE61-425A-8D63-D4D4A89C94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3730" y="1743591"/>
                <a:ext cx="180945" cy="6949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242E2205-48C6-44DE-8C3A-B4DCA075D439}"/>
                  </a:ext>
                </a:extLst>
              </p:cNvPr>
              <p:cNvSpPr/>
              <p:nvPr/>
            </p:nvSpPr>
            <p:spPr>
              <a:xfrm>
                <a:off x="2236679" y="1484859"/>
                <a:ext cx="60118" cy="451897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E36FAC-C002-4736-B93D-1C7376107F47}"/>
                </a:ext>
              </a:extLst>
            </p:cNvPr>
            <p:cNvSpPr txBox="1"/>
            <p:nvPr/>
          </p:nvSpPr>
          <p:spPr>
            <a:xfrm>
              <a:off x="3633516" y="4990592"/>
              <a:ext cx="12931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Rel</a:t>
              </a:r>
              <a:r>
                <a: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19 SBFD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0742EF8-6D32-428C-B4B1-D0083145EAC7}"/>
                </a:ext>
              </a:extLst>
            </p:cNvPr>
            <p:cNvSpPr/>
            <p:nvPr/>
          </p:nvSpPr>
          <p:spPr>
            <a:xfrm>
              <a:off x="6298118" y="3804842"/>
              <a:ext cx="400307" cy="100504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DL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F32F4F4-EFA5-422B-BEFC-A9F95D0F6F76}"/>
                </a:ext>
              </a:extLst>
            </p:cNvPr>
            <p:cNvGrpSpPr/>
            <p:nvPr/>
          </p:nvGrpSpPr>
          <p:grpSpPr>
            <a:xfrm>
              <a:off x="6710212" y="3804841"/>
              <a:ext cx="400307" cy="1005040"/>
              <a:chOff x="647700" y="1693863"/>
              <a:chExt cx="190500" cy="1905791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A081C8C-DE45-4825-A67E-080E2CB47C8C}"/>
                  </a:ext>
                </a:extLst>
              </p:cNvPr>
              <p:cNvSpPr/>
              <p:nvPr/>
            </p:nvSpPr>
            <p:spPr>
              <a:xfrm>
                <a:off x="647700" y="1693863"/>
                <a:ext cx="190500" cy="1905791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20BF6290-6787-473B-A117-85DEC14DC6A6}"/>
                  </a:ext>
                </a:extLst>
              </p:cNvPr>
              <p:cNvSpPr/>
              <p:nvPr/>
            </p:nvSpPr>
            <p:spPr>
              <a:xfrm>
                <a:off x="726234" y="1693863"/>
                <a:ext cx="111966" cy="1905791"/>
              </a:xfrm>
              <a:prstGeom prst="rect">
                <a:avLst/>
              </a:prstGeom>
              <a:solidFill>
                <a:srgbClr val="FFFF00">
                  <a:alpha val="40000"/>
                </a:srgb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40212A3-B291-4841-A5EA-DC703997DCCC}"/>
                </a:ext>
              </a:extLst>
            </p:cNvPr>
            <p:cNvSpPr/>
            <p:nvPr/>
          </p:nvSpPr>
          <p:spPr>
            <a:xfrm>
              <a:off x="7907236" y="3804839"/>
              <a:ext cx="400307" cy="100504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UL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E200D8E-FF87-42F6-B9DA-619A7D66FE1C}"/>
                </a:ext>
              </a:extLst>
            </p:cNvPr>
            <p:cNvSpPr/>
            <p:nvPr/>
          </p:nvSpPr>
          <p:spPr>
            <a:xfrm>
              <a:off x="7783506" y="3804839"/>
              <a:ext cx="104428" cy="1005042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D19C4D0-7688-4B11-A067-507E3C1405F4}"/>
                </a:ext>
              </a:extLst>
            </p:cNvPr>
            <p:cNvSpPr txBox="1"/>
            <p:nvPr/>
          </p:nvSpPr>
          <p:spPr>
            <a:xfrm>
              <a:off x="6309505" y="4902035"/>
              <a:ext cx="400307" cy="27699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D8786F4-50E5-4FE9-868E-71E71F3BF158}"/>
                </a:ext>
              </a:extLst>
            </p:cNvPr>
            <p:cNvSpPr txBox="1"/>
            <p:nvPr/>
          </p:nvSpPr>
          <p:spPr>
            <a:xfrm>
              <a:off x="6708691" y="4899715"/>
              <a:ext cx="400307" cy="27699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6DF3C59-A40F-4B37-BDD0-54ADE8E5CD66}"/>
                </a:ext>
              </a:extLst>
            </p:cNvPr>
            <p:cNvSpPr txBox="1"/>
            <p:nvPr/>
          </p:nvSpPr>
          <p:spPr>
            <a:xfrm>
              <a:off x="7111205" y="4898259"/>
              <a:ext cx="400307" cy="27699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2DCBF7-0B6F-4856-9108-844787C12B82}"/>
                </a:ext>
              </a:extLst>
            </p:cNvPr>
            <p:cNvSpPr txBox="1"/>
            <p:nvPr/>
          </p:nvSpPr>
          <p:spPr>
            <a:xfrm>
              <a:off x="7502191" y="4898259"/>
              <a:ext cx="400307" cy="27699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657F6D2-32B7-4AC2-ACBE-FCA59C6B91F2}"/>
                </a:ext>
              </a:extLst>
            </p:cNvPr>
            <p:cNvSpPr txBox="1"/>
            <p:nvPr/>
          </p:nvSpPr>
          <p:spPr>
            <a:xfrm>
              <a:off x="7897622" y="4900404"/>
              <a:ext cx="400307" cy="27699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</a:t>
              </a:r>
            </a:p>
          </p:txBody>
        </p: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B7795374-AB66-4F0F-AEB2-48E6B2B7E213}"/>
                </a:ext>
              </a:extLst>
            </p:cNvPr>
            <p:cNvSpPr/>
            <p:nvPr/>
          </p:nvSpPr>
          <p:spPr>
            <a:xfrm>
              <a:off x="2977430" y="4169327"/>
              <a:ext cx="304487" cy="404277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C178F1C-450E-4A1A-A721-9B90709CD504}"/>
                </a:ext>
              </a:extLst>
            </p:cNvPr>
            <p:cNvGrpSpPr/>
            <p:nvPr/>
          </p:nvGrpSpPr>
          <p:grpSpPr>
            <a:xfrm>
              <a:off x="588005" y="3846859"/>
              <a:ext cx="2251085" cy="926765"/>
              <a:chOff x="617090" y="3045555"/>
              <a:chExt cx="2455931" cy="1180576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1DA2DB53-E142-4ADD-A93E-09CE37F0EEE4}"/>
                  </a:ext>
                </a:extLst>
              </p:cNvPr>
              <p:cNvSpPr/>
              <p:nvPr/>
            </p:nvSpPr>
            <p:spPr>
              <a:xfrm>
                <a:off x="617090" y="3045557"/>
                <a:ext cx="496880" cy="1180574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494041EB-6359-49D0-8F77-5C391DAFB1B2}"/>
                  </a:ext>
                </a:extLst>
              </p:cNvPr>
              <p:cNvSpPr/>
              <p:nvPr/>
            </p:nvSpPr>
            <p:spPr>
              <a:xfrm>
                <a:off x="1113971" y="3045556"/>
                <a:ext cx="496880" cy="1180574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858380B-0C4B-4332-BAB9-FB8C57C43259}"/>
                  </a:ext>
                </a:extLst>
              </p:cNvPr>
              <p:cNvSpPr/>
              <p:nvPr/>
            </p:nvSpPr>
            <p:spPr>
              <a:xfrm>
                <a:off x="1610851" y="3045556"/>
                <a:ext cx="496880" cy="1180574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6026BC55-61B2-440E-8594-41868509008C}"/>
                  </a:ext>
                </a:extLst>
              </p:cNvPr>
              <p:cNvSpPr/>
              <p:nvPr/>
            </p:nvSpPr>
            <p:spPr>
              <a:xfrm>
                <a:off x="2107735" y="3045556"/>
                <a:ext cx="263564" cy="1180574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F185FFD-D641-4820-9E18-FA8DB144F957}"/>
                  </a:ext>
                </a:extLst>
              </p:cNvPr>
              <p:cNvSpPr/>
              <p:nvPr/>
            </p:nvSpPr>
            <p:spPr>
              <a:xfrm>
                <a:off x="2576141" y="3045555"/>
                <a:ext cx="496880" cy="1180576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UL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5727635-6C7B-407A-8D62-FBFF5169EB2D}"/>
                  </a:ext>
                </a:extLst>
              </p:cNvPr>
              <p:cNvSpPr/>
              <p:nvPr/>
            </p:nvSpPr>
            <p:spPr>
              <a:xfrm>
                <a:off x="2452410" y="3045555"/>
                <a:ext cx="129621" cy="1180576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4D92851-F8BF-48D7-ADD5-FC94CEEF8EA2}"/>
                </a:ext>
              </a:extLst>
            </p:cNvPr>
            <p:cNvCxnSpPr>
              <a:cxnSpLocks/>
            </p:cNvCxnSpPr>
            <p:nvPr/>
          </p:nvCxnSpPr>
          <p:spPr>
            <a:xfrm>
              <a:off x="214986" y="4863117"/>
              <a:ext cx="27980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B2AC2AB-7884-470A-B6EA-2A724906A1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769" y="4457023"/>
              <a:ext cx="0" cy="4180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3CBE16B-774D-471C-A9E4-91DD2052D8E6}"/>
                </a:ext>
              </a:extLst>
            </p:cNvPr>
            <p:cNvSpPr txBox="1"/>
            <p:nvPr/>
          </p:nvSpPr>
          <p:spPr>
            <a:xfrm rot="16200000">
              <a:off x="-266748" y="4341607"/>
              <a:ext cx="8224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Frequency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9631A4F-73D5-4E9B-AED3-A4B6543FB1A5}"/>
                </a:ext>
              </a:extLst>
            </p:cNvPr>
            <p:cNvSpPr txBox="1"/>
            <p:nvPr/>
          </p:nvSpPr>
          <p:spPr>
            <a:xfrm>
              <a:off x="67543" y="4837454"/>
              <a:ext cx="608585" cy="151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Time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C3A6048-F6A9-4F77-803E-E1076302CA97}"/>
                </a:ext>
              </a:extLst>
            </p:cNvPr>
            <p:cNvSpPr txBox="1"/>
            <p:nvPr/>
          </p:nvSpPr>
          <p:spPr>
            <a:xfrm>
              <a:off x="843259" y="4941856"/>
              <a:ext cx="1211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Rel</a:t>
              </a:r>
              <a:r>
                <a: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16 TDD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7F84126-6C10-4526-9890-2D36DD49D1C1}"/>
                </a:ext>
              </a:extLst>
            </p:cNvPr>
            <p:cNvGrpSpPr/>
            <p:nvPr/>
          </p:nvGrpSpPr>
          <p:grpSpPr>
            <a:xfrm>
              <a:off x="7099947" y="3807985"/>
              <a:ext cx="429715" cy="1005040"/>
              <a:chOff x="640630" y="1693863"/>
              <a:chExt cx="204495" cy="1905791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022FC24-6738-49EB-A737-C3231995C4E9}"/>
                  </a:ext>
                </a:extLst>
              </p:cNvPr>
              <p:cNvSpPr/>
              <p:nvPr/>
            </p:nvSpPr>
            <p:spPr>
              <a:xfrm>
                <a:off x="647700" y="1693863"/>
                <a:ext cx="190500" cy="1905791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8C7A26C1-1158-41BB-94A5-31C546C5D0F3}"/>
                  </a:ext>
                </a:extLst>
              </p:cNvPr>
              <p:cNvSpPr/>
              <p:nvPr/>
            </p:nvSpPr>
            <p:spPr>
              <a:xfrm>
                <a:off x="640630" y="1693863"/>
                <a:ext cx="204495" cy="1905791"/>
              </a:xfrm>
              <a:prstGeom prst="rect">
                <a:avLst/>
              </a:prstGeom>
              <a:solidFill>
                <a:srgbClr val="FFFF00">
                  <a:alpha val="40000"/>
                </a:srgb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AB63FEC-C60D-4715-B55B-87E58C4D8736}"/>
                </a:ext>
              </a:extLst>
            </p:cNvPr>
            <p:cNvGrpSpPr/>
            <p:nvPr/>
          </p:nvGrpSpPr>
          <p:grpSpPr>
            <a:xfrm>
              <a:off x="7529718" y="3804841"/>
              <a:ext cx="267688" cy="1005040"/>
              <a:chOff x="647700" y="1693863"/>
              <a:chExt cx="190500" cy="190579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D89CE788-87C4-4548-BF8E-6CBD4030E243}"/>
                  </a:ext>
                </a:extLst>
              </p:cNvPr>
              <p:cNvSpPr/>
              <p:nvPr/>
            </p:nvSpPr>
            <p:spPr>
              <a:xfrm>
                <a:off x="647700" y="1693863"/>
                <a:ext cx="190500" cy="1905791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69AF68BB-E721-41BE-B955-090F27B10838}"/>
                  </a:ext>
                </a:extLst>
              </p:cNvPr>
              <p:cNvSpPr/>
              <p:nvPr/>
            </p:nvSpPr>
            <p:spPr>
              <a:xfrm>
                <a:off x="647700" y="1693863"/>
                <a:ext cx="190500" cy="1905791"/>
              </a:xfrm>
              <a:prstGeom prst="rect">
                <a:avLst/>
              </a:prstGeom>
              <a:solidFill>
                <a:srgbClr val="FFFF00">
                  <a:alpha val="40000"/>
                </a:srgb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FA492C9-C012-4738-ACBA-25028A37B9BC}"/>
                </a:ext>
              </a:extLst>
            </p:cNvPr>
            <p:cNvSpPr txBox="1"/>
            <p:nvPr/>
          </p:nvSpPr>
          <p:spPr>
            <a:xfrm>
              <a:off x="5566134" y="5292099"/>
              <a:ext cx="294638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6G – </a:t>
              </a:r>
              <a:r>
                <a:rPr lang="en-IN">
                  <a:solidFill>
                    <a:prstClr val="black"/>
                  </a:solidFill>
                  <a:latin typeface="Arial"/>
                </a:rPr>
                <a:t>Traffic-Aware</a:t>
              </a:r>
              <a:r>
                <a: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Duplex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5D30B45-8C89-4084-8220-9126B40CDD69}"/>
                </a:ext>
              </a:extLst>
            </p:cNvPr>
            <p:cNvSpPr txBox="1"/>
            <p:nvPr/>
          </p:nvSpPr>
          <p:spPr>
            <a:xfrm>
              <a:off x="6703661" y="3276357"/>
              <a:ext cx="16157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UL overlapped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with DL slot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622BB7B4-C5F5-4276-9C57-B9CC0A6C94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06159" y="3674352"/>
              <a:ext cx="523503" cy="112436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D78F0F0C-3A2D-4731-8321-8674DBD2617E}"/>
                </a:ext>
              </a:extLst>
            </p:cNvPr>
            <p:cNvCxnSpPr>
              <a:cxnSpLocks/>
            </p:cNvCxnSpPr>
            <p:nvPr/>
          </p:nvCxnSpPr>
          <p:spPr>
            <a:xfrm>
              <a:off x="7511512" y="3674352"/>
              <a:ext cx="290657" cy="138395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triangle" w="lg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4" name="Arrow: Right 33">
              <a:extLst>
                <a:ext uri="{FF2B5EF4-FFF2-40B4-BE49-F238E27FC236}">
                  <a16:creationId xmlns:a16="http://schemas.microsoft.com/office/drawing/2014/main" id="{E2D54878-AE77-440F-ABDA-EF2FC5F9E31F}"/>
                </a:ext>
              </a:extLst>
            </p:cNvPr>
            <p:cNvSpPr/>
            <p:nvPr/>
          </p:nvSpPr>
          <p:spPr>
            <a:xfrm>
              <a:off x="5909681" y="4169327"/>
              <a:ext cx="304487" cy="404277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70EFC24-F3F6-4DA3-953A-05B9608110F4}"/>
              </a:ext>
            </a:extLst>
          </p:cNvPr>
          <p:cNvGrpSpPr/>
          <p:nvPr/>
        </p:nvGrpSpPr>
        <p:grpSpPr>
          <a:xfrm>
            <a:off x="32497" y="3090117"/>
            <a:ext cx="3410483" cy="3246106"/>
            <a:chOff x="8594922" y="3172777"/>
            <a:chExt cx="3410483" cy="324610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F3DDC27-09E0-4922-8886-5BE48DE3FF22}"/>
                </a:ext>
              </a:extLst>
            </p:cNvPr>
            <p:cNvGrpSpPr/>
            <p:nvPr/>
          </p:nvGrpSpPr>
          <p:grpSpPr>
            <a:xfrm>
              <a:off x="9369666" y="4390017"/>
              <a:ext cx="522402" cy="1315382"/>
              <a:chOff x="8236939" y="4435365"/>
              <a:chExt cx="522402" cy="1315382"/>
            </a:xfrm>
          </p:grpSpPr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9776E3F3-E446-4028-AE70-A77DE6722B10}"/>
                  </a:ext>
                </a:extLst>
              </p:cNvPr>
              <p:cNvCxnSpPr>
                <a:cxnSpLocks/>
                <a:stCxn id="92" idx="3"/>
              </p:cNvCxnSpPr>
              <p:nvPr/>
            </p:nvCxnSpPr>
            <p:spPr>
              <a:xfrm flipH="1">
                <a:off x="8236939" y="4547926"/>
                <a:ext cx="214104" cy="120282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48EF66FA-3CCD-4A19-9E00-640BF3541970}"/>
                  </a:ext>
                </a:extLst>
              </p:cNvPr>
              <p:cNvCxnSpPr>
                <a:cxnSpLocks/>
                <a:stCxn id="92" idx="5"/>
              </p:cNvCxnSpPr>
              <p:nvPr/>
            </p:nvCxnSpPr>
            <p:spPr>
              <a:xfrm>
                <a:off x="8535325" y="4547926"/>
                <a:ext cx="224016" cy="1202821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540523B2-C2AD-4BE7-8F8D-B004AE56DF63}"/>
                  </a:ext>
                </a:extLst>
              </p:cNvPr>
              <p:cNvSpPr/>
              <p:nvPr/>
            </p:nvSpPr>
            <p:spPr>
              <a:xfrm>
                <a:off x="8433588" y="4435365"/>
                <a:ext cx="119192" cy="131873"/>
              </a:xfrm>
              <a:prstGeom prst="ellips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FA7B5A9F-73C3-462B-9CF1-BEA0E48EA63D}"/>
                  </a:ext>
                </a:extLst>
              </p:cNvPr>
              <p:cNvCxnSpPr/>
              <p:nvPr/>
            </p:nvCxnSpPr>
            <p:spPr>
              <a:xfrm flipV="1">
                <a:off x="8281988" y="5308463"/>
                <a:ext cx="395287" cy="20482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8E3BB0D6-9CED-4769-AA9C-094E91EC14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381918" y="4815139"/>
                <a:ext cx="196887" cy="176507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91D1EF26-5742-42DE-B5AD-47A1DF8D95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381039" y="4999805"/>
                <a:ext cx="293635" cy="30865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BA9C3A17-91E5-436C-9108-D7F28CA9E3AE}"/>
                </a:ext>
              </a:extLst>
            </p:cNvPr>
            <p:cNvGrpSpPr/>
            <p:nvPr/>
          </p:nvGrpSpPr>
          <p:grpSpPr>
            <a:xfrm>
              <a:off x="8594922" y="3172777"/>
              <a:ext cx="3157892" cy="2525177"/>
              <a:chOff x="8182656" y="2573596"/>
              <a:chExt cx="3157892" cy="2525177"/>
            </a:xfrm>
          </p:grpSpPr>
          <p:sp>
            <p:nvSpPr>
              <p:cNvPr id="82" name="Hexagon 81">
                <a:extLst>
                  <a:ext uri="{FF2B5EF4-FFF2-40B4-BE49-F238E27FC236}">
                    <a16:creationId xmlns:a16="http://schemas.microsoft.com/office/drawing/2014/main" id="{09FA00EB-F14A-44A8-B068-8714E5755728}"/>
                  </a:ext>
                </a:extLst>
              </p:cNvPr>
              <p:cNvSpPr/>
              <p:nvPr/>
            </p:nvSpPr>
            <p:spPr>
              <a:xfrm>
                <a:off x="8182656" y="2573596"/>
                <a:ext cx="3157892" cy="2525177"/>
              </a:xfrm>
              <a:prstGeom prst="hexagon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8FF5E576-0F49-4411-A1C6-BEBA4E4CF1ED}"/>
                  </a:ext>
                </a:extLst>
              </p:cNvPr>
              <p:cNvSpPr/>
              <p:nvPr/>
            </p:nvSpPr>
            <p:spPr>
              <a:xfrm>
                <a:off x="8978624" y="3200400"/>
                <a:ext cx="447261" cy="387626"/>
              </a:xfrm>
              <a:prstGeom prst="rect">
                <a:avLst/>
              </a:prstGeom>
              <a:scene3d>
                <a:camera prst="perspectiveHeroicExtremeRigh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AA46541-5CB8-4DD1-9811-DCE404B4DC3A}"/>
                  </a:ext>
                </a:extLst>
              </p:cNvPr>
              <p:cNvSpPr/>
              <p:nvPr/>
            </p:nvSpPr>
            <p:spPr>
              <a:xfrm>
                <a:off x="9004968" y="3737111"/>
                <a:ext cx="447261" cy="387626"/>
              </a:xfrm>
              <a:prstGeom prst="rect">
                <a:avLst/>
              </a:prstGeom>
              <a:solidFill>
                <a:srgbClr val="FFC000"/>
              </a:solidFill>
              <a:scene3d>
                <a:camera prst="perspectiveHeroicExtremeRigh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5ABA2D2F-9E19-4269-A3BA-FC80D930F63F}"/>
                  </a:ext>
                </a:extLst>
              </p:cNvPr>
              <p:cNvSpPr/>
              <p:nvPr/>
            </p:nvSpPr>
            <p:spPr>
              <a:xfrm>
                <a:off x="8988621" y="3588025"/>
                <a:ext cx="447261" cy="149087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scene3d>
                <a:camera prst="perspectiveHeroicExtremeRigh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96F2CFA7-2B08-4699-AA49-725F411BAC84}"/>
                  </a:ext>
                </a:extLst>
              </p:cNvPr>
              <p:cNvSpPr txBox="1"/>
              <p:nvPr/>
            </p:nvSpPr>
            <p:spPr>
              <a:xfrm>
                <a:off x="9551503" y="2619132"/>
                <a:ext cx="62616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DL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antenna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panel</a:t>
                </a:r>
              </a:p>
            </p:txBody>
          </p:sp>
          <p:cxnSp>
            <p:nvCxnSpPr>
              <p:cNvPr id="87" name="Straight Arrow Connector 86">
                <a:extLst>
                  <a:ext uri="{FF2B5EF4-FFF2-40B4-BE49-F238E27FC236}">
                    <a16:creationId xmlns:a16="http://schemas.microsoft.com/office/drawing/2014/main" id="{3D148E98-950D-4925-BBF7-9BF8B51EA197}"/>
                  </a:ext>
                </a:extLst>
              </p:cNvPr>
              <p:cNvCxnSpPr>
                <a:endCxn id="83" idx="0"/>
              </p:cNvCxnSpPr>
              <p:nvPr/>
            </p:nvCxnSpPr>
            <p:spPr>
              <a:xfrm flipH="1">
                <a:off x="9202255" y="2873047"/>
                <a:ext cx="342898" cy="327353"/>
              </a:xfrm>
              <a:prstGeom prst="straightConnector1">
                <a:avLst/>
              </a:prstGeom>
              <a:ln w="9525" cap="flat" cmpd="sng" algn="ctr">
                <a:solidFill>
                  <a:schemeClr val="dk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C88F615-0CEC-411F-8497-47F79837AF2F}"/>
                  </a:ext>
                </a:extLst>
              </p:cNvPr>
              <p:cNvSpPr txBox="1"/>
              <p:nvPr/>
            </p:nvSpPr>
            <p:spPr>
              <a:xfrm>
                <a:off x="9551503" y="4201451"/>
                <a:ext cx="626167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UL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antenna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9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panel</a:t>
                </a:r>
              </a:p>
            </p:txBody>
          </p:sp>
          <p:cxnSp>
            <p:nvCxnSpPr>
              <p:cNvPr id="89" name="Straight Arrow Connector 88">
                <a:extLst>
                  <a:ext uri="{FF2B5EF4-FFF2-40B4-BE49-F238E27FC236}">
                    <a16:creationId xmlns:a16="http://schemas.microsoft.com/office/drawing/2014/main" id="{8C5A78E7-C9D8-4FA2-9CD9-17EBC511CF0F}"/>
                  </a:ext>
                </a:extLst>
              </p:cNvPr>
              <p:cNvCxnSpPr>
                <a:cxnSpLocks/>
                <a:stCxn id="88" idx="1"/>
                <a:endCxn id="84" idx="2"/>
              </p:cNvCxnSpPr>
              <p:nvPr/>
            </p:nvCxnSpPr>
            <p:spPr>
              <a:xfrm flipH="1" flipV="1">
                <a:off x="9228599" y="4124737"/>
                <a:ext cx="322904" cy="330630"/>
              </a:xfrm>
              <a:prstGeom prst="straightConnector1">
                <a:avLst/>
              </a:prstGeom>
              <a:ln w="9525" cap="flat" cmpd="sng" algn="ctr">
                <a:solidFill>
                  <a:schemeClr val="dk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3121CA6-CA63-43D0-B322-3356DB663E87}"/>
                </a:ext>
              </a:extLst>
            </p:cNvPr>
            <p:cNvGrpSpPr/>
            <p:nvPr/>
          </p:nvGrpSpPr>
          <p:grpSpPr>
            <a:xfrm>
              <a:off x="11133333" y="3525466"/>
              <a:ext cx="212575" cy="368240"/>
              <a:chOff x="10865688" y="3509867"/>
              <a:chExt cx="263858" cy="432554"/>
            </a:xfrm>
          </p:grpSpPr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5FE134D3-1352-4F05-AEF6-CF8204719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4"/>
                  </a:ext>
                </a:extLst>
              </a:blip>
              <a:stretch>
                <a:fillRect/>
              </a:stretch>
            </p:blipFill>
            <p:spPr>
              <a:xfrm>
                <a:off x="10865688" y="3509867"/>
                <a:ext cx="263858" cy="432554"/>
              </a:xfrm>
              <a:prstGeom prst="rect">
                <a:avLst/>
              </a:prstGeom>
              <a:noFill/>
            </p:spPr>
          </p:pic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3E9B0A4-F923-4C87-AAA5-F28FF03A1E5E}"/>
                  </a:ext>
                </a:extLst>
              </p:cNvPr>
              <p:cNvSpPr/>
              <p:nvPr/>
            </p:nvSpPr>
            <p:spPr>
              <a:xfrm>
                <a:off x="10875685" y="3624739"/>
                <a:ext cx="169538" cy="25691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5628FD8-0721-4EA1-B78C-3A4768D0C961}"/>
                </a:ext>
              </a:extLst>
            </p:cNvPr>
            <p:cNvGrpSpPr/>
            <p:nvPr/>
          </p:nvGrpSpPr>
          <p:grpSpPr>
            <a:xfrm>
              <a:off x="11173772" y="3893706"/>
              <a:ext cx="263858" cy="432554"/>
              <a:chOff x="10865688" y="3509867"/>
              <a:chExt cx="263858" cy="432554"/>
            </a:xfrm>
          </p:grpSpPr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6B684E19-679C-4BD7-AE86-6B6CE6EE29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4"/>
                  </a:ext>
                </a:extLst>
              </a:blip>
              <a:stretch>
                <a:fillRect/>
              </a:stretch>
            </p:blipFill>
            <p:spPr>
              <a:xfrm>
                <a:off x="10865688" y="3509867"/>
                <a:ext cx="263858" cy="432554"/>
              </a:xfrm>
              <a:prstGeom prst="rect">
                <a:avLst/>
              </a:prstGeom>
              <a:noFill/>
            </p:spPr>
          </p:pic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40AAECE8-E44C-487A-8365-3CD608BE7216}"/>
                  </a:ext>
                </a:extLst>
              </p:cNvPr>
              <p:cNvSpPr/>
              <p:nvPr/>
            </p:nvSpPr>
            <p:spPr>
              <a:xfrm>
                <a:off x="10875685" y="3624739"/>
                <a:ext cx="169538" cy="12603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BF5CD19B-A07A-47D7-BD68-CBB46A846AF9}"/>
                  </a:ext>
                </a:extLst>
              </p:cNvPr>
              <p:cNvSpPr/>
              <p:nvPr/>
            </p:nvSpPr>
            <p:spPr>
              <a:xfrm>
                <a:off x="10875685" y="3760341"/>
                <a:ext cx="169538" cy="126034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38310D3C-45EC-419E-BD6F-793187D9DCDB}"/>
                </a:ext>
              </a:extLst>
            </p:cNvPr>
            <p:cNvGrpSpPr/>
            <p:nvPr/>
          </p:nvGrpSpPr>
          <p:grpSpPr>
            <a:xfrm>
              <a:off x="10838144" y="4700852"/>
              <a:ext cx="263858" cy="432554"/>
              <a:chOff x="10865688" y="3509867"/>
              <a:chExt cx="263858" cy="432554"/>
            </a:xfrm>
          </p:grpSpPr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E0D711CC-E773-4632-8874-043168BDB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4"/>
                  </a:ext>
                </a:extLst>
              </a:blip>
              <a:stretch>
                <a:fillRect/>
              </a:stretch>
            </p:blipFill>
            <p:spPr>
              <a:xfrm>
                <a:off x="10865688" y="3509867"/>
                <a:ext cx="263858" cy="432554"/>
              </a:xfrm>
              <a:prstGeom prst="rect">
                <a:avLst/>
              </a:prstGeom>
              <a:noFill/>
            </p:spPr>
          </p:pic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0CD1D90-A306-4641-A65D-FC9FACBE55DD}"/>
                  </a:ext>
                </a:extLst>
              </p:cNvPr>
              <p:cNvSpPr/>
              <p:nvPr/>
            </p:nvSpPr>
            <p:spPr>
              <a:xfrm>
                <a:off x="10875685" y="3633427"/>
                <a:ext cx="169538" cy="248223"/>
              </a:xfrm>
              <a:prstGeom prst="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9EF13EF1-F119-4603-897E-7F73AACA7593}"/>
                </a:ext>
              </a:extLst>
            </p:cNvPr>
            <p:cNvCxnSpPr>
              <a:cxnSpLocks/>
              <a:endCxn id="81" idx="1"/>
            </p:cNvCxnSpPr>
            <p:nvPr/>
          </p:nvCxnSpPr>
          <p:spPr>
            <a:xfrm flipV="1">
              <a:off x="9711532" y="3732615"/>
              <a:ext cx="1429855" cy="29920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F2DBAC8A-CD68-40A3-8331-75265DC05C39}"/>
                </a:ext>
              </a:extLst>
            </p:cNvPr>
            <p:cNvCxnSpPr>
              <a:cxnSpLocks/>
              <a:stCxn id="76" idx="1"/>
              <a:endCxn id="84" idx="3"/>
            </p:cNvCxnSpPr>
            <p:nvPr/>
          </p:nvCxnSpPr>
          <p:spPr>
            <a:xfrm flipH="1" flipV="1">
              <a:off x="9864495" y="4530105"/>
              <a:ext cx="983646" cy="41841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13AB5EBA-E279-4D2B-96A5-AB27A4E280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92320" y="4247134"/>
              <a:ext cx="1362548" cy="1711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1265821E-3F6B-4532-871F-0D9CF4124C45}"/>
                </a:ext>
              </a:extLst>
            </p:cNvPr>
            <p:cNvCxnSpPr>
              <a:cxnSpLocks/>
              <a:endCxn id="78" idx="1"/>
            </p:cNvCxnSpPr>
            <p:nvPr/>
          </p:nvCxnSpPr>
          <p:spPr>
            <a:xfrm>
              <a:off x="9711532" y="4053496"/>
              <a:ext cx="1472237" cy="1809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BC5B755-5DC7-4E71-8CFC-63904BB887A0}"/>
                </a:ext>
              </a:extLst>
            </p:cNvPr>
            <p:cNvSpPr txBox="1"/>
            <p:nvPr/>
          </p:nvSpPr>
          <p:spPr>
            <a:xfrm>
              <a:off x="8594922" y="5772552"/>
              <a:ext cx="34104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6G supporting both full duplex and non full duplex UEs</a:t>
              </a:r>
            </a:p>
          </p:txBody>
        </p:sp>
      </p:grp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59B1952-A815-2405-B2A7-3AB1BE1C58E4}"/>
              </a:ext>
            </a:extLst>
          </p:cNvPr>
          <p:cNvSpPr txBox="1">
            <a:spLocks/>
          </p:cNvSpPr>
          <p:nvPr/>
        </p:nvSpPr>
        <p:spPr>
          <a:xfrm>
            <a:off x="34134" y="533735"/>
            <a:ext cx="5645822" cy="38169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Roboto"/>
                <a:cs typeface="Segoe UI"/>
              </a:rPr>
              <a:t>Enabling</a:t>
            </a:r>
            <a:r>
              <a:rPr lang="en-US" sz="2000" b="1" dirty="0">
                <a:latin typeface="Arial"/>
                <a:ea typeface="Roboto"/>
                <a:cs typeface="Segoe UI"/>
              </a:rPr>
              <a:t> Immersive Communication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Roboto"/>
              <a:cs typeface="Segoe UI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EC3149A6-F0C3-284C-DF1D-80A0104521CC}"/>
              </a:ext>
            </a:extLst>
          </p:cNvPr>
          <p:cNvSpPr/>
          <p:nvPr/>
        </p:nvSpPr>
        <p:spPr>
          <a:xfrm>
            <a:off x="-291" y="6333631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Impact: RAN1 led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, RAN4, RAN2, RAN3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893828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E4A85568-D358-4625-A3AC-2C8577FA1B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352AABD8-F6DF-4C39-8700-EA578DF99CE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4.xml><?xml version="1.0" encoding="utf-8"?>
<a:theme xmlns:a="http://schemas.openxmlformats.org/drawingml/2006/main" name="1_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2021.potx" id="{61753CDF-8D01-4F11-B98D-93F7BE5C1E93}" vid="{0BDD4530-27EB-40CF-9D8F-436B36410695}"/>
    </a:ext>
  </a:extLst>
</a:theme>
</file>

<file path=ppt/theme/theme5.xml><?xml version="1.0" encoding="utf-8"?>
<a:theme xmlns:a="http://schemas.openxmlformats.org/drawingml/2006/main" name="2_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2021.potx" id="{61753CDF-8D01-4F11-B98D-93F7BE5C1E93}" vid="{0BDD4530-27EB-40CF-9D8F-436B36410695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F341E96D5F85459BC6D958FECA505E" ma:contentTypeVersion="14" ma:contentTypeDescription="Create a new document." ma:contentTypeScope="" ma:versionID="059ff942ff2a4dd36243a0d0be83fdcb">
  <xsd:schema xmlns:xsd="http://www.w3.org/2001/XMLSchema" xmlns:xs="http://www.w3.org/2001/XMLSchema" xmlns:p="http://schemas.microsoft.com/office/2006/metadata/properties" xmlns:ns2="6176efa2-30a0-441c-9c03-48f8aba8ceb3" xmlns:ns3="c5699820-3acf-401b-ab2e-c7e85a4a674a" targetNamespace="http://schemas.microsoft.com/office/2006/metadata/properties" ma:root="true" ma:fieldsID="73e21df6fa91d01744efa21c75d8a24b" ns2:_="" ns3:_="">
    <xsd:import namespace="6176efa2-30a0-441c-9c03-48f8aba8ceb3"/>
    <xsd:import namespace="c5699820-3acf-401b-ab2e-c7e85a4a67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76efa2-30a0-441c-9c03-48f8aba8c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52b3041-04ac-44b9-bd7b-e4a1bc8e6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99820-3acf-401b-ab2e-c7e85a4a674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07aa001-3c44-4d74-82e2-1c4705c77aff}" ma:internalName="TaxCatchAll" ma:showField="CatchAllData" ma:web="c5699820-3acf-401b-ab2e-c7e85a4a67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AB9B4E-E119-4DF0-9980-DEA047A82A1B}">
  <ds:schemaRefs>
    <ds:schemaRef ds:uri="6176efa2-30a0-441c-9c03-48f8aba8ceb3"/>
    <ds:schemaRef ds:uri="c5699820-3acf-401b-ab2e-c7e85a4a67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B0F99EB-F31F-44F4-82D6-A8CCF71B8F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Presentation_2021</Template>
  <TotalTime>218</TotalTime>
  <Words>2916</Words>
  <Application>Microsoft Office PowerPoint</Application>
  <PresentationFormat>Widescreen</PresentationFormat>
  <Paragraphs>335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Arial</vt:lpstr>
      <vt:lpstr>Calibri</vt:lpstr>
      <vt:lpstr>Courier New</vt:lpstr>
      <vt:lpstr>Inter</vt:lpstr>
      <vt:lpstr>Roboto</vt:lpstr>
      <vt:lpstr>Segoe UI</vt:lpstr>
      <vt:lpstr>Symbol</vt:lpstr>
      <vt:lpstr>Times New Roman</vt:lpstr>
      <vt:lpstr>Wingdings</vt:lpstr>
      <vt:lpstr>Master 1</vt:lpstr>
      <vt:lpstr>1_Custom Design</vt:lpstr>
      <vt:lpstr>Custom Design</vt:lpstr>
      <vt:lpstr>1_Master 1</vt:lpstr>
      <vt:lpstr>2_Master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India</dc:creator>
  <cp:lastModifiedBy>Sriganesh</cp:lastModifiedBy>
  <cp:revision>11</cp:revision>
  <dcterms:created xsi:type="dcterms:W3CDTF">2024-09-22T05:40:26Z</dcterms:created>
  <dcterms:modified xsi:type="dcterms:W3CDTF">2025-05-31T17:07:41Z</dcterms:modified>
</cp:coreProperties>
</file>