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4"/>
  </p:sldMasterIdLst>
  <p:notesMasterIdLst>
    <p:notesMasterId r:id="rId12"/>
  </p:notesMasterIdLst>
  <p:sldIdLst>
    <p:sldId id="804" r:id="rId5"/>
    <p:sldId id="794" r:id="rId6"/>
    <p:sldId id="808" r:id="rId7"/>
    <p:sldId id="811" r:id="rId8"/>
    <p:sldId id="820" r:id="rId9"/>
    <p:sldId id="821" r:id="rId10"/>
    <p:sldId id="824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4"/>
            <p14:sldId id="794"/>
            <p14:sldId id="808"/>
            <p14:sldId id="811"/>
            <p14:sldId id="820"/>
            <p14:sldId id="821"/>
            <p14:sldId id="824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376" userDrawn="1">
          <p15:clr>
            <a:srgbClr val="A4A3A4"/>
          </p15:clr>
        </p15:guide>
        <p15:guide id="2" pos="4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0000FF"/>
    <a:srgbClr val="FF6699"/>
    <a:srgbClr val="E46C0A"/>
    <a:srgbClr val="FFFFFF"/>
    <a:srgbClr val="0067A6"/>
    <a:srgbClr val="A50034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5" autoAdjust="0"/>
    <p:restoredTop sz="96332" autoAdjust="0"/>
  </p:normalViewPr>
  <p:slideViewPr>
    <p:cSldViewPr>
      <p:cViewPr varScale="1">
        <p:scale>
          <a:sx n="98" d="100"/>
          <a:sy n="98" d="100"/>
        </p:scale>
        <p:origin x="2304" y="77"/>
      </p:cViewPr>
      <p:guideLst>
        <p:guide orient="horz" pos="5376"/>
        <p:guide pos="4800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2025-06-02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148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B496A-EA9B-EA85-B3B9-BB967744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F4DC2-EEA8-8EA3-9DD1-974B88166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81FC2B-F0C8-BFA6-3A87-9E97C1DE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6DB93F-0803-219A-ECF6-8C7EC1A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892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B496A-EA9B-EA85-B3B9-BB967744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F4DC2-EEA8-8EA3-9DD1-974B88166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81FC2B-F0C8-BFA6-3A87-9E97C1DE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6DB93F-0803-219A-ECF6-8C7EC1A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6995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B6F82-CDF3-1831-79DF-59D110768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9DA714A-2AF1-0439-501D-559C00A1AF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8731288-6CD1-2BE1-84DF-D4CC8393C3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1065D36-C8AA-A1FC-1550-8ABD4EA14B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8571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C9CB9-35B3-DA45-2D06-A3B3E9FD2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6DA32AF-E41C-F68D-1B0C-8A86E6FEC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5363CA2-513B-3DDD-AEBA-493CF696E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280DE02-6702-C56D-51B3-C71C3FC9EC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881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C9CB9-35B3-DA45-2D06-A3B3E9FD2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6DA32AF-E41C-F68D-1B0C-8A86E6FEC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5363CA2-513B-3DDD-AEBA-493CF696E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280DE02-6702-C56D-51B3-C71C3FC9EC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34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F0659A-2583-4FF1-8CBB-46F2ADCF362D}" type="datetime1">
              <a:rPr lang="ko-KR" altLang="en-US" smtClean="0"/>
              <a:t>2025-06-02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58FF92F-1487-421C-B150-70ED342270D6}" type="datetime1">
              <a:rPr lang="ko-KR" altLang="en-US" smtClean="0"/>
              <a:t>2025-06-02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DC3A9D-89AD-4FAE-9317-3CD35B628964}" type="datetime1">
              <a:rPr lang="ko-KR" altLang="en-US" smtClean="0"/>
              <a:t>2025-06-02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CBF88FA-DA0F-439A-BDB3-1F06D02E1850}" type="datetime1">
              <a:rPr lang="ko-KR" altLang="en-US" smtClean="0"/>
              <a:t>2025-06-02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chemeClr val="tx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4000" b="1" dirty="0"/>
              <a:t>Views on Rel-20 Ambient IoT</a:t>
            </a:r>
            <a:endParaRPr lang="ko-KR" altLang="en-US" sz="40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RAN#108</a:t>
            </a:r>
          </a:p>
          <a:p>
            <a:r>
              <a:rPr lang="pl-PL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Prague, Czech, June 9 – 13, 2025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Agenda: 15.1.3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RP-250981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386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Standardization of Rel-20 NR will start from June 2025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First package of Rel-20 WIs/SIs will be approved in RAN#108 in June 2025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It is expected to start the 2</a:t>
            </a:r>
            <a:r>
              <a:rPr lang="en-US" altLang="ko-KR" baseline="30000" dirty="0">
                <a:solidFill>
                  <a:schemeClr val="tx1"/>
                </a:solidFill>
              </a:rPr>
              <a:t>nd</a:t>
            </a:r>
            <a:r>
              <a:rPr lang="en-US" altLang="ko-KR" dirty="0">
                <a:solidFill>
                  <a:schemeClr val="tx1"/>
                </a:solidFill>
              </a:rPr>
              <a:t> phase of standardization of A-IoT for NR in Rel-20</a:t>
            </a:r>
          </a:p>
          <a:p>
            <a:pPr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In general, WI scope of Rel-19 A-IoT is focused on essential scenarios/features for the first step deployment based on the outcomes of Rel-19 study, as shown below;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Target scenarios/topologies focus on indoor, topology 1, DO-DTT and DT, and FR1 licensed FDD spectrum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Target device types focus on device type 1 </a:t>
            </a:r>
            <a:r>
              <a:rPr lang="en-US" altLang="ko-KR" strike="sngStrike" dirty="0">
                <a:solidFill>
                  <a:schemeClr val="tx1"/>
                </a:solidFill>
              </a:rPr>
              <a:t> 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PHY layer design to support the target scenarios/topologies/device types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L2 protocol structure and new A-IoT MAC PDU formats for data, control, and paging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A-IoT paging (focusing on a single reader scenario) and random access 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RAN architecture and signaling and procedures for CN-RAN interface (NGAP enhancement) 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E6EA0437-B393-5C7F-E804-0A16AB085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914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A3A7-5F3B-9846-3AE2-38FBC667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BF5455-8A9E-51DB-13EB-3B6F5845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A-IoT (1)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D12014-B7C2-E24A-DEBE-375BEEC7D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In our view, Rel-20 A-IoT should focus on 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Extended scenarios/topologies; and 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Enhanced functionalities  </a:t>
            </a:r>
          </a:p>
          <a:p>
            <a:pPr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For extended scenarios/topologies,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Device 2b, and, if time allows, Device 2a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use cases that require ~ 50 meters, or even larger coverage for outdoor use cases</a:t>
            </a:r>
            <a:endParaRPr lang="en-US" altLang="ko-KR" sz="2200" strike="sngStrike" dirty="0">
              <a:solidFill>
                <a:schemeClr val="tx1"/>
              </a:solidFill>
            </a:endParaRP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FR1 licensed FDD spectrum without any spectrum regulation issues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Topology 2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Deployment scenario 2 (device indoors, BS outdoors) for all devices (1/2a/2b)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DO-A traffic scenarios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sensor use cases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This may require a study phase for the first few months in Rel-20</a:t>
            </a:r>
          </a:p>
          <a:p>
            <a:pPr lvl="1">
              <a:spcBef>
                <a:spcPts val="1000"/>
              </a:spcBef>
            </a:pPr>
            <a:r>
              <a:rPr lang="en-US" altLang="ko-KR" sz="2400" b="1" dirty="0">
                <a:solidFill>
                  <a:schemeClr val="tx1"/>
                </a:solidFill>
              </a:rPr>
              <a:t>Outdoor use cases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expand the A-IoT applicability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This requires a study phase for the first few months in Rel-20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36AA455-EE8E-7770-B19A-FFFE98BE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0628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A3A7-5F3B-9846-3AE2-38FBC667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BF5455-8A9E-51DB-13EB-3B6F5845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A-IoT (2)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D12014-B7C2-E24A-DEBE-375BEEC7D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For enhanced functionalities,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Coverage extension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improve indoor coverage for Device 1/2a, or to improve indoor/outdoor coverage for Device 2b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Techniques to enable this would include a larger number of repetitions(e.g., &gt;&gt; 2), retransmission, CW node control/coordination, etc.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Capacity enhancements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use cases that require larger connection density or shorter inventory latency compared to Rel-19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Techniques to enable this would include R2D FDMA, enhancements of the resolution of D2R TDMA/FDMA (e.g., support of a larger number of sub-slots for D2R TDMA in random access), and inter-reader coordination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Enhancements of proximity detection accuracy/coverage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proximity services that require higher accuracy/coverage compared to Rel-19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E.g., dedicated signals and/or procedures for proximity determination can be considered for improved accuracy/coverage</a:t>
            </a:r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36AA455-EE8E-7770-B19A-FFFE98BE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4795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7BB5B-7608-32DA-66AB-1D9346BE4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B5CAE9-4FD8-A452-866F-2E585C69F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A-IoT (3)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B409C0-26E4-08AB-C937-01CF08B22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For enhanced functionalities of RAN2,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D2R scheduling enhancements considering device’s remaining energy level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A-IoT device may not have sufficient energy to perform the remaining D2R transmissions.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D2R scheduling enhancements for Rel-20 A-IoT includes: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Energy status indication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RAN2 enhancements to support R2D FDMA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If FDMA is applicable for R2D direction, RAN2 enhancements should be considered to exploit R2D FDMA. The following RAN2 functionalities can be considered for the enhancements.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Paging mechanism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Random access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R2D data transmission </a:t>
            </a:r>
            <a:endParaRPr lang="en-US" altLang="ko-KR" sz="1800" dirty="0">
              <a:solidFill>
                <a:schemeClr val="tx1"/>
              </a:solidFill>
            </a:endParaRPr>
          </a:p>
          <a:p>
            <a:pPr lvl="1">
              <a:spcBef>
                <a:spcPts val="1000"/>
              </a:spcBef>
            </a:pPr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  <a:p>
            <a:endParaRPr lang="en-US" altLang="ko-KR" sz="2000" dirty="0">
              <a:solidFill>
                <a:schemeClr val="tx1"/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DE34EA8-B81A-7DDF-D083-876D366E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4371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3DDDD-ABE4-5AB7-80B1-72FABFDAB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4F68FA-536C-FC67-D25D-8AE4CB56C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A-IoT (4)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DBDD4E-FA4E-6188-2B12-E6A31C83D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For enhanced functionalities of RAN2 and RAN3,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A-IoT paging enhancement to support multiple reader scenario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Paging associated to the same service request may be sent from multiple readers in case of paging for wide area covered by multiple cells, overlapped cell scenarios, and localization/positioning. In some scenarios, particularly, localization/positioning, duplicated responses from a device need to be allowed. 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Paging from multiple readers and duplicated responses from a device are considered.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>
                <a:solidFill>
                  <a:schemeClr val="tx1"/>
                </a:solidFill>
              </a:rPr>
              <a:t>Support of topology 2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The radio resources used by A-IoT radio interface between A-IoT devices and UE reader is controlled by network and the resources are configured to the UE reader via dedicated signaling according to the Rel-19 SI results.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For support of topology 2, study and specify the following: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Down-selection on solutions (i.e., RRC-based, UP-based) for conveying A-IoT upper layer information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request/assist information from IN UE to </a:t>
            </a:r>
            <a:r>
              <a:rPr lang="en-US" altLang="ko-KR" sz="2000" dirty="0" err="1">
                <a:solidFill>
                  <a:schemeClr val="tx1"/>
                </a:solidFill>
              </a:rPr>
              <a:t>gNB</a:t>
            </a:r>
            <a:endParaRPr lang="en-US" altLang="ko-KR" sz="2000" dirty="0">
              <a:solidFill>
                <a:schemeClr val="tx1"/>
              </a:solidFill>
            </a:endParaRP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control/allocation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validity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CAC3975-F820-90E6-927A-79220FEED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2362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3DDDD-ABE4-5AB7-80B1-72FABFDAB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4F68FA-536C-FC67-D25D-8AE4CB56C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Recommended objectives of Rel-20 A-IoT SI/WI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DBDD4E-FA4E-6188-2B12-E6A31C83D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1</a:t>
            </a:r>
            <a:r>
              <a:rPr lang="en-US" altLang="ko-KR" baseline="30000" dirty="0">
                <a:solidFill>
                  <a:schemeClr val="tx1"/>
                </a:solidFill>
              </a:rPr>
              <a:t>st</a:t>
            </a:r>
            <a:r>
              <a:rPr lang="en-US" altLang="ko-KR" dirty="0">
                <a:solidFill>
                  <a:schemeClr val="tx1"/>
                </a:solidFill>
              </a:rPr>
              <a:t> priority scope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enhancements to support Device type 2b and, if time allows, Device 2a [RAN1/2/4]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enhancements to support Topology 2 (e.g., A-IoT radio resource request/assist information from IN UE to gNB, A-IoT radio resource control/allocation, A-IoT radio resource validity, RRC-based vs. UP-based solutions for conveying A-IoT upper layer information) [RAN2/3/4/1]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Study and specify enhancements to support outdoor use cases (D4T1/D4T2) [RAN1/2/3/4]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D2R scheduling enhancements considering device’s remaining energy level [RAN2]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A-IoT paging enhancements to support multiple reader scenario [RAN2/3]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enhancements to support </a:t>
            </a:r>
            <a:r>
              <a:rPr lang="en-US" altLang="ko-KR" sz="1800" dirty="0" err="1">
                <a:solidFill>
                  <a:schemeClr val="tx1"/>
                </a:solidFill>
              </a:rPr>
              <a:t>DoA</a:t>
            </a:r>
            <a:r>
              <a:rPr lang="en-US" altLang="ko-KR" sz="1800" dirty="0">
                <a:solidFill>
                  <a:schemeClr val="tx1"/>
                </a:solidFill>
              </a:rPr>
              <a:t> [RAN1/2]</a:t>
            </a:r>
          </a:p>
          <a:p>
            <a:pPr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2</a:t>
            </a:r>
            <a:r>
              <a:rPr lang="en-US" altLang="ko-KR" baseline="30000" dirty="0">
                <a:solidFill>
                  <a:schemeClr val="tx1"/>
                </a:solidFill>
              </a:rPr>
              <a:t>nd</a:t>
            </a:r>
            <a:r>
              <a:rPr lang="en-US" altLang="ko-KR" dirty="0">
                <a:solidFill>
                  <a:schemeClr val="tx1"/>
                </a:solidFill>
              </a:rPr>
              <a:t> priority scope (in priority order)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capacity enhancements (e.g., support of R2D FDMA and related enhancements on paging, RA, and R2D data transmission, enhancements on the resolution of D2R TDMA/FDMA, inter-reader coordination) [RAN1/2]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coverage extension (e.g., a larger number of repetitions, retransmission, CW node control/coordination) [RAN1/2]</a:t>
            </a:r>
          </a:p>
          <a:p>
            <a:pPr lvl="1">
              <a:spcBef>
                <a:spcPts val="1000"/>
              </a:spcBef>
            </a:pPr>
            <a:r>
              <a:rPr lang="en-US" altLang="ko-KR" sz="1800" dirty="0">
                <a:solidFill>
                  <a:schemeClr val="tx1"/>
                </a:solidFill>
              </a:rPr>
              <a:t>Specify enhancements of proximity detection accuracy/coverage [RAN1/2]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CAC3975-F820-90E6-927A-79220FEED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3367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sharepoint/v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79186</TotalTime>
  <Words>1002</Words>
  <Application>Microsoft Office PowerPoint</Application>
  <PresentationFormat>사용자 지정</PresentationFormat>
  <Paragraphs>98</Paragraphs>
  <Slides>7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굴림</vt:lpstr>
      <vt:lpstr>맑은 고딕</vt:lpstr>
      <vt:lpstr>Arial</vt:lpstr>
      <vt:lpstr>Office 테마</vt:lpstr>
      <vt:lpstr>Views on Rel-20 Ambient IoT</vt:lpstr>
      <vt:lpstr>Background</vt:lpstr>
      <vt:lpstr>Discussion on Rel-20 A-IoT (1)</vt:lpstr>
      <vt:lpstr>Discussion on Rel-20 A-IoT (2)</vt:lpstr>
      <vt:lpstr>Discussion on Rel-20 A-IoT (3)</vt:lpstr>
      <vt:lpstr>Discussion on Rel-20 A-IoT (4)</vt:lpstr>
      <vt:lpstr>Recommended objectives of Rel-20 A-IoT SI/WI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- SungHoon</cp:lastModifiedBy>
  <cp:revision>3621</cp:revision>
  <dcterms:created xsi:type="dcterms:W3CDTF">2016-10-11T04:12:52Z</dcterms:created>
  <dcterms:modified xsi:type="dcterms:W3CDTF">2025-06-02T07:54:08Z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