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6"/>
  </p:sldMasterIdLst>
  <p:notesMasterIdLst>
    <p:notesMasterId r:id="rId12"/>
  </p:notesMasterIdLst>
  <p:sldIdLst>
    <p:sldId id="256" r:id="rId7"/>
    <p:sldId id="2147474950" r:id="rId8"/>
    <p:sldId id="257" r:id="rId9"/>
    <p:sldId id="2147475044" r:id="rId10"/>
    <p:sldId id="214747504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32" d="100"/>
          <a:sy n="132" d="100"/>
        </p:scale>
        <p:origin x="442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theme" Target="theme/theme1.xml"/><Relationship Id="rId10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1F5903-3A16-4BFA-B6AB-B66A2DA3F339}" type="datetimeFigureOut">
              <a:rPr lang="en-GB" smtClean="0"/>
              <a:t>02/06/2025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F50E86-D7FD-4077-A976-D399D00375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23023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91BBD4-3EE2-7579-EA00-7D002373AC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E43C834-9202-5F6C-640B-AA522916D33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45ED5BB-18C9-664D-6D7A-B5A63CEB9FF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6864B9D-456C-0AF0-DCFA-1E377C158E8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D4EF5B-ECC8-43EE-A509-D601DDF42AD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40415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02F04A-FDC6-43A1-8B4D-759BD921D0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8D3122-81F3-CC6B-17CA-D347398EC6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BFA4B0-961C-8C06-DB48-F1D3EE1AB1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E7B3C-AF7D-4D14-A01D-3C005F7F3607}" type="datetime1">
              <a:rPr lang="en-GB" smtClean="0"/>
              <a:t>02/06/2025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DC7AB2-7442-052C-B600-F66EC5DAC4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RP-250909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8CE3E5-6462-726A-2229-487D640246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2D9CF-4603-40B8-9C49-D12862A052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95406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BEE86C-473F-5CC0-4975-4477685C71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617C01-3D52-660E-5E74-D5DB10B361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BE0B53-6A6E-F353-4334-5F44FDF0F2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BEED2-2EF0-48B9-A4F1-9D50CB69DE94}" type="datetime1">
              <a:rPr lang="en-GB" smtClean="0"/>
              <a:t>02/06/2025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3E55B3-966C-187E-0D6F-3F1543C789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RP-250909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28264A-1AB6-1986-C503-E5363DA326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2D9CF-4603-40B8-9C49-D12862A052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89148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D3660C2-48CA-80A1-4B06-AA25F00B4C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6A309DD-5A10-3542-37D6-4BA2A87762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19D30E-309A-7B1D-4F57-1AEBE3E5D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10AD2-7CF7-4A4D-A848-94D374B108E0}" type="datetime1">
              <a:rPr lang="en-GB" smtClean="0"/>
              <a:t>02/06/2025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F76E57-9906-1D41-71DF-BFF819AC72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RP-250909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8A823E-9B87-1B32-10B1-8664D65A85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2D9CF-4603-40B8-9C49-D12862A052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9882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4 Bulletpoint text 1 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4">
            <a:extLst>
              <a:ext uri="{FF2B5EF4-FFF2-40B4-BE49-F238E27FC236}">
                <a16:creationId xmlns:a16="http://schemas.microsoft.com/office/drawing/2014/main" id="{BC890568-C3A4-9412-84D4-91BFC2DF56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6708" y="528000"/>
            <a:ext cx="11078400" cy="456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121917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2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headline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CA3227FE-6468-9FF9-286E-688D20A40EF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56799" y="1017600"/>
            <a:ext cx="11078400" cy="456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Sub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56451" y="1680000"/>
            <a:ext cx="11078400" cy="415864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1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1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1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1"/>
                </a:solidFill>
              </a:defRPr>
            </a:lvl5pPr>
            <a:lvl6pPr marL="1439964" indent="-239994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467">
                <a:solidFill>
                  <a:schemeClr val="tx2"/>
                </a:solidFill>
              </a:defRPr>
            </a:lvl6pPr>
            <a:lvl7pPr marL="1439964">
              <a:defRPr sz="16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76EFBCA-F2A9-DB62-4D3E-60E897B89B56}"/>
              </a:ext>
            </a:extLst>
          </p:cNvPr>
          <p:cNvSpPr txBox="1">
            <a:spLocks/>
          </p:cNvSpPr>
          <p:nvPr userDrawn="1"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D95910B-6C91-D297-584C-3D1533AECBE8}"/>
              </a:ext>
            </a:extLst>
          </p:cNvPr>
          <p:cNvSpPr txBox="1"/>
          <p:nvPr userDrawn="1"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50898E8-3EA0-DF94-8725-EB617F3DE2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7D61FF18-0BA2-46E4-85DF-332117D123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400" y="6480000"/>
            <a:ext cx="2112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1"/>
                </a:solidFill>
              </a:defRPr>
            </a:lvl1pPr>
          </a:lstStyle>
          <a:p>
            <a:r>
              <a:rPr lang="en-US"/>
              <a:t>RP-250909</a:t>
            </a:r>
          </a:p>
        </p:txBody>
      </p:sp>
      <p:pic>
        <p:nvPicPr>
          <p:cNvPr id="10" name="Graphic 9" descr="Nokia Logo">
            <a:extLst>
              <a:ext uri="{FF2B5EF4-FFF2-40B4-BE49-F238E27FC236}">
                <a16:creationId xmlns:a16="http://schemas.microsoft.com/office/drawing/2014/main" id="{4B9A6F0D-F016-F84E-EFD2-D2B1590A880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1318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8_1.2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527928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0" y="1019360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</a:t>
            </a:r>
            <a:r>
              <a:rPr lang="en-US" noProof="0" err="1"/>
              <a:t>subheadline</a:t>
            </a:r>
            <a:endParaRPr lang="en-US" noProof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3"/>
            <a:ext cx="1296000" cy="29201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7F7DE4C9-FBB8-8A4B-2DB4-4E815C009D58}"/>
              </a:ext>
            </a:extLst>
          </p:cNvPr>
          <p:cNvSpPr txBox="1"/>
          <p:nvPr/>
        </p:nvSpPr>
        <p:spPr>
          <a:xfrm>
            <a:off x="906706" y="6478075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AB509751-E824-3979-F221-A742B654E0CF}"/>
              </a:ext>
            </a:extLst>
          </p:cNvPr>
          <p:cNvSpPr txBox="1">
            <a:spLocks/>
          </p:cNvSpPr>
          <p:nvPr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DEEAF58-9B69-8065-447C-1BD11A04A742}"/>
              </a:ext>
            </a:extLst>
          </p:cNvPr>
          <p:cNvCxnSpPr>
            <a:cxnSpLocks/>
          </p:cNvCxnSpPr>
          <p:nvPr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Graphic 2">
            <a:extLst>
              <a:ext uri="{FF2B5EF4-FFF2-40B4-BE49-F238E27FC236}">
                <a16:creationId xmlns:a16="http://schemas.microsoft.com/office/drawing/2014/main" id="{823EC26C-D289-257F-7C4B-D819300A1CE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3"/>
            <a:ext cx="1296000" cy="292019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4A260D4-42BF-AAE3-7A47-749A6DE926DA}"/>
              </a:ext>
            </a:extLst>
          </p:cNvPr>
          <p:cNvSpPr txBox="1">
            <a:spLocks/>
          </p:cNvSpPr>
          <p:nvPr userDrawn="1"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26227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4467E6-DF2C-0471-73BB-6675CD5318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597374-78D5-CC84-6CAF-D3DCEC3170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D6DA11-F8A0-2DDC-55B0-709ED87C25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B4BB5-ADCD-4B58-A667-0309E4614296}" type="datetime1">
              <a:rPr lang="en-GB" smtClean="0"/>
              <a:t>02/06/2025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1420E7-4652-8E2C-9829-DF91C7D8BC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RP-250909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1AECA5-09F4-45C9-C270-56583CAA16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2D9CF-4603-40B8-9C49-D12862A052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59650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9E276B-3FA0-7725-A9C0-71DDAA973E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D40121-F99B-CC1F-75B6-983C7D69A5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C0CC94-2AFC-4615-6B42-63BAE9F9EE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A9A93-88DB-4D9A-9606-80C9426FE873}" type="datetime1">
              <a:rPr lang="en-GB" smtClean="0"/>
              <a:t>02/06/2025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BE3A6B-F79A-06A8-1EC5-847D483C9F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RP-250909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3EC059-22AB-A446-6D15-F6E0A8406B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2D9CF-4603-40B8-9C49-D12862A052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02262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830E7D-4B14-33C9-E940-F9B52FA9AE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6FA128-1DA3-20E4-A6E6-48B914EFF2D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6434971-5F45-01BD-9178-B4D53DC58B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1EAF94-50DD-B7A6-28CC-D594CBFCFA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D5DE8-AD1A-48DA-A4E1-7A06ADB5053A}" type="datetime1">
              <a:rPr lang="en-GB" smtClean="0"/>
              <a:t>02/06/2025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7C54DF9-02A1-39F9-0C06-76D73E1932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RP-250909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F6A3BF-DF55-BB7F-B72B-FCC73A4FEF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2D9CF-4603-40B8-9C49-D12862A052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38021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82B427-510B-06D9-7BDA-07C10A77D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D68339-CA02-13FD-3F71-9138802EED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265A92B-9E86-8159-2E66-6DDDB5D6E11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7DF5528-6ACF-2CBE-67D4-4D78B41AC5D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7C67AC0-12DC-054F-1967-3C7A942382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F97BA3D-5E98-A7E2-7349-2965F1D83F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52A4D-26B6-4AD4-B5FE-67A980E0B584}" type="datetime1">
              <a:rPr lang="en-GB" smtClean="0"/>
              <a:t>02/06/2025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03F3AAD-F2C6-DB26-566D-69FEABC8D8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RP-250909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2DA0EB8-D0F1-49DB-18AE-42BCD322FA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2D9CF-4603-40B8-9C49-D12862A052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64149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21F723-030B-EE26-31A4-758C88C406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ABBECF3-B885-60B3-0007-B59A244700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BC38C-A5FC-4479-A664-109FB7F52D9D}" type="datetime1">
              <a:rPr lang="en-GB" smtClean="0"/>
              <a:t>02/06/2025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C02DDB3-C721-5077-47F7-589238C16A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RP-250909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81C2473-9604-43DE-C169-594DB5A9F1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2D9CF-4603-40B8-9C49-D12862A052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15783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540C4E7-B9D8-FF22-B05C-D51B65D484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46169-8B7F-430A-A6F6-EACF3B7818B2}" type="datetime1">
              <a:rPr lang="en-GB" smtClean="0"/>
              <a:t>02/06/2025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6B79E52-1118-9E19-B8CD-02539B3D00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RP-250909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2E025F-97CA-8E12-7C15-6D1D55CDD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2D9CF-4603-40B8-9C49-D12862A052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55999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03CB91-7460-2E91-AC89-469C60E173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11A67A-755D-FFE9-7D5D-ABB121A5B2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937E6A-86F4-DB4E-CB26-F3AE0DFEA0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18D643-7DA1-66B9-E98F-833F6A5BF4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1C61A-54C2-4876-B30B-BB161035CE44}" type="datetime1">
              <a:rPr lang="en-GB" smtClean="0"/>
              <a:t>02/06/2025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417C964-D0F1-2A4C-B63D-3D5CB574BB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RP-250909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6851A65-401B-CB1B-00CB-21F9A063D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2D9CF-4603-40B8-9C49-D12862A052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96318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F9F59A-29C1-47C0-1F7D-88278C1E47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EA3092A-2205-386D-144A-427FFFE5342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4670FD9-402A-7071-0EC8-FF6012C5B1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23A5AE-4749-E8F3-3F22-7DE179BDF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874A2-2909-4B1E-A0E9-713D8562C2CA}" type="datetime1">
              <a:rPr lang="en-GB" smtClean="0"/>
              <a:t>02/06/2025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ACE14A4-3F6F-563A-6763-79883A1A28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RP-250909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17FF7F7-438E-E666-D48D-4752CEA73B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2D9CF-4603-40B8-9C49-D12862A052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12795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3DC9C06-6BDC-BA2B-EC89-F1DA5FA07C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385174-D3C9-AB11-D772-BBFCD0F24D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B61BF9-7DFB-E70D-2653-5EE0450D1ED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901D3BE-83BE-448E-9796-3C066E09616E}" type="datetime1">
              <a:rPr lang="en-GB" smtClean="0"/>
              <a:t>02/06/2025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6FA212-EFB4-DAF2-C8A2-DED5DD7E81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en-GB"/>
              <a:t>RP-250909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67B433-EB3E-E0A4-4A1B-C331FCE843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C12D9CF-4603-40B8-9C49-D12862A052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32243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ran/TSG_RAN/TSGR_107/Docs/RP-250108.zip" TargetMode="External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hyperlink" Target="https://www.3gpp.org/ftp/tsg_ran/TSG_RAN/TSGR_107/Docs/RP-250422.zip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ran/TSG_RAN/TSGR_108/Docs/RP-250910.zip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CDA005-4461-29DF-47D2-F911E40359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489074"/>
            <a:ext cx="12192000" cy="1589723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sz="4600">
                <a:latin typeface="Nokia Pure Headline Light" panose="020B0304040602060303" pitchFamily="34" charset="0"/>
              </a:rPr>
              <a:t>Motivation for new study on Modernization </a:t>
            </a:r>
            <a:br>
              <a:rPr lang="en-US" sz="4600">
                <a:latin typeface="Nokia Pure Headline Light" panose="020B0304040602060303" pitchFamily="34" charset="0"/>
              </a:rPr>
            </a:br>
            <a:r>
              <a:rPr lang="en-US" sz="4600">
                <a:latin typeface="Nokia Pure Headline Light" panose="020B0304040602060303" pitchFamily="34" charset="0"/>
              </a:rPr>
              <a:t>of Specification Format and Procedures for 6G</a:t>
            </a:r>
            <a:endParaRPr lang="en-GB" sz="4600">
              <a:latin typeface="Nokia Pure Headline Light" panose="020B0304040602060303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812123E-064B-1181-C099-C91D763D6F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5839" y="3511776"/>
            <a:ext cx="11680322" cy="1119146"/>
          </a:xfrm>
        </p:spPr>
        <p:txBody>
          <a:bodyPr>
            <a:normAutofit/>
          </a:bodyPr>
          <a:lstStyle/>
          <a:p>
            <a:r>
              <a:rPr lang="en-US" dirty="0">
                <a:latin typeface="Nokia Pure Headline Light" panose="020B0304040602060303" pitchFamily="34" charset="0"/>
              </a:rPr>
              <a:t>Nokia, AT&amp;T, Bell Mobility, BT Plc, CMCC, Deutsche Telekom, KT Corp., NTT DOCOMO Inc., Qualcomm, Telefonica, Telenor, Telia Company, T-Mobile USA, Verizon</a:t>
            </a:r>
            <a:endParaRPr lang="en-GB" dirty="0">
              <a:latin typeface="Nokia Pure Headline Light" panose="020B0304040602060303" pitchFamily="34" charset="0"/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8EB4BCE3-C15C-6ACA-1E91-521FC4869190}"/>
              </a:ext>
            </a:extLst>
          </p:cNvPr>
          <p:cNvSpPr txBox="1">
            <a:spLocks/>
          </p:cNvSpPr>
          <p:nvPr/>
        </p:nvSpPr>
        <p:spPr>
          <a:xfrm>
            <a:off x="615696" y="437515"/>
            <a:ext cx="1661160" cy="4494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>
                <a:latin typeface="Nokia Pure Headline Light" panose="020B0304040602060303" pitchFamily="34" charset="0"/>
              </a:rPr>
              <a:t>RP-250909</a:t>
            </a:r>
            <a:endParaRPr lang="en-GB">
              <a:latin typeface="Nokia Pure Headline Light" panose="020B0304040602060303" pitchFamily="34" charset="0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20E397E6-ABC6-D601-DFB1-0726BDBEF847}"/>
              </a:ext>
            </a:extLst>
          </p:cNvPr>
          <p:cNvSpPr txBox="1">
            <a:spLocks/>
          </p:cNvSpPr>
          <p:nvPr/>
        </p:nvSpPr>
        <p:spPr>
          <a:xfrm>
            <a:off x="615696" y="5063902"/>
            <a:ext cx="9144000" cy="13434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400" dirty="0">
                <a:latin typeface="Nokia Pure Headline Light" panose="020B0304040602060303" pitchFamily="34" charset="0"/>
              </a:rPr>
              <a:t>3GPP TSG RAN#108</a:t>
            </a:r>
          </a:p>
          <a:p>
            <a:pPr algn="l"/>
            <a:r>
              <a:rPr lang="en-US" sz="2400" dirty="0">
                <a:latin typeface="Nokia Pure Headline Light" panose="020B0304040602060303" pitchFamily="34" charset="0"/>
              </a:rPr>
              <a:t>Prague, Czech Republic</a:t>
            </a:r>
          </a:p>
          <a:p>
            <a:pPr algn="l"/>
            <a:r>
              <a:rPr lang="en-US" dirty="0">
                <a:latin typeface="Nokia Pure Headline Light" panose="020B0304040602060303" pitchFamily="34" charset="0"/>
              </a:rPr>
              <a:t>9</a:t>
            </a:r>
            <a:r>
              <a:rPr lang="en-US" baseline="30000" dirty="0">
                <a:latin typeface="Nokia Pure Headline Light" panose="020B0304040602060303" pitchFamily="34" charset="0"/>
              </a:rPr>
              <a:t>th</a:t>
            </a:r>
            <a:r>
              <a:rPr lang="en-US" dirty="0">
                <a:latin typeface="Nokia Pure Headline Light" panose="020B0304040602060303" pitchFamily="34" charset="0"/>
              </a:rPr>
              <a:t> – 13</a:t>
            </a:r>
            <a:r>
              <a:rPr lang="en-US" baseline="30000" dirty="0">
                <a:latin typeface="Nokia Pure Headline Light" panose="020B0304040602060303" pitchFamily="34" charset="0"/>
              </a:rPr>
              <a:t>th</a:t>
            </a:r>
            <a:r>
              <a:rPr lang="en-US" dirty="0">
                <a:latin typeface="Nokia Pure Headline Light" panose="020B0304040602060303" pitchFamily="34" charset="0"/>
              </a:rPr>
              <a:t> June</a:t>
            </a:r>
            <a:r>
              <a:rPr lang="en-US" sz="2400" dirty="0">
                <a:latin typeface="Nokia Pure Headline Light" panose="020B0304040602060303" pitchFamily="34" charset="0"/>
              </a:rPr>
              <a:t>, 2025</a:t>
            </a:r>
          </a:p>
        </p:txBody>
      </p:sp>
    </p:spTree>
    <p:extLst>
      <p:ext uri="{BB962C8B-B14F-4D97-AF65-F5344CB8AC3E}">
        <p14:creationId xmlns:p14="http://schemas.microsoft.com/office/powerpoint/2010/main" val="22910089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C674D63-55F7-FA01-E767-713783C4E7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6945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200">
                <a:solidFill>
                  <a:schemeClr val="accent1"/>
                </a:solidFill>
                <a:ea typeface="+mn-ea"/>
                <a:cs typeface="+mn-cs"/>
              </a:rPr>
              <a:t>Current 3GPP specification process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697AA72-2BFB-EFBD-099B-24FAAFD0ED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55718"/>
            <a:ext cx="6058790" cy="132556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400"/>
              <a:t>Little change in fundamental specification format for 4 generations over 30 years: </a:t>
            </a:r>
          </a:p>
          <a:p>
            <a:endParaRPr lang="en-US" sz="240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760C3FC-D3B9-C7AF-5D28-81A932768CEC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942664" y="2301690"/>
            <a:ext cx="2593975" cy="3435350"/>
          </a:xfrm>
        </p:spPr>
        <p:txBody>
          <a:bodyPr lIns="0" tIns="0" rIns="0" bIns="0" numCol="1">
            <a:normAutofit/>
          </a:bodyPr>
          <a:lstStyle/>
          <a:p>
            <a:pPr marL="0" indent="0" defTabSz="6858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</a:pPr>
            <a:r>
              <a:rPr lang="en-US" sz="1800" b="1"/>
              <a:t>Key Strengths</a:t>
            </a:r>
          </a:p>
          <a:p>
            <a:pPr defTabSz="6858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</a:pPr>
            <a:r>
              <a:rPr lang="en-US" sz="1800"/>
              <a:t>WYSIWYG editing</a:t>
            </a:r>
          </a:p>
          <a:p>
            <a:pPr defTabSz="6858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</a:pPr>
            <a:r>
              <a:rPr lang="en-US" sz="1800"/>
              <a:t>Change tracking</a:t>
            </a:r>
          </a:p>
          <a:p>
            <a:pPr marL="0" indent="0" defTabSz="6858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</a:pPr>
            <a:endParaRPr lang="en-US" sz="1800" b="1"/>
          </a:p>
          <a:p>
            <a:pPr marL="0" indent="0" defTabSz="6858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</a:pPr>
            <a:endParaRPr lang="en-US" sz="1800" b="1"/>
          </a:p>
          <a:p>
            <a:pPr marL="0" indent="0" defTabSz="6858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</a:pPr>
            <a:endParaRPr lang="en-US" sz="1800" b="1"/>
          </a:p>
          <a:p>
            <a:pPr marL="0" indent="0" defTabSz="6858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</a:pPr>
            <a:endParaRPr lang="en-US" sz="1800" b="1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B227E4F-02E9-4A4A-8529-18A2B31E38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0752" y="1123564"/>
            <a:ext cx="752739" cy="70098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6D8128E-51BF-A859-C052-4CC335FD0B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7125" y="1186055"/>
            <a:ext cx="700989" cy="700989"/>
          </a:xfrm>
          <a:prstGeom prst="rect">
            <a:avLst/>
          </a:prstGeom>
        </p:spPr>
      </p:pic>
      <p:pic>
        <p:nvPicPr>
          <p:cNvPr id="13" name="Picture 12" descr="A blue and white paper with a letter w&#10;&#10;AI-generated content may be incorrect.">
            <a:extLst>
              <a:ext uri="{FF2B5EF4-FFF2-40B4-BE49-F238E27FC236}">
                <a16:creationId xmlns:a16="http://schemas.microsoft.com/office/drawing/2014/main" id="{D0A2D7E5-7B5B-0659-A9B7-851259588F8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0550" y="1123564"/>
            <a:ext cx="924199" cy="927569"/>
          </a:xfrm>
          <a:prstGeom prst="rect">
            <a:avLst/>
          </a:prstGeom>
        </p:spPr>
      </p:pic>
      <p:pic>
        <p:nvPicPr>
          <p:cNvPr id="14" name="Picture 13" descr="A blue and white logo with white text&#10;&#10;AI-generated content may be incorrect.">
            <a:extLst>
              <a:ext uri="{FF2B5EF4-FFF2-40B4-BE49-F238E27FC236}">
                <a16:creationId xmlns:a16="http://schemas.microsoft.com/office/drawing/2014/main" id="{84390003-59BF-A24F-5706-BFC675019CB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6861" y="1083905"/>
            <a:ext cx="865704" cy="86570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36039CA-48D7-EB96-E7E8-32C2E0F7E01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26867" y="4629662"/>
            <a:ext cx="3702035" cy="145928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A586E48-9169-57B1-D2BF-0D8D753F99E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27125" y="2301690"/>
            <a:ext cx="2593975" cy="166238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43718B11-CB3D-BDC9-C655-7D16DB5ED57F}"/>
              </a:ext>
            </a:extLst>
          </p:cNvPr>
          <p:cNvSpPr txBox="1"/>
          <p:nvPr/>
        </p:nvSpPr>
        <p:spPr>
          <a:xfrm>
            <a:off x="840361" y="5802003"/>
            <a:ext cx="6096000" cy="3385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GB" sz="1600">
                <a:latin typeface="Aptos" panose="020B0004020202020204" pitchFamily="34" charset="0"/>
              </a:rPr>
              <a:t>Some further background is given in </a:t>
            </a:r>
            <a:r>
              <a:rPr lang="en-GB" sz="1600" u="sng">
                <a:solidFill>
                  <a:srgbClr val="467886"/>
                </a:solidFill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  <a:hlinkClick r:id="rId8"/>
              </a:rPr>
              <a:t>RP-250108</a:t>
            </a:r>
            <a:r>
              <a:rPr lang="en-GB" sz="1600"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 and </a:t>
            </a:r>
            <a:r>
              <a:rPr lang="en-GB" sz="1600" u="sng">
                <a:solidFill>
                  <a:srgbClr val="467886"/>
                </a:solidFill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  <a:hlinkClick r:id="rId9"/>
              </a:rPr>
              <a:t>RP-250422</a:t>
            </a:r>
            <a:r>
              <a:rPr lang="en-GB" sz="1600">
                <a:latin typeface="Aptos" panose="020B0004020202020204" pitchFamily="34" charset="0"/>
              </a:rPr>
              <a:t>.</a:t>
            </a:r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77DDBD49-1A0F-0F93-BD9B-0AC2BE2EAD32}"/>
              </a:ext>
            </a:extLst>
          </p:cNvPr>
          <p:cNvSpPr txBox="1">
            <a:spLocks/>
          </p:cNvSpPr>
          <p:nvPr/>
        </p:nvSpPr>
        <p:spPr>
          <a:xfrm>
            <a:off x="3536640" y="2302564"/>
            <a:ext cx="2870965" cy="3434476"/>
          </a:xfrm>
          <a:prstGeom prst="rect">
            <a:avLst/>
          </a:prstGeom>
        </p:spPr>
        <p:txBody>
          <a:bodyPr lIns="0" tIns="0" rIns="0" bIns="0" numCol="1"/>
          <a:lstStyle>
            <a:lvl1pPr marL="18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Char char="•"/>
              <a:def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8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08000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b="1"/>
              <a:t>Limitations</a:t>
            </a:r>
          </a:p>
          <a:p>
            <a:r>
              <a:rPr lang="en-US" sz="1800"/>
              <a:t>Stability and latency</a:t>
            </a:r>
          </a:p>
          <a:p>
            <a:r>
              <a:rPr lang="en-US" sz="1800"/>
              <a:t>Inconsistent use of styles</a:t>
            </a:r>
          </a:p>
          <a:p>
            <a:r>
              <a:rPr lang="en-US" sz="1800"/>
              <a:t>Inconsistent file formatting</a:t>
            </a:r>
          </a:p>
          <a:p>
            <a:endParaRPr lang="en-US" sz="1800"/>
          </a:p>
          <a:p>
            <a:pPr marL="0" indent="0">
              <a:buNone/>
            </a:pPr>
            <a:r>
              <a:rPr lang="en-US" sz="1800" b="1"/>
              <a:t>Challenges</a:t>
            </a:r>
          </a:p>
          <a:p>
            <a:r>
              <a:rPr lang="en-US" sz="1800"/>
              <a:t>CR implementation</a:t>
            </a:r>
          </a:p>
          <a:p>
            <a:r>
              <a:rPr lang="en-US" sz="1800"/>
              <a:t>Automation</a:t>
            </a:r>
          </a:p>
          <a:p>
            <a:r>
              <a:rPr lang="en-US" sz="1800"/>
              <a:t>Transparency in change implementation</a:t>
            </a:r>
            <a:endParaRPr lang="en-US" sz="1800" b="1"/>
          </a:p>
          <a:p>
            <a:endParaRPr lang="en-US" sz="1800"/>
          </a:p>
          <a:p>
            <a:endParaRPr lang="en-US" sz="1800"/>
          </a:p>
          <a:p>
            <a:endParaRPr lang="en-US" sz="1800"/>
          </a:p>
          <a:p>
            <a:endParaRPr lang="en-US" sz="1800"/>
          </a:p>
          <a:p>
            <a:pPr marL="0" indent="0">
              <a:buNone/>
            </a:pPr>
            <a:endParaRPr lang="en-US" sz="1800"/>
          </a:p>
        </p:txBody>
      </p:sp>
      <p:sp>
        <p:nvSpPr>
          <p:cNvPr id="3" name="Footer Placeholder 3">
            <a:extLst>
              <a:ext uri="{FF2B5EF4-FFF2-40B4-BE49-F238E27FC236}">
                <a16:creationId xmlns:a16="http://schemas.microsoft.com/office/drawing/2014/main" id="{B7F0F210-698D-EC25-A7B7-A5A1FCADE6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236277"/>
            <a:ext cx="4114800" cy="365125"/>
          </a:xfrm>
        </p:spPr>
        <p:txBody>
          <a:bodyPr/>
          <a:lstStyle/>
          <a:p>
            <a:pPr algn="l"/>
            <a:r>
              <a:rPr lang="en-GB" sz="1800"/>
              <a:t>RP-250909</a:t>
            </a:r>
          </a:p>
        </p:txBody>
      </p:sp>
    </p:spTree>
    <p:extLst>
      <p:ext uri="{BB962C8B-B14F-4D97-AF65-F5344CB8AC3E}">
        <p14:creationId xmlns:p14="http://schemas.microsoft.com/office/powerpoint/2010/main" val="19105017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7F1C50-FCAD-213C-D21E-A9FFC3C800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2621"/>
            <a:ext cx="10515600" cy="1029561"/>
          </a:xfrm>
        </p:spPr>
        <p:txBody>
          <a:bodyPr>
            <a:normAutofit/>
          </a:bodyPr>
          <a:lstStyle/>
          <a:p>
            <a:r>
              <a:rPr lang="en-US" sz="3200">
                <a:solidFill>
                  <a:schemeClr val="accent1"/>
                </a:solidFill>
                <a:ea typeface="+mn-ea"/>
                <a:cs typeface="+mn-cs"/>
              </a:rPr>
              <a:t>Some</a:t>
            </a:r>
            <a:r>
              <a:rPr lang="en-GB" sz="3200">
                <a:solidFill>
                  <a:schemeClr val="accent1"/>
                </a:solidFill>
                <a:ea typeface="+mn-ea"/>
                <a:cs typeface="+mn-cs"/>
              </a:rPr>
              <a:t> ongoing studies of new tools across 3GPP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0CE1C6-493D-AD45-2647-DE3CDCDAAA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62182"/>
            <a:ext cx="10515600" cy="3528291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>
                <a:latin typeface="Nokia Pure Headline Light" panose="020B0304040602060303" pitchFamily="34" charset="0"/>
              </a:rPr>
              <a:t>RAN2: Use of Git for ASN.1 and specification handling</a:t>
            </a:r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>
                <a:latin typeface="Nokia Pure Headline Light" panose="020B0304040602060303" pitchFamily="34" charset="0"/>
              </a:rPr>
              <a:t>RAN4: Use of JSON database, tracked in Git, for band combinations</a:t>
            </a:r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>
                <a:latin typeface="Nokia Pure Headline Light" panose="020B0304040602060303" pitchFamily="34" charset="0"/>
              </a:rPr>
              <a:t>RAN5: Use of ETSI FORGE for test mapping tables</a:t>
            </a:r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>
                <a:latin typeface="Nokia Pure Headline Light" panose="020B0304040602060303" pitchFamily="34" charset="0"/>
              </a:rPr>
              <a:t>SA5: Use of Git/FORGE for Stage 3 interface specifications, and Markdown for internal WG documents</a:t>
            </a:r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>
                <a:latin typeface="Nokia Pure Headline Light" panose="020B0304040602060303" pitchFamily="34" charset="0"/>
              </a:rPr>
              <a:t>CT1, CT3, CT4 use Git/FORGE for YAML files of APIs</a:t>
            </a:r>
          </a:p>
          <a:p>
            <a:pPr>
              <a:lnSpc>
                <a:spcPct val="110000"/>
              </a:lnSpc>
              <a:spcAft>
                <a:spcPts val="600"/>
              </a:spcAft>
            </a:pPr>
            <a:endParaRPr lang="en-US" sz="900">
              <a:latin typeface="Nokia Pure Headline Light" panose="020B0304040602060303" pitchFamily="34" charset="0"/>
            </a:endParaRPr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>
                <a:latin typeface="Nokia Pure Headline Light" panose="020B0304040602060303" pitchFamily="34" charset="0"/>
              </a:rPr>
              <a:t>Outside 3GPP, oneM2M uses Markdown and Git for all its specifications</a:t>
            </a:r>
            <a:endParaRPr lang="en-GB">
              <a:latin typeface="Nokia Pure Headline Light" panose="020B0304040602060303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B2C8422-8A39-DAF3-4369-93C23CE35C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236277"/>
            <a:ext cx="4114800" cy="365125"/>
          </a:xfrm>
        </p:spPr>
        <p:txBody>
          <a:bodyPr/>
          <a:lstStyle/>
          <a:p>
            <a:pPr algn="l"/>
            <a:r>
              <a:rPr lang="en-GB" sz="1800"/>
              <a:t>RP-250909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DD9F87B-CD86-1475-6DA7-8A5A1A046D65}"/>
              </a:ext>
            </a:extLst>
          </p:cNvPr>
          <p:cNvSpPr txBox="1"/>
          <p:nvPr/>
        </p:nvSpPr>
        <p:spPr>
          <a:xfrm>
            <a:off x="0" y="4880576"/>
            <a:ext cx="12192000" cy="116859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>
                <a:solidFill>
                  <a:schemeClr val="bg1"/>
                </a:solidFill>
              </a:rPr>
              <a:t>These activities address specific kinds of content in the 3GPP specs.</a:t>
            </a:r>
          </a:p>
          <a:p>
            <a:pPr marL="457200" indent="-4572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>
                <a:solidFill>
                  <a:schemeClr val="bg1"/>
                </a:solidFill>
              </a:rPr>
              <a:t>For 6G, a holistic study could consider benefits/challenges of a modernized approach across all kinds of specification content across 3GPP.  </a:t>
            </a:r>
            <a:endParaRPr lang="en-GB" sz="24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36282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E2527D-0C88-6057-8FCD-3222B48D5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8295DB77-3447-529E-79C8-405DA714AF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801" y="256598"/>
            <a:ext cx="10515600" cy="616458"/>
          </a:xfrm>
        </p:spPr>
        <p:txBody>
          <a:bodyPr>
            <a:normAutofit fontScale="90000"/>
          </a:bodyPr>
          <a:lstStyle/>
          <a:p>
            <a:r>
              <a:rPr lang="en-US" b="1">
                <a:solidFill>
                  <a:schemeClr val="accent1"/>
                </a:solidFill>
                <a:latin typeface="Nokia Pure Headline" panose="020B0504040602060303" pitchFamily="34" charset="0"/>
              </a:rPr>
              <a:t>Automation-native</a:t>
            </a:r>
            <a:r>
              <a:rPr lang="en-US">
                <a:solidFill>
                  <a:schemeClr val="accent1"/>
                </a:solidFill>
              </a:rPr>
              <a:t> 6G specifications</a:t>
            </a:r>
            <a:endParaRPr lang="en-GB">
              <a:solidFill>
                <a:schemeClr val="accent1"/>
              </a:solidFill>
            </a:endParaRP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E20EBAFC-81D4-2BA2-C26A-DC6F1259978C}"/>
              </a:ext>
            </a:extLst>
          </p:cNvPr>
          <p:cNvSpPr txBox="1">
            <a:spLocks/>
          </p:cNvSpPr>
          <p:nvPr/>
        </p:nvSpPr>
        <p:spPr>
          <a:xfrm>
            <a:off x="556801" y="2143465"/>
            <a:ext cx="11078399" cy="411080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lIns="144000" tIns="144000" rIns="48000" bIns="48000" numCol="2" spcCol="360000"/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40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20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/>
              <a:t> </a:t>
            </a:r>
          </a:p>
          <a:p>
            <a:pPr marL="228594" indent="-228594">
              <a:buFont typeface="Arial" panose="020B0604020202020204" pitchFamily="34" charset="0"/>
              <a:buChar char="•"/>
            </a:pPr>
            <a:endParaRPr lang="en-GB" sz="1600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4C7B3FCA-494F-0C82-548B-4AEEAAD9803C}"/>
              </a:ext>
            </a:extLst>
          </p:cNvPr>
          <p:cNvSpPr txBox="1">
            <a:spLocks/>
          </p:cNvSpPr>
          <p:nvPr/>
        </p:nvSpPr>
        <p:spPr>
          <a:xfrm>
            <a:off x="793253" y="2235828"/>
            <a:ext cx="10533920" cy="207912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lIns="48000" tIns="48000" rIns="48000" bIns="48000" numCol="2" spcCol="360000" anchor="ctr"/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40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20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594" indent="-228594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b="1">
                <a:solidFill>
                  <a:srgbClr val="FFFF00"/>
                </a:solidFill>
              </a:rPr>
              <a:t>Eliminate latency </a:t>
            </a:r>
            <a:r>
              <a:rPr lang="en-US" sz="2400">
                <a:solidFill>
                  <a:schemeClr val="bg1"/>
                </a:solidFill>
              </a:rPr>
              <a:t>of current format</a:t>
            </a:r>
          </a:p>
          <a:p>
            <a:pPr marL="228594" indent="-228594">
              <a:lnSpc>
                <a:spcPct val="9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b="1">
                <a:solidFill>
                  <a:srgbClr val="FFFF00"/>
                </a:solidFill>
              </a:rPr>
              <a:t>Enable cross-linking </a:t>
            </a:r>
            <a:br>
              <a:rPr lang="en-US" sz="2400" b="1">
                <a:solidFill>
                  <a:schemeClr val="bg1"/>
                </a:solidFill>
              </a:rPr>
            </a:br>
            <a:r>
              <a:rPr lang="en-US" sz="2400">
                <a:solidFill>
                  <a:schemeClr val="bg1"/>
                </a:solidFill>
              </a:rPr>
              <a:t>across entire spec database</a:t>
            </a:r>
            <a:endParaRPr lang="en-GB" sz="2400">
              <a:solidFill>
                <a:schemeClr val="bg1"/>
              </a:solidFill>
            </a:endParaRPr>
          </a:p>
          <a:p>
            <a:pPr marL="228594" indent="-228594">
              <a:lnSpc>
                <a:spcPct val="9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b="1">
                <a:solidFill>
                  <a:srgbClr val="FFFF00"/>
                </a:solidFill>
              </a:rPr>
              <a:t>Enhanced navigation &amp; processing </a:t>
            </a:r>
            <a:br>
              <a:rPr lang="en-US" sz="2400" b="1">
                <a:solidFill>
                  <a:schemeClr val="bg1"/>
                </a:solidFill>
              </a:rPr>
            </a:br>
            <a:r>
              <a:rPr lang="en-US" sz="2400">
                <a:solidFill>
                  <a:schemeClr val="bg1"/>
                </a:solidFill>
              </a:rPr>
              <a:t>of spec content</a:t>
            </a:r>
          </a:p>
          <a:p>
            <a:pPr marL="228594" indent="-228594">
              <a:lnSpc>
                <a:spcPct val="9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b="1">
                <a:solidFill>
                  <a:srgbClr val="FFFF00"/>
                </a:solidFill>
              </a:rPr>
              <a:t>Eliminate manual errors </a:t>
            </a:r>
            <a:br>
              <a:rPr lang="en-US" sz="2400" b="1">
                <a:solidFill>
                  <a:srgbClr val="FFFF00"/>
                </a:solidFill>
              </a:rPr>
            </a:br>
            <a:r>
              <a:rPr lang="en-US" sz="2400">
                <a:solidFill>
                  <a:schemeClr val="bg1"/>
                </a:solidFill>
              </a:rPr>
              <a:t>between CR approval and implementation in specs</a:t>
            </a:r>
          </a:p>
          <a:p>
            <a:pPr marL="228594" indent="-228594">
              <a:lnSpc>
                <a:spcPct val="9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b="1">
                <a:solidFill>
                  <a:srgbClr val="FFFF00"/>
                </a:solidFill>
              </a:rPr>
              <a:t>Instant spec availability </a:t>
            </a:r>
            <a:br>
              <a:rPr lang="en-US" sz="2400" b="1">
                <a:solidFill>
                  <a:srgbClr val="FFFF00"/>
                </a:solidFill>
              </a:rPr>
            </a:br>
            <a:r>
              <a:rPr lang="en-US" sz="2400">
                <a:solidFill>
                  <a:schemeClr val="bg1"/>
                </a:solidFill>
              </a:rPr>
              <a:t>after TSG plenaries</a:t>
            </a:r>
            <a:endParaRPr lang="en-GB" sz="2400">
              <a:solidFill>
                <a:schemeClr val="bg1"/>
              </a:solidFill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D35039B-1724-A789-2839-49D187295B6D}"/>
              </a:ext>
            </a:extLst>
          </p:cNvPr>
          <p:cNvGrpSpPr/>
          <p:nvPr/>
        </p:nvGrpSpPr>
        <p:grpSpPr>
          <a:xfrm>
            <a:off x="793253" y="5411698"/>
            <a:ext cx="5025003" cy="773373"/>
            <a:chOff x="659235" y="1709025"/>
            <a:chExt cx="3768752" cy="465546"/>
          </a:xfrm>
        </p:grpSpPr>
        <p:sp>
          <p:nvSpPr>
            <p:cNvPr id="14" name="Text Placeholder 3">
              <a:extLst>
                <a:ext uri="{FF2B5EF4-FFF2-40B4-BE49-F238E27FC236}">
                  <a16:creationId xmlns:a16="http://schemas.microsoft.com/office/drawing/2014/main" id="{54DE8EE0-6F2C-951B-433F-AD801C91A3EF}"/>
                </a:ext>
              </a:extLst>
            </p:cNvPr>
            <p:cNvSpPr txBox="1">
              <a:spLocks/>
            </p:cNvSpPr>
            <p:nvPr/>
          </p:nvSpPr>
          <p:spPr>
            <a:xfrm>
              <a:off x="659235" y="1709025"/>
              <a:ext cx="3768752" cy="465546"/>
            </a:xfrm>
            <a:prstGeom prst="rect">
              <a:avLst/>
            </a:prstGeom>
            <a:solidFill>
              <a:schemeClr val="accent1"/>
            </a:solidFill>
          </p:spPr>
          <p:txBody>
            <a:bodyPr lIns="48000" tIns="48000" rIns="48000" bIns="48000" numCol="1" spcCol="360000" anchor="ctr"/>
            <a:lstStyle>
              <a:lvl1pPr marL="0" indent="0" algn="l" defTabSz="6858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SzPct val="70000"/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80000" indent="0" algn="l" defTabSz="6858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SzPct val="70000"/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60000" indent="0" algn="l" defTabSz="6858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SzPct val="70000"/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540000" indent="0" algn="l" defTabSz="6858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SzPct val="70000"/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720000" indent="0" algn="l" defTabSz="6858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SzPct val="70000"/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b="1">
                  <a:solidFill>
                    <a:schemeClr val="bg1"/>
                  </a:solidFill>
                </a:rPr>
                <a:t>       </a:t>
              </a:r>
              <a:r>
                <a:rPr lang="en-US" sz="2000" b="1">
                  <a:solidFill>
                    <a:schemeClr val="bg1"/>
                  </a:solidFill>
                </a:rPr>
                <a:t>Plain text-based spec format </a:t>
              </a:r>
              <a:endParaRPr lang="en-US" sz="1600" b="1">
                <a:solidFill>
                  <a:schemeClr val="bg1"/>
                </a:solidFill>
              </a:endParaRPr>
            </a:p>
          </p:txBody>
        </p:sp>
        <p:sp>
          <p:nvSpPr>
            <p:cNvPr id="16" name="Text Placeholder 3">
              <a:extLst>
                <a:ext uri="{FF2B5EF4-FFF2-40B4-BE49-F238E27FC236}">
                  <a16:creationId xmlns:a16="http://schemas.microsoft.com/office/drawing/2014/main" id="{28215003-E9C7-39F7-746F-E5A16E8A74AC}"/>
                </a:ext>
              </a:extLst>
            </p:cNvPr>
            <p:cNvSpPr txBox="1">
              <a:spLocks/>
            </p:cNvSpPr>
            <p:nvPr/>
          </p:nvSpPr>
          <p:spPr>
            <a:xfrm>
              <a:off x="724657" y="1743309"/>
              <a:ext cx="373786" cy="394028"/>
            </a:xfrm>
            <a:prstGeom prst="rect">
              <a:avLst/>
            </a:prstGeom>
            <a:solidFill>
              <a:schemeClr val="accent1"/>
            </a:solidFill>
          </p:spPr>
          <p:txBody>
            <a:bodyPr lIns="48000" tIns="48000" rIns="48000" bIns="48000" numCol="1" spcCol="360000" anchor="ctr"/>
            <a:lstStyle>
              <a:lvl1pPr marL="0" indent="0" algn="l" defTabSz="6858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SzPct val="70000"/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80000" indent="0" algn="l" defTabSz="6858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SzPct val="70000"/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60000" indent="0" algn="l" defTabSz="6858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SzPct val="70000"/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540000" indent="0" algn="l" defTabSz="6858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SzPct val="70000"/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720000" indent="0" algn="l" defTabSz="6858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SzPct val="70000"/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4800" b="1">
                  <a:solidFill>
                    <a:schemeClr val="bg1"/>
                  </a:solidFill>
                </a:rPr>
                <a:t>1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CE6AD98B-C031-A777-6145-FDD64EE83834}"/>
              </a:ext>
            </a:extLst>
          </p:cNvPr>
          <p:cNvGrpSpPr/>
          <p:nvPr/>
        </p:nvGrpSpPr>
        <p:grpSpPr>
          <a:xfrm>
            <a:off x="6302185" y="5402819"/>
            <a:ext cx="5025003" cy="778272"/>
            <a:chOff x="4726627" y="1706076"/>
            <a:chExt cx="3768752" cy="468495"/>
          </a:xfrm>
        </p:grpSpPr>
        <p:sp>
          <p:nvSpPr>
            <p:cNvPr id="10" name="Text Placeholder 3">
              <a:extLst>
                <a:ext uri="{FF2B5EF4-FFF2-40B4-BE49-F238E27FC236}">
                  <a16:creationId xmlns:a16="http://schemas.microsoft.com/office/drawing/2014/main" id="{1593F4A0-184F-B1D9-ECCD-D3EC1DCE87EB}"/>
                </a:ext>
              </a:extLst>
            </p:cNvPr>
            <p:cNvSpPr txBox="1">
              <a:spLocks/>
            </p:cNvSpPr>
            <p:nvPr/>
          </p:nvSpPr>
          <p:spPr>
            <a:xfrm>
              <a:off x="4726627" y="1706076"/>
              <a:ext cx="3768752" cy="468495"/>
            </a:xfrm>
            <a:prstGeom prst="rect">
              <a:avLst/>
            </a:prstGeom>
            <a:solidFill>
              <a:schemeClr val="accent1"/>
            </a:solidFill>
          </p:spPr>
          <p:txBody>
            <a:bodyPr lIns="48000" tIns="48000" rIns="48000" bIns="48000" numCol="1" spcCol="360000"/>
            <a:lstStyle>
              <a:lvl1pPr marL="0" indent="0" algn="l" defTabSz="6858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SzPct val="70000"/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80000" indent="0" algn="l" defTabSz="6858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SzPct val="70000"/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60000" indent="0" algn="l" defTabSz="6858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SzPct val="70000"/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540000" indent="0" algn="l" defTabSz="6858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SzPct val="70000"/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720000" indent="0" algn="l" defTabSz="6858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SzPct val="70000"/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600" b="1">
                  <a:solidFill>
                    <a:schemeClr val="bg1"/>
                  </a:solidFill>
                </a:rPr>
                <a:t>      </a:t>
              </a:r>
              <a:r>
                <a:rPr lang="en-US" sz="2000" b="1">
                  <a:solidFill>
                    <a:schemeClr val="bg1"/>
                  </a:solidFill>
                </a:rPr>
                <a:t>Git-based CR  </a:t>
              </a:r>
              <a:br>
                <a:rPr lang="en-US" sz="2000" b="1">
                  <a:solidFill>
                    <a:schemeClr val="bg1"/>
                  </a:solidFill>
                </a:rPr>
              </a:br>
              <a:r>
                <a:rPr lang="en-US" sz="2000" b="1">
                  <a:solidFill>
                    <a:schemeClr val="bg1"/>
                  </a:solidFill>
                </a:rPr>
                <a:t>      agreement/approval</a:t>
              </a:r>
              <a:endParaRPr lang="en-US" sz="1600" b="1">
                <a:solidFill>
                  <a:schemeClr val="bg1"/>
                </a:solidFill>
              </a:endParaRPr>
            </a:p>
            <a:p>
              <a:endParaRPr lang="en-GB" sz="1600" b="1">
                <a:solidFill>
                  <a:schemeClr val="bg1"/>
                </a:solidFill>
              </a:endParaRPr>
            </a:p>
          </p:txBody>
        </p:sp>
        <p:sp>
          <p:nvSpPr>
            <p:cNvPr id="19" name="Text Placeholder 3">
              <a:extLst>
                <a:ext uri="{FF2B5EF4-FFF2-40B4-BE49-F238E27FC236}">
                  <a16:creationId xmlns:a16="http://schemas.microsoft.com/office/drawing/2014/main" id="{9285ACBC-B2C6-82C1-4562-3118ABE7CFDC}"/>
                </a:ext>
              </a:extLst>
            </p:cNvPr>
            <p:cNvSpPr txBox="1">
              <a:spLocks/>
            </p:cNvSpPr>
            <p:nvPr/>
          </p:nvSpPr>
          <p:spPr>
            <a:xfrm>
              <a:off x="4916210" y="1743309"/>
              <a:ext cx="373786" cy="394028"/>
            </a:xfrm>
            <a:prstGeom prst="rect">
              <a:avLst/>
            </a:prstGeom>
            <a:solidFill>
              <a:schemeClr val="accent1"/>
            </a:solidFill>
          </p:spPr>
          <p:txBody>
            <a:bodyPr lIns="48000" tIns="48000" rIns="48000" bIns="48000" numCol="1" spcCol="360000" anchor="ctr"/>
            <a:lstStyle>
              <a:lvl1pPr marL="0" indent="0" algn="l" defTabSz="6858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SzPct val="70000"/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80000" indent="0" algn="l" defTabSz="6858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SzPct val="70000"/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60000" indent="0" algn="l" defTabSz="6858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SzPct val="70000"/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540000" indent="0" algn="l" defTabSz="6858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SzPct val="70000"/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720000" indent="0" algn="l" defTabSz="6858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SzPct val="70000"/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4800" b="1">
                  <a:solidFill>
                    <a:schemeClr val="bg1"/>
                  </a:solidFill>
                </a:rPr>
                <a:t>2</a:t>
              </a:r>
            </a:p>
          </p:txBody>
        </p:sp>
      </p:grpSp>
      <p:sp>
        <p:nvSpPr>
          <p:cNvPr id="20" name="Arrow: Down 19">
            <a:extLst>
              <a:ext uri="{FF2B5EF4-FFF2-40B4-BE49-F238E27FC236}">
                <a16:creationId xmlns:a16="http://schemas.microsoft.com/office/drawing/2014/main" id="{359BB057-0EDB-144E-F44C-13AEB3BC477C}"/>
              </a:ext>
            </a:extLst>
          </p:cNvPr>
          <p:cNvSpPr/>
          <p:nvPr/>
        </p:nvSpPr>
        <p:spPr>
          <a:xfrm>
            <a:off x="2909104" y="4775197"/>
            <a:ext cx="793297" cy="539690"/>
          </a:xfrm>
          <a:prstGeom prst="downArrow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buSzPct val="100000"/>
            </a:pPr>
            <a:endParaRPr lang="en-GB" sz="1600">
              <a:solidFill>
                <a:schemeClr val="bg1"/>
              </a:solidFill>
            </a:endParaRPr>
          </a:p>
        </p:txBody>
      </p:sp>
      <p:sp>
        <p:nvSpPr>
          <p:cNvPr id="22" name="Arrow: Down 21">
            <a:extLst>
              <a:ext uri="{FF2B5EF4-FFF2-40B4-BE49-F238E27FC236}">
                <a16:creationId xmlns:a16="http://schemas.microsoft.com/office/drawing/2014/main" id="{A1D64A91-3EFD-3372-65B4-6D6D76C96411}"/>
              </a:ext>
            </a:extLst>
          </p:cNvPr>
          <p:cNvSpPr/>
          <p:nvPr/>
        </p:nvSpPr>
        <p:spPr>
          <a:xfrm>
            <a:off x="8330077" y="4775197"/>
            <a:ext cx="793297" cy="539690"/>
          </a:xfrm>
          <a:prstGeom prst="downArrow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buSzPct val="100000"/>
            </a:pPr>
            <a:endParaRPr lang="en-GB" sz="1600">
              <a:solidFill>
                <a:schemeClr val="bg1"/>
              </a:solidFill>
            </a:endParaRPr>
          </a:p>
        </p:txBody>
      </p:sp>
      <p:sp>
        <p:nvSpPr>
          <p:cNvPr id="11" name="Right Brace 10">
            <a:extLst>
              <a:ext uri="{FF2B5EF4-FFF2-40B4-BE49-F238E27FC236}">
                <a16:creationId xmlns:a16="http://schemas.microsoft.com/office/drawing/2014/main" id="{F973FEC3-AA12-F49C-341E-635DDB22FA8A}"/>
              </a:ext>
            </a:extLst>
          </p:cNvPr>
          <p:cNvSpPr/>
          <p:nvPr/>
        </p:nvSpPr>
        <p:spPr>
          <a:xfrm rot="5400000">
            <a:off x="3134303" y="2030358"/>
            <a:ext cx="342900" cy="5025001"/>
          </a:xfrm>
          <a:prstGeom prst="rightBrace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2" name="Right Brace 11">
            <a:extLst>
              <a:ext uri="{FF2B5EF4-FFF2-40B4-BE49-F238E27FC236}">
                <a16:creationId xmlns:a16="http://schemas.microsoft.com/office/drawing/2014/main" id="{2EBC6E46-7D17-414A-B114-E4AAD9DD4FE1}"/>
              </a:ext>
            </a:extLst>
          </p:cNvPr>
          <p:cNvSpPr/>
          <p:nvPr/>
        </p:nvSpPr>
        <p:spPr>
          <a:xfrm rot="5400000">
            <a:off x="8555277" y="2030168"/>
            <a:ext cx="342900" cy="5025001"/>
          </a:xfrm>
          <a:prstGeom prst="rightBrace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7" name="Footer Placeholder 3">
            <a:extLst>
              <a:ext uri="{FF2B5EF4-FFF2-40B4-BE49-F238E27FC236}">
                <a16:creationId xmlns:a16="http://schemas.microsoft.com/office/drawing/2014/main" id="{59378650-9E2E-E83C-C546-B54E46C6EA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236277"/>
            <a:ext cx="4114800" cy="365125"/>
          </a:xfrm>
        </p:spPr>
        <p:txBody>
          <a:bodyPr/>
          <a:lstStyle/>
          <a:p>
            <a:pPr algn="l"/>
            <a:r>
              <a:rPr lang="en-GB" sz="1800"/>
              <a:t>RP-250909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EC3213FF-82D2-2E97-0E32-4C668E1639EB}"/>
              </a:ext>
            </a:extLst>
          </p:cNvPr>
          <p:cNvSpPr txBox="1">
            <a:spLocks/>
          </p:cNvSpPr>
          <p:nvPr/>
        </p:nvSpPr>
        <p:spPr>
          <a:xfrm>
            <a:off x="557624" y="869502"/>
            <a:ext cx="11077575" cy="1202875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GB"/>
              <a:t>A once-in-a-decade opportunity for a clean start:</a:t>
            </a:r>
          </a:p>
          <a:p>
            <a:pPr marL="0" indent="0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GB" sz="3100" b="1">
                <a:solidFill>
                  <a:schemeClr val="accent1"/>
                </a:solidFill>
              </a:rPr>
              <a:t>PCG#54 </a:t>
            </a:r>
            <a:r>
              <a:rPr lang="en-US" sz="3100" b="1">
                <a:solidFill>
                  <a:schemeClr val="accent1"/>
                </a:solidFill>
              </a:rPr>
              <a:t>encouraged investigations into more efficient tools and ways of specification handling in preparation for the 6G specifications.</a:t>
            </a:r>
            <a:endParaRPr lang="en-GB" sz="3100" b="1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63796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F77E9C-0E10-0844-B353-5180B6F27E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44839"/>
          </a:xfrm>
        </p:spPr>
        <p:txBody>
          <a:bodyPr/>
          <a:lstStyle/>
          <a:p>
            <a:r>
              <a:rPr lang="en-US">
                <a:solidFill>
                  <a:schemeClr val="accent1"/>
                </a:solidFill>
              </a:rPr>
              <a:t>Draft SID: </a:t>
            </a:r>
            <a:r>
              <a:rPr lang="en-US">
                <a:solidFill>
                  <a:schemeClr val="accent1"/>
                </a:solidFill>
                <a:hlinkClick r:id="rId2"/>
              </a:rPr>
              <a:t>RP-250910</a:t>
            </a:r>
            <a:endParaRPr lang="en-GB">
              <a:solidFill>
                <a:schemeClr val="accent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9DC308-3E20-1104-D05D-FD300BD0C4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25880"/>
            <a:ext cx="11002818" cy="4910397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10000"/>
              </a:lnSpc>
            </a:pPr>
            <a:r>
              <a:rPr lang="en-US"/>
              <a:t>TSG-level SI involving RAN, SA and CT to enable visibility and participation across the whole of 3GPP, without repeating all discussions in every WG</a:t>
            </a:r>
          </a:p>
          <a:p>
            <a:pPr lvl="1">
              <a:lnSpc>
                <a:spcPct val="110000"/>
              </a:lnSpc>
            </a:pPr>
            <a:r>
              <a:rPr lang="en-US"/>
              <a:t>Consider utilization of plain-text format(s) (in contrast to containerized formats such as docx) for the 3GPP 6G specifications, with the aims of:</a:t>
            </a:r>
          </a:p>
          <a:p>
            <a:pPr lvl="2">
              <a:lnSpc>
                <a:spcPct val="110000"/>
              </a:lnSpc>
            </a:pPr>
            <a:r>
              <a:rPr lang="en-US"/>
              <a:t>eliminating the latency and stability issues inherent in the use of current formats, and </a:t>
            </a:r>
          </a:p>
          <a:p>
            <a:pPr lvl="2">
              <a:lnSpc>
                <a:spcPct val="110000"/>
              </a:lnSpc>
            </a:pPr>
            <a:r>
              <a:rPr lang="en-US"/>
              <a:t>facilitating automated processing of specification content (e.g., by ensuring consistent styles). </a:t>
            </a:r>
          </a:p>
          <a:p>
            <a:pPr lvl="1">
              <a:lnSpc>
                <a:spcPct val="110000"/>
              </a:lnSpc>
            </a:pPr>
            <a:r>
              <a:rPr lang="en-US"/>
              <a:t>Consider the use of a Git-based repository (e.g., via ETSI Forge) and version control for the 3GPP specifications and change request process, with the aims of:</a:t>
            </a:r>
          </a:p>
          <a:p>
            <a:pPr lvl="2">
              <a:lnSpc>
                <a:spcPct val="110000"/>
              </a:lnSpc>
            </a:pPr>
            <a:r>
              <a:rPr lang="en-US"/>
              <a:t>eliminating manual errors between CR approval and implementation, and </a:t>
            </a:r>
          </a:p>
          <a:p>
            <a:pPr lvl="2">
              <a:lnSpc>
                <a:spcPct val="110000"/>
              </a:lnSpc>
            </a:pPr>
            <a:r>
              <a:rPr lang="en-US"/>
              <a:t>enabling immediate availability of the next version of the specifications after TSG plenaries.</a:t>
            </a:r>
          </a:p>
          <a:p>
            <a:pPr>
              <a:lnSpc>
                <a:spcPct val="110000"/>
              </a:lnSpc>
            </a:pPr>
            <a:r>
              <a:rPr lang="en-US"/>
              <a:t>All relevant aspects of requirements, potential workflows and procedures should be considered. </a:t>
            </a:r>
          </a:p>
          <a:p>
            <a:pPr>
              <a:lnSpc>
                <a:spcPct val="110000"/>
              </a:lnSpc>
            </a:pPr>
            <a:r>
              <a:rPr lang="en-US"/>
              <a:t>If positive recommendations arise, target 6G specifications in Rel-21. </a:t>
            </a:r>
          </a:p>
          <a:p>
            <a:pPr>
              <a:lnSpc>
                <a:spcPct val="110000"/>
              </a:lnSpc>
            </a:pPr>
            <a:endParaRPr lang="en-GB"/>
          </a:p>
        </p:txBody>
      </p:sp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FA843E56-80D9-0113-1F04-506BF41119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236277"/>
            <a:ext cx="4114800" cy="365125"/>
          </a:xfrm>
        </p:spPr>
        <p:txBody>
          <a:bodyPr/>
          <a:lstStyle/>
          <a:p>
            <a:pPr algn="l"/>
            <a:r>
              <a:rPr lang="en-GB" sz="1800"/>
              <a:t>RP-250909</a:t>
            </a:r>
          </a:p>
        </p:txBody>
      </p:sp>
    </p:spTree>
    <p:extLst>
      <p:ext uri="{BB962C8B-B14F-4D97-AF65-F5344CB8AC3E}">
        <p14:creationId xmlns:p14="http://schemas.microsoft.com/office/powerpoint/2010/main" val="5273832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5A05E76B664164F9F76E63E6D6BE6ED" ma:contentTypeVersion="16" ma:contentTypeDescription="Create a new document." ma:contentTypeScope="" ma:versionID="5c8b5305460db3742c343ff219c2d919">
  <xsd:schema xmlns:xsd="http://www.w3.org/2001/XMLSchema" xmlns:xs="http://www.w3.org/2001/XMLSchema" xmlns:p="http://schemas.microsoft.com/office/2006/metadata/properties" xmlns:ns2="71c5aaf6-e6ce-465b-b873-5148d2a4c105" xmlns:ns3="3f2ce089-3858-4176-9a21-a30f9204848e" xmlns:ns4="7275bb01-7583-478d-bc14-e839a2dd5989" targetNamespace="http://schemas.microsoft.com/office/2006/metadata/properties" ma:root="true" ma:fieldsID="eebcbbec2d8c434ca6df0e8e1aef661a" ns2:_="" ns3:_="" ns4:_="">
    <xsd:import namespace="71c5aaf6-e6ce-465b-b873-5148d2a4c105"/>
    <xsd:import namespace="3f2ce089-3858-4176-9a21-a30f9204848e"/>
    <xsd:import namespace="7275bb01-7583-478d-bc14-e839a2dd598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CR" minOccurs="0"/>
                <xsd:element ref="ns3:MediaServiceLocation" minOccurs="0"/>
                <xsd:element ref="ns3:MediaServiceSearchProperties" minOccurs="0"/>
                <xsd:element ref="ns3:Comments" minOccurs="0"/>
                <xsd:element ref="ns4:SharedWithUsers" minOccurs="0"/>
                <xsd:element ref="ns4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2ce089-3858-4176-9a21-a30f920484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34c87397-5fc1-491e-85e7-d6110dbe9cb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Comments" ma:index="25" nillable="true" ma:displayName="Navaneethan Comments" ma:default="OK" ma:format="Dropdown" ma:internalName="Comments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75bb01-7583-478d-bc14-e839a2dd5989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b0ac3f90-bf3b-4c63-910d-f3e01299c9db}" ma:internalName="TaxCatchAll" ma:showField="CatchAllData" ma:web="7275bb01-7583-478d-bc14-e839a2dd59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SharedContentType xmlns="Microsoft.SharePoint.Taxonomy.ContentTypeSync" SourceId="34c87397-5fc1-491e-85e7-d6110dbe9cbd" ContentTypeId="0x0101" PreviousValue="false" LastSyncTimeStamp="2018-03-09T14:36:50.893Z"/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Comments xmlns="3f2ce089-3858-4176-9a21-a30f9204848e">OK</Comments>
    <TaxCatchAll xmlns="7275bb01-7583-478d-bc14-e839a2dd5989" xsi:nil="true"/>
    <HideFromDelve xmlns="71c5aaf6-e6ce-465b-b873-5148d2a4c105">false</HideFromDelve>
    <lcf76f155ced4ddcb4097134ff3c332f xmlns="3f2ce089-3858-4176-9a21-a30f9204848e">
      <Terms xmlns="http://schemas.microsoft.com/office/infopath/2007/PartnerControls"/>
    </lcf76f155ced4ddcb4097134ff3c332f>
    <_dlc_DocId xmlns="71c5aaf6-e6ce-465b-b873-5148d2a4c105">RBI5PAMIO524-1616901215-50512</_dlc_DocId>
    <_dlc_DocIdUrl xmlns="71c5aaf6-e6ce-465b-b873-5148d2a4c105">
      <Url>https://nokia.sharepoint.com/sites/gxp/_layouts/15/DocIdRedir.aspx?ID=RBI5PAMIO524-1616901215-50512</Url>
      <Description>RBI5PAMIO524-1616901215-50512</Description>
    </_dlc_DocIdUrl>
  </documentManagement>
</p:properties>
</file>

<file path=customXml/itemProps1.xml><?xml version="1.0" encoding="utf-8"?>
<ds:datastoreItem xmlns:ds="http://schemas.openxmlformats.org/officeDocument/2006/customXml" ds:itemID="{FB290333-6D9C-4BDE-8BC0-63CC34881F92}">
  <ds:schemaRefs>
    <ds:schemaRef ds:uri="3f2ce089-3858-4176-9a21-a30f9204848e"/>
    <ds:schemaRef ds:uri="71c5aaf6-e6ce-465b-b873-5148d2a4c105"/>
    <ds:schemaRef ds:uri="7275bb01-7583-478d-bc14-e839a2dd5989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07FD7821-1E7D-4F00-8A1A-F4EA763ACA35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5509F5B2-E64D-46F0-AB86-B8817D066B3C}">
  <ds:schemaRefs>
    <ds:schemaRef ds:uri="Microsoft.SharePoint.Taxonomy.ContentTypeSync"/>
  </ds:schemaRefs>
</ds:datastoreItem>
</file>

<file path=customXml/itemProps4.xml><?xml version="1.0" encoding="utf-8"?>
<ds:datastoreItem xmlns:ds="http://schemas.openxmlformats.org/officeDocument/2006/customXml" ds:itemID="{6680F9E1-675D-41A8-9CE0-D3AF4A77679C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B8C6FAEA-827B-49C2-96FD-FD2B419E9117}">
  <ds:schemaRefs>
    <ds:schemaRef ds:uri="3f2ce089-3858-4176-9a21-a30f9204848e"/>
    <ds:schemaRef ds:uri="71c5aaf6-e6ce-465b-b873-5148d2a4c105"/>
    <ds:schemaRef ds:uri="7275bb01-7583-478d-bc14-e839a2dd5989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259</TotalTime>
  <Words>507</Words>
  <Application>Microsoft Office PowerPoint</Application>
  <PresentationFormat>Widescreen</PresentationFormat>
  <Paragraphs>64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Aptos</vt:lpstr>
      <vt:lpstr>Aptos Display</vt:lpstr>
      <vt:lpstr>Arial</vt:lpstr>
      <vt:lpstr>Nokia Pure Headline</vt:lpstr>
      <vt:lpstr>Nokia Pure Headline Light</vt:lpstr>
      <vt:lpstr>Nokia Pure Text Light</vt:lpstr>
      <vt:lpstr>Office Theme</vt:lpstr>
      <vt:lpstr>Motivation for new study on Modernization  of Specification Format and Procedures for 6G</vt:lpstr>
      <vt:lpstr>Current 3GPP specification process</vt:lpstr>
      <vt:lpstr>Some ongoing studies of new tools across 3GPP</vt:lpstr>
      <vt:lpstr>Automation-native 6G specifications</vt:lpstr>
      <vt:lpstr>Draft SID: RP-250910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Matthew Baker</dc:creator>
  <cp:lastModifiedBy>Matthew Baker</cp:lastModifiedBy>
  <cp:revision>2</cp:revision>
  <dcterms:created xsi:type="dcterms:W3CDTF">2025-05-27T14:05:55Z</dcterms:created>
  <dcterms:modified xsi:type="dcterms:W3CDTF">2025-06-02T17:28:20Z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0x01010055A05E76B664164F9F76E63E6D6BE6ED</vt:lpwstr>
  </property>
  <property fmtid="{D5CDD505-2E9C-101B-9397-08002B2CF9AE}" pid="3" name="_dlc_DocIdItemGuid">
    <vt:lpwstr>d32bdf34-23e7-4bce-8c02-37cfccf107ce</vt:lpwstr>
  </property>
  <property fmtid="{D5CDD505-2E9C-101B-9397-08002B2CF9AE}" pid="4" name="MediaServiceImageTags">
    <vt:lpwstr/>
  </property>
</Properties>
</file>