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</p:sldMasterIdLst>
  <p:notesMasterIdLst>
    <p:notesMasterId r:id="rId16"/>
  </p:notesMasterIdLst>
  <p:handoutMasterIdLst>
    <p:handoutMasterId r:id="rId17"/>
  </p:handoutMasterIdLst>
  <p:sldIdLst>
    <p:sldId id="2147475565" r:id="rId7"/>
    <p:sldId id="2147475633" r:id="rId8"/>
    <p:sldId id="2147474955" r:id="rId9"/>
    <p:sldId id="2147474956" r:id="rId10"/>
    <p:sldId id="2147474962" r:id="rId11"/>
    <p:sldId id="2147474959" r:id="rId12"/>
    <p:sldId id="2147474957" r:id="rId13"/>
    <p:sldId id="2147474958" r:id="rId14"/>
    <p:sldId id="2147475634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7C97276F-CA75-1F9E-6925-52C2D38907D5}" name="Matthew Baker" initials="MPJB" userId="Matthew Baker" providerId="None"/>
  <p188:author id="{A82CE39B-09F4-A08D-DFF6-54D7F3B67BDC}" name="Axel Mueller (Nokia)" initials="AM" userId="S::axel.mueller@nokia.com::6b065ed8-40bf-4bd7-b1e4-242bb2fb76f9" providerId="AD"/>
  <p188:author id="{43AD93C7-E576-6464-4310-C1B4D2E05294}" name="Petri Vasenkari" initials="PV" userId="Petri Vasenkari" providerId="None"/>
  <p188:author id="{E5629FDF-7D17-DC2B-87CA-A28B6EE49C77}" name="Iwajlo Angelow (Nokia)" initials="IA" userId="S::iwajlo.angelow@nokia.com::3fd66476-df55-4ced-b537-c2ddb5d1169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5"/>
    <a:srgbClr val="00000E"/>
    <a:srgbClr val="F2F2F2"/>
    <a:srgbClr val="F9F9F9"/>
    <a:srgbClr val="EBEBEB"/>
    <a:srgbClr val="CCCCCC"/>
    <a:srgbClr val="FF3154"/>
    <a:srgbClr val="001D47"/>
    <a:srgbClr val="0A0908"/>
    <a:srgbClr val="FF8B1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49FC52-932A-43EA-A493-5ABB0647D703}" v="39" dt="2025-06-02T17:31:09.302"/>
    <p1510:client id="{F5ADF156-11A1-47B2-A05E-CFE1186CF65F}" v="23" dt="2025-06-02T15:31:12.869"/>
  </p1510:revLst>
</p1510:revInfo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76" d="100"/>
          <a:sy n="176" d="100"/>
        </p:scale>
        <p:origin x="43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microsoft.com/office/2018/10/relationships/authors" Target="authors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B4792F-1C1F-0D17-7AA4-5C5020823D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7D83F5-344D-BAE4-C8A2-71BA3CC5E4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DF5385-C229-4E76-AB53-F96E0BF89089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E43308-3D00-ED32-3882-ECB453AF029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047575-0E03-09FC-41EA-B8C221864F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0760E2-E849-4EFC-A610-8FAC19CC5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069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8A42DB-1069-49AF-9A8F-6E8B094188A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318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5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2737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3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3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3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1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1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1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5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4E9A04A-3145-3809-19A7-33EF3021A9A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FF79836-BBB3-F465-E1C5-425AB4A83E4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5C3DF80-A3E4-DDDB-D584-7BEE3A84C9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6E76675-E286-0D90-FB5C-6C96371234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E5F6DF56-1BC2-2F0B-C57B-C1D817B1491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604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 Title slide with med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42">
            <a:extLst>
              <a:ext uri="{FF2B5EF4-FFF2-40B4-BE49-F238E27FC236}">
                <a16:creationId xmlns:a16="http://schemas.microsoft.com/office/drawing/2014/main" id="{294B94FF-B007-7648-0008-A471B34C4C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218EC66-6293-FC0C-C8AC-A21153E5703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9BA26F-4B98-6DDA-4965-A8BCB0A90C5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ED056D0-758C-4B0A-A11D-C3F14EBC0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A535B119-5E07-6658-028F-A2E92F84E1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8" name="Graphic 7" descr="Nokia Logo">
            <a:extLst>
              <a:ext uri="{FF2B5EF4-FFF2-40B4-BE49-F238E27FC236}">
                <a16:creationId xmlns:a16="http://schemas.microsoft.com/office/drawing/2014/main" id="{40EEEA9E-29A8-ACBE-9469-BF192E01BA7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Media Placeholder 6">
            <a:extLst>
              <a:ext uri="{FF2B5EF4-FFF2-40B4-BE49-F238E27FC236}">
                <a16:creationId xmlns:a16="http://schemas.microsoft.com/office/drawing/2014/main" id="{BB2531A6-B2AF-8CE3-D4E6-FFA2A6F43C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icon to add media</a:t>
            </a:r>
          </a:p>
        </p:txBody>
      </p:sp>
    </p:spTree>
    <p:extLst>
      <p:ext uri="{BB962C8B-B14F-4D97-AF65-F5344CB8AC3E}">
        <p14:creationId xmlns:p14="http://schemas.microsoft.com/office/powerpoint/2010/main" val="3000801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2 Title slide with medi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31315" y="0"/>
            <a:ext cx="41148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84BEAA91-498E-6921-E58A-76A8294949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42516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57819689-B73E-EF57-A36D-895DE38DCD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42516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9DF4C5A3-99E0-4CE6-0E6B-A5B2B4C2E1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7338" y="1260000"/>
            <a:ext cx="42516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F2544C4-9B73-80CB-B1AE-384180132B7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F7A0E6-27FB-B6FF-2E31-5A6107DF4D1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5896BA6-2208-A431-822A-895CB2B7CC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ECE578A4-6CB9-C574-603A-6A6E64EB14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459A0509-67CF-F982-C358-C433F16CD83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3 Title slide with medi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E7BA896-DC3C-C861-6C89-0401950D7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114800" y="0"/>
            <a:ext cx="50292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50967DD7-EB0D-8CFD-B25F-584621A8CE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34164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2FD81C1F-AA93-00BC-AF25-C11C8DBE21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34164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C877456-8A32-3828-EB27-AC4CF98B98F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7338" y="1260000"/>
            <a:ext cx="34164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CA45A5E-8155-944F-17C0-E8C2DF0291B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05DD94-B1D7-AF62-87C9-7EF3B816BC5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DB7061F-0A55-1A03-A699-500055D80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FEC4AEB-8265-3816-B1A7-81B4297B51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11" name="Graphic 10" descr="Nokia logo">
            <a:extLst>
              <a:ext uri="{FF2B5EF4-FFF2-40B4-BE49-F238E27FC236}">
                <a16:creationId xmlns:a16="http://schemas.microsoft.com/office/drawing/2014/main" id="{DDAE5CAB-3826-E8DA-788D-488B7B7DEEF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4 Title slide with medi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663BDD0-396A-C130-FA04-231CB3C743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200400" y="0"/>
            <a:ext cx="59436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2563EBA-CD06-501C-B361-CE925FCE7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1" y="396000"/>
            <a:ext cx="24696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900175A1-ED29-01C4-7FD7-F30E409E2D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24696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7412F25F-3E46-83B5-71D3-ADFFD1463A3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4696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B783F8-E852-2880-7AC7-93C221C8FF1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69DAC9-98D0-DE29-0854-C322936DF8E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80CD787-7ACF-66CF-A555-070E4E9CE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5F00D657-7150-C4CD-A10F-64140FBB3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11" name="Graphic 10" descr="Nokia logo">
            <a:extLst>
              <a:ext uri="{FF2B5EF4-FFF2-40B4-BE49-F238E27FC236}">
                <a16:creationId xmlns:a16="http://schemas.microsoft.com/office/drawing/2014/main" id="{597F3582-E64D-A921-75B4-391A0093054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 Blank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A0EFD0E-73A9-D773-3F8A-B9B78A9503C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2D48F3-5FAB-7137-F8DD-66420388FAC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6A6D2F2-826D-28EB-9DAD-3942D586B3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C021FBAF-6C06-6FF4-B424-967A0139D2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7CA3991F-2F28-C804-8C14-05F1D720B71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6687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 Titl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4">
            <a:extLst>
              <a:ext uri="{FF2B5EF4-FFF2-40B4-BE49-F238E27FC236}">
                <a16:creationId xmlns:a16="http://schemas.microsoft.com/office/drawing/2014/main" id="{3F610624-27D3-5359-FFFC-D7E326DE60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634223B-F986-07AA-CBE2-6EF6BD27C3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8BF3F94-260D-91AB-AFD5-771888AB117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59A584-CCB0-5173-FFC9-AEB0F836BD3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91FF5EE-EE66-EA07-E293-2859E8F3C4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F66E100-BF7D-D207-D6A5-EB6CBB5DFF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0E72FD2C-139D-1E81-B0B0-9A43BDF6E15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688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3 Text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4">
            <a:extLst>
              <a:ext uri="{FF2B5EF4-FFF2-40B4-BE49-F238E27FC236}">
                <a16:creationId xmlns:a16="http://schemas.microsoft.com/office/drawing/2014/main" id="{5931780A-C656-32C1-4F7B-3ABC88B425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404DBDA7-953B-D3E1-9591-5887247995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FE394A0-1BF5-A207-62B2-624B902703E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8F815C-F7BD-B743-55F1-819C90566A6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E2F7BD4-C9BA-1341-6E3D-2351FE0070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362F7ED-C2A3-E1DD-8729-A9B3A26605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2385D46B-EEC6-C84B-3B2D-CF2F4D759F7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8513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4 Bulletpoint text 1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4">
            <a:extLst>
              <a:ext uri="{FF2B5EF4-FFF2-40B4-BE49-F238E27FC236}">
                <a16:creationId xmlns:a16="http://schemas.microsoft.com/office/drawing/2014/main" id="{743D81ED-DDBE-A99B-BD4B-7277B049F5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40C63C5E-DBE9-8287-CD3F-76398F5E9A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281E37-10DE-9743-87A9-A079EEC7D36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4D957F-E5DE-27F8-AACE-C02FAE5A425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691BB5A-2185-A4D8-A4DC-15A08501FA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50701039-6E84-E6CE-7E91-BAB5836AA8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A0E9EB38-7E20-0C4F-3C98-F16CA8AE971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2877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5 Bulletpoint text 2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4">
            <a:extLst>
              <a:ext uri="{FF2B5EF4-FFF2-40B4-BE49-F238E27FC236}">
                <a16:creationId xmlns:a16="http://schemas.microsoft.com/office/drawing/2014/main" id="{86FF3B09-9F03-F0B8-C544-B1FF2E642A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213A9A1B-80B7-326D-75D5-CD9E713352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A31894B-2ADC-F353-515E-61B978FE204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B1039B-CAD1-E7A1-9A8E-421F00BB27A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7CAE2D1-1434-8F6A-0189-9BCF633F46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C5176F92-BBFE-DBC8-EAB4-685F805E3A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11" name="Graphic 10" descr="Nokia logo">
            <a:extLst>
              <a:ext uri="{FF2B5EF4-FFF2-40B4-BE49-F238E27FC236}">
                <a16:creationId xmlns:a16="http://schemas.microsoft.com/office/drawing/2014/main" id="{677D79E4-7DD3-8340-C2E1-7861565F8A4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0140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6 Bulletpoint text 3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4">
            <a:extLst>
              <a:ext uri="{FF2B5EF4-FFF2-40B4-BE49-F238E27FC236}">
                <a16:creationId xmlns:a16="http://schemas.microsoft.com/office/drawing/2014/main" id="{69BAFA85-BC0C-65CB-664C-099FF70B5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A60874E9-82D7-4D6B-56F2-6CC35DB55D7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FBD0FB5-5841-7798-81F7-03203504ECC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FAD2D5-5981-9B4A-69C8-3901DF8F846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59A3DAE-2325-5601-A916-159A31E7FB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024A70A-45FE-D443-B1F3-C03BAFA27B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CE884058-E3A4-33F2-BB69-812C2902630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49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4">
            <a:extLst>
              <a:ext uri="{FF2B5EF4-FFF2-40B4-BE49-F238E27FC236}">
                <a16:creationId xmlns:a16="http://schemas.microsoft.com/office/drawing/2014/main" id="{321756D8-5A9F-1C22-A89A-EF8B18E34D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DC3DC6D-C5E2-32BD-7037-4112346E9B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B509751-E824-3979-F221-A742B654E0C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7DE4C9-FBB8-8A4B-2DB4-4E815C009D5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1EF9D7C-B9BF-ACBC-3985-F2E252AED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EDDFD53A-DF6B-C791-DBA9-4B63437DA8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4438E2DC-AC73-500B-8973-5546E871789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7 Bulletpoint text 4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D8F5E3A3-C38C-2B3C-E5F3-EE4797DBE0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30EFF901-B8B0-63EA-7977-1632AF437E8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C92C61F-FD93-073C-AFAA-3629762CCB4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EB6067-6AAF-DE7E-E481-757CDC1CC59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6F744C7-8724-A6C8-F281-79A6270490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422E3335-8FF0-0584-6655-EE052F0729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A69D4396-D116-A4A8-BAE4-A8563FCA4EC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4245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8 Numbered text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4">
            <a:extLst>
              <a:ext uri="{FF2B5EF4-FFF2-40B4-BE49-F238E27FC236}">
                <a16:creationId xmlns:a16="http://schemas.microsoft.com/office/drawing/2014/main" id="{A478F3F7-D492-7A0A-5EB5-96B2BB6072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BC36E61-4BDE-52AD-30A3-9203DBC029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9F8CB66-4F0D-7F21-56F6-56AAA5C0222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8B0B3F-161E-8508-3B23-007FE162435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1F0F32-90A5-E024-3CA1-4EAFC5F20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DD20D035-9F8D-A232-B41B-0EC79F1159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852C7036-9FCE-2E79-7ACE-4445688EAF5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218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9 Title slid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AC17C7C-48EB-5E02-E836-536FA92F14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624C8-71C7-7928-25B9-5352C8FD2EB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AD1F5B-D865-3F9F-4D96-58C6DD62ECD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9A710F4-454B-9280-0454-7D5D36E2E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E36D38-263C-DBB6-A0D4-5E9785455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DB4B9A7C-8EE7-E5F6-0712-2CEF04F5407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146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0 Title slide with media 1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6">
            <a:extLst>
              <a:ext uri="{FF2B5EF4-FFF2-40B4-BE49-F238E27FC236}">
                <a16:creationId xmlns:a16="http://schemas.microsoft.com/office/drawing/2014/main" id="{BB2531A6-B2AF-8CE3-D4E6-FFA2A6F43CBA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media</a:t>
            </a:r>
          </a:p>
        </p:txBody>
      </p:sp>
      <p:sp>
        <p:nvSpPr>
          <p:cNvPr id="15" name="Text Placeholder 42">
            <a:extLst>
              <a:ext uri="{FF2B5EF4-FFF2-40B4-BE49-F238E27FC236}">
                <a16:creationId xmlns:a16="http://schemas.microsoft.com/office/drawing/2014/main" id="{4F756C8B-0244-6A11-8EC3-4A1D203CDD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0A76AB-576F-2C48-7ED4-0E98A54B99A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759CC4-69C8-613F-E557-4E2AEE7B75E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DCE9648-B624-3DC8-627D-87061FBB1F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0DC17B7D-4E9B-5FAC-1228-C97FB1CFC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6F2AB971-B4DD-59FD-C268-1BB0A62D839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4308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1 Title slide with media 2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31315" y="0"/>
            <a:ext cx="41148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51E46E0-0E1B-8CAF-D631-7703C8A769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42516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99F8D9-4963-D188-F8EE-27DB6017B23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42516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75569BCB-A411-0457-2706-5BDA5870D8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7338" y="1260000"/>
            <a:ext cx="42516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B48A79-625E-B973-DCD8-533E86F2507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418BB1-0E7E-AAD3-AD71-82204464918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62696BC-FF96-7C90-2879-6CEC41EF06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742AC6DC-CFBE-F98E-4CC4-2390702BA6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7E7E3C71-A7E6-4837-47D4-F29F0703D0E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9432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2 Title slide with media 3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E7BA896-DC3C-C861-6C89-0401950D7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114800" y="0"/>
            <a:ext cx="50292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F8719083-E8AC-0E0F-B2A0-40CE46066C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34164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F3565AE2-44FB-6E3F-4CD5-D32177BD94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34164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368EB97E-538F-D25F-E38A-7F89D40173C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7338" y="1260000"/>
            <a:ext cx="34164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DBEFAD-5693-7A1A-A64F-C540D390A0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681D21-FC7E-7F82-9685-4F1EF53B236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45F777C-D535-AFCB-20A5-43068DA8F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DEF2D02-B6B9-E747-F0EA-9ED48DC28C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FEE42485-0093-9AEA-D095-FDAA8291CA5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92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3 Title slide with media 4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663BDD0-396A-C130-FA04-231CB3C743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200400" y="0"/>
            <a:ext cx="59436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D915D93-3D42-065E-5889-D6512FC04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1" y="396000"/>
            <a:ext cx="24696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2DA7900-C799-86E9-E337-DD7F16C91B7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24696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A60CF481-C9D5-F170-D944-99D1ADA24E3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4696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F76E50B-EEF8-724F-1802-0488D70A46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08539B-21D0-85E7-AB77-143ABD40EEB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33787D7-2EEE-AEBC-7FAF-892EC0B312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0CF5A558-51C2-73A4-9D8C-5A3B7422BE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C31BECE7-632F-A19D-3778-9775805B791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5720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97BECFD-8EA7-0689-338E-FF79734814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EF87F37-41EC-F109-B4C3-D44EE53A0A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D32AC0D-5511-1F2D-2A28-C259AC8BC5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09469116-FBE9-F1CA-AA9E-3840A8AFBA6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37478" y="4472616"/>
            <a:ext cx="1368000" cy="308246"/>
          </a:xfrm>
          <a:prstGeom prst="rect">
            <a:avLst/>
          </a:prstGeom>
        </p:spPr>
      </p:pic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AAD2976-396D-426A-A7C0-2D53F71491E3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B10A0F-2286-895A-B579-CB5D4386A2B7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urp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1E104F6-2E1E-CFDD-A69D-C115384F15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0"/>
            <a:ext cx="5144400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A1D3EB5E-6B70-AA5A-4340-53F0E0A064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0AF9AF4C-BE87-2184-CAE5-F141A4F930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6473A8D9-1E1F-2E3A-7D9E-D4269FE0E85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37478" y="4472616"/>
            <a:ext cx="1368000" cy="308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A40532-F231-EBBB-A8D3-3657B33CB9DA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509789C-1FE5-7B11-DD63-34E6F72F670E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C7D16BB-9265-7D3A-E136-8F028A9F86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1" name="Title 4">
            <a:extLst>
              <a:ext uri="{FF2B5EF4-FFF2-40B4-BE49-F238E27FC236}">
                <a16:creationId xmlns:a16="http://schemas.microsoft.com/office/drawing/2014/main" id="{F0180981-7B7F-4D9A-87AD-960857227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C555545-3487-5A2F-B887-81AE17C806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8" name="Graphic 7" descr="Nokia logo">
            <a:extLst>
              <a:ext uri="{FF2B5EF4-FFF2-40B4-BE49-F238E27FC236}">
                <a16:creationId xmlns:a16="http://schemas.microsoft.com/office/drawing/2014/main" id="{E38B61BF-D739-BBD9-DF1D-6287976FB4E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37478" y="4472616"/>
            <a:ext cx="1368000" cy="308246"/>
          </a:xfrm>
          <a:prstGeom prst="rect">
            <a:avLst/>
          </a:prstGeom>
        </p:spPr>
      </p:pic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E5D1B-6D7F-C600-7828-022D4F5709B7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045E81-706E-BB14-3DDB-AC56D9F33518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66B08DCF-1DB4-720A-452A-F597CB7BA5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10571FD-4027-76D7-14A7-8C7029D71E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FF66938-CF4B-D097-1BC6-18EB230030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06B219-6557-5951-F467-43B768A9C96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2EA5319-09BC-9987-CAC8-EA3BDB340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EE177B5-71D7-398C-03E7-932A701525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96C23372-1538-FB18-2416-BA5B684987F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90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itle 4">
            <a:extLst>
              <a:ext uri="{FF2B5EF4-FFF2-40B4-BE49-F238E27FC236}">
                <a16:creationId xmlns:a16="http://schemas.microsoft.com/office/drawing/2014/main" id="{D3CDCE65-9D09-8014-E0D4-FA37C5A409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50AD0AE-26A9-7041-BAC9-7726260DC4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B1A59803-7A75-C0A5-6357-07B64397DE3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37478" y="4472616"/>
            <a:ext cx="1368000" cy="308246"/>
          </a:xfrm>
          <a:prstGeom prst="rect">
            <a:avLst/>
          </a:prstGeom>
        </p:spPr>
      </p:pic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CE77B206-49F7-2B3D-46F6-5783EB06549D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1F7AE0E-D196-9918-5EDB-E9F6D1F5BFCD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ic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7690CFD2-2C1B-7335-BF54-AD634A35EA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1" name="Title 4">
            <a:extLst>
              <a:ext uri="{FF2B5EF4-FFF2-40B4-BE49-F238E27FC236}">
                <a16:creationId xmlns:a16="http://schemas.microsoft.com/office/drawing/2014/main" id="{F0180981-7B7F-4D9A-87AD-960857227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0894" y="719799"/>
            <a:ext cx="4015503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C555545-3487-5A2F-B887-81AE17C806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0895" y="2126098"/>
            <a:ext cx="4015503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CEF8B1BA-0BB5-4F93-F0B9-7D5525BEC01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37478" y="4472616"/>
            <a:ext cx="1368000" cy="308246"/>
          </a:xfrm>
          <a:prstGeom prst="rect">
            <a:avLst/>
          </a:prstGeom>
        </p:spPr>
      </p:pic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E5D1B-6D7F-C600-7828-022D4F5709B7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045E81-706E-BB14-3DDB-AC56D9F33518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</p:spTree>
    <p:extLst>
      <p:ext uri="{BB962C8B-B14F-4D97-AF65-F5344CB8AC3E}">
        <p14:creationId xmlns:p14="http://schemas.microsoft.com/office/powerpoint/2010/main" val="18064701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8A7CBB0-A767-7247-8638-81BC366967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9A3B12B3-A799-7EB4-75DA-BC0A7D701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DD8338-5A64-469A-E2DB-DF91FC1856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A910EA0-FECD-D7DE-120C-8BC301ED58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B79C81-C7D6-4DE3-0A04-D7E02DD8C6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1921672E-D869-7D2B-159D-F174AB26977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81148" y="2417035"/>
            <a:ext cx="1368000" cy="30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7370059-157B-625C-8521-D3FCF8A22D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8" name="Title 4">
            <a:extLst>
              <a:ext uri="{FF2B5EF4-FFF2-40B4-BE49-F238E27FC236}">
                <a16:creationId xmlns:a16="http://schemas.microsoft.com/office/drawing/2014/main" id="{CA265AEB-E893-7C5A-2089-F8668DD28E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9A21839-5A3E-48C8-8C8A-66E6CF919C9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17E9E3A5-43FE-813E-B36E-00A287E16B3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647D8A-35E4-5375-137D-AE3FBB59F9F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pic>
        <p:nvPicPr>
          <p:cNvPr id="6" name="Graphic 5" descr="Nokia logo">
            <a:extLst>
              <a:ext uri="{FF2B5EF4-FFF2-40B4-BE49-F238E27FC236}">
                <a16:creationId xmlns:a16="http://schemas.microsoft.com/office/drawing/2014/main" id="{3159A364-3F53-49BA-50D6-FD0686E3293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81148" y="2417035"/>
            <a:ext cx="1368000" cy="30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20ED13-DCC3-ED6C-4FB2-2B64E7F041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D06AC820-889D-342D-C4F1-65579046F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8C0E4A4-2F9E-C493-382A-9CBF0ED8AD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54EB9F-8927-A3FE-8B84-2A5DA2E7EB1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049C86-481E-BCA9-382A-A561EA22CA1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A036063D-3B25-4CF1-DB6F-72093DB7B48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81148" y="2417035"/>
            <a:ext cx="1368000" cy="30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87D5AF06-6AF8-9002-BEDC-176CB57496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25084"/>
          <a:stretch/>
        </p:blipFill>
        <p:spPr>
          <a:xfrm>
            <a:off x="5126775" y="0"/>
            <a:ext cx="4017225" cy="51435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EB43E8F-27C8-8759-7A98-CAA935E782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E8D2D46-B066-616E-7306-CE64233C73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832A1-1A29-5A85-3CD7-02108B35D94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7A7115-EA83-4FF6-C9AA-23524B051F6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1256B8AB-F671-364A-E851-3FD12238AA6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81148" y="2417035"/>
            <a:ext cx="1368000" cy="30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Pic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688861E-D4DD-2810-FD84-1DB955571C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F644B64C-1E73-0D1A-EAC2-6C1ED0E520D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7531" y="570133"/>
            <a:ext cx="1368000" cy="308246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Presentation</a:t>
            </a:r>
            <a:br>
              <a:rPr lang="en-US"/>
            </a:br>
            <a:r>
              <a:rPr lang="en-US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97D06B58-F9C5-9D8E-90A3-569F82E84A4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7318D9-3980-D242-1987-00567631D18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</p:spTree>
    <p:extLst>
      <p:ext uri="{BB962C8B-B14F-4D97-AF65-F5344CB8AC3E}">
        <p14:creationId xmlns:p14="http://schemas.microsoft.com/office/powerpoint/2010/main" val="4178943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Pic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CC36A70-78FE-4D3C-6B51-689F4C620E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B31D7355-75E0-B3E5-9F7B-4A0FDD63B29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7531" y="570133"/>
            <a:ext cx="1368000" cy="308246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Presentation</a:t>
            </a:r>
            <a:br>
              <a:rPr lang="en-US"/>
            </a:br>
            <a:r>
              <a:rPr lang="en-US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97D06B58-F9C5-9D8E-90A3-569F82E84A4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7318D9-3980-D242-1987-00567631D18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</p:spTree>
    <p:extLst>
      <p:ext uri="{BB962C8B-B14F-4D97-AF65-F5344CB8AC3E}">
        <p14:creationId xmlns:p14="http://schemas.microsoft.com/office/powerpoint/2010/main" val="208598355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Pic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n in a bucket on a power line with a Nokia O amplifie">
            <a:extLst>
              <a:ext uri="{FF2B5EF4-FFF2-40B4-BE49-F238E27FC236}">
                <a16:creationId xmlns:a16="http://schemas.microsoft.com/office/drawing/2014/main" id="{CEE775B9-48D1-18A4-9F67-DA310EAE35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E2D15E15-461D-4653-8AAE-B6F0A35C449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7531" y="570133"/>
            <a:ext cx="1368000" cy="308246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Presentation</a:t>
            </a:r>
            <a:br>
              <a:rPr lang="en-US"/>
            </a:br>
            <a:r>
              <a:rPr lang="en-US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97D06B58-F9C5-9D8E-90A3-569F82E84A4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7318D9-3980-D242-1987-00567631D18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</p:spTree>
    <p:extLst>
      <p:ext uri="{BB962C8B-B14F-4D97-AF65-F5344CB8AC3E}">
        <p14:creationId xmlns:p14="http://schemas.microsoft.com/office/powerpoint/2010/main" val="41993600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Re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8FCEB48-BE41-308F-33AB-94163C02BF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885AEDB-ED41-584E-391C-1747DAD5043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372165-1480-FF4B-FD8E-0169E8CD195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074773A7-3EAC-2961-24D3-842784349AA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Bulletpoint text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BC890568-C3A4-9412-84D4-91BFC2DF56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CA3227FE-6468-9FF9-286E-688D20A40E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6EFBCA-F2A9-DB62-4D3E-60E897B89B5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95910B-6C91-D297-584C-3D1533AECBE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50898E8-3EA0-DF94-8725-EB617F3DE2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D61FF18-0BA2-46E4-85DF-332117D12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4B9A6F0D-F016-F84E-EFD2-D2B1590A880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8FF1A58D-53A4-65F6-8F2B-645D65C533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51B7E9D-D552-81A8-07CE-C85143F97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BF972D4-3000-87A0-9E6C-C622A2B7C6C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A5600B8-EF33-4C46-87E9-1A51B9580A9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B4807D-C6CB-B42F-7CAC-4B1E0264A61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0867E842-F647-BDFD-ACA4-0E8E5941724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BC0B63B-5EB2-C517-FFAF-0A5B2B5AB9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6" name="Title 4">
            <a:extLst>
              <a:ext uri="{FF2B5EF4-FFF2-40B4-BE49-F238E27FC236}">
                <a16:creationId xmlns:a16="http://schemas.microsoft.com/office/drawing/2014/main" id="{024AFDB3-6F7B-B778-402E-9CCB281E4A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73B31AA-DB5D-E4EE-AD2B-9C376313D5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DA5D471E-8C81-0943-5022-F263A707E60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2D474A-4156-5445-2C99-EE4C77388F5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6FC2EA8D-9B55-82D4-9907-1F87FBE3A61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838942B2-5BE5-A3D6-4570-6AF07089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51E6336-7A1E-2850-2562-4FDD760F45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EB92B7B9-0B45-FE4B-753A-4D8C0E23E61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4D82E9-DEF8-D842-DDB5-563D618E794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657F589E-FBBE-97EC-13A5-832B29CCC36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c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1A92515-C784-AFAE-231C-BDCF326786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94D74C-5AF1-763F-C6B0-6E8B02509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1479" y="0"/>
            <a:ext cx="7772521" cy="5143500"/>
          </a:xfrm>
          <a:prstGeom prst="rect">
            <a:avLst/>
          </a:prstGeom>
        </p:spPr>
      </p:pic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09BB6185-28F5-539E-C35D-3934B81C898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7531" y="570133"/>
            <a:ext cx="1368000" cy="308246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838942B2-5BE5-A3D6-4570-6AF07089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384406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51E6336-7A1E-2850-2562-4FDD760F45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EB92B7B9-0B45-FE4B-753A-4D8C0E23E61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4D82E9-DEF8-D842-DDB5-563D618E794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</p:spTree>
    <p:extLst>
      <p:ext uri="{BB962C8B-B14F-4D97-AF65-F5344CB8AC3E}">
        <p14:creationId xmlns:p14="http://schemas.microsoft.com/office/powerpoint/2010/main" val="426663116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BD1AA1F-A67F-147D-5600-E1BA5DD20A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4">
            <a:extLst>
              <a:ext uri="{FF2B5EF4-FFF2-40B4-BE49-F238E27FC236}">
                <a16:creationId xmlns:a16="http://schemas.microsoft.com/office/drawing/2014/main" id="{024AFDB3-6F7B-B778-402E-9CCB281E4A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73B31AA-DB5D-E4EE-AD2B-9C376313D5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DA5D471E-8C81-0943-5022-F263A707E60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2D474A-4156-5445-2C99-EE4C77388F5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E6EEA8DF-D18C-BAD8-7580-C1F33A78FBA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9001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c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C00DDB-8C8C-92E3-4545-B4040D0046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1" name="Title 4">
            <a:extLst>
              <a:ext uri="{FF2B5EF4-FFF2-40B4-BE49-F238E27FC236}">
                <a16:creationId xmlns:a16="http://schemas.microsoft.com/office/drawing/2014/main" id="{F0180981-7B7F-4D9A-87AD-960857227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0894" y="719799"/>
            <a:ext cx="4015503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C555545-3487-5A2F-B887-81AE17C806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0895" y="2126098"/>
            <a:ext cx="4015503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1965B2CE-72E2-86D8-13B6-4B69A6A6D0C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58397" y="4268986"/>
            <a:ext cx="1368000" cy="308246"/>
          </a:xfrm>
          <a:prstGeom prst="rect">
            <a:avLst/>
          </a:prstGeom>
        </p:spPr>
      </p:pic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E5D1B-6D7F-C600-7828-022D4F5709B7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045E81-706E-BB14-3DDB-AC56D9F33518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</p:spTree>
    <p:extLst>
      <p:ext uri="{BB962C8B-B14F-4D97-AF65-F5344CB8AC3E}">
        <p14:creationId xmlns:p14="http://schemas.microsoft.com/office/powerpoint/2010/main" val="54763543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c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A9AFA19-8C7F-E142-85CB-2612BE62F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A51CA56-E41B-3107-2323-5745CABE07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965842" y="0"/>
            <a:ext cx="3178158" cy="5143500"/>
          </a:xfrm>
          <a:prstGeom prst="rect">
            <a:avLst/>
          </a:prstGeom>
          <a:gradFill flip="none" rotWithShape="1">
            <a:gsLst>
              <a:gs pos="0">
                <a:srgbClr val="6BA602"/>
              </a:gs>
              <a:gs pos="53000">
                <a:srgbClr val="6BA602">
                  <a:alpha val="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21" name="Title 4">
            <a:extLst>
              <a:ext uri="{FF2B5EF4-FFF2-40B4-BE49-F238E27FC236}">
                <a16:creationId xmlns:a16="http://schemas.microsoft.com/office/drawing/2014/main" id="{F0180981-7B7F-4D9A-87AD-960857227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4578" y="1430652"/>
            <a:ext cx="4015503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C555545-3487-5A2F-B887-81AE17C806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44579" y="2836951"/>
            <a:ext cx="4015503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06E8345C-AD76-AA88-22D8-DFC056420E9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58397" y="4268986"/>
            <a:ext cx="1368000" cy="308246"/>
          </a:xfrm>
          <a:prstGeom prst="rect">
            <a:avLst/>
          </a:prstGeom>
        </p:spPr>
      </p:pic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E5D1B-6D7F-C600-7828-022D4F5709B7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045E81-706E-BB14-3DDB-AC56D9F33518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</p:spTree>
    <p:extLst>
      <p:ext uri="{BB962C8B-B14F-4D97-AF65-F5344CB8AC3E}">
        <p14:creationId xmlns:p14="http://schemas.microsoft.com/office/powerpoint/2010/main" val="136469573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c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625ADB4-D2AF-9F78-817D-2989526AA9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58092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372165-1480-FF4B-FD8E-0169E8CD195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885AEDB-ED41-584E-391C-1747DAD5043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61D80F37-AD72-C9D5-E8B9-C2EAA61289D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462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 pic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edia Placeholder 18">
            <a:extLst>
              <a:ext uri="{FF2B5EF4-FFF2-40B4-BE49-F238E27FC236}">
                <a16:creationId xmlns:a16="http://schemas.microsoft.com/office/drawing/2014/main" id="{0278DF0D-7F10-BB8F-FF8C-B24DD9F52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86"/>
          <a:stretch/>
        </p:blipFill>
        <p:spPr>
          <a:xfrm>
            <a:off x="0" y="0"/>
            <a:ext cx="9151998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5BB7655-C662-FCCF-E614-F79DC8B5D7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1039170"/>
            <a:ext cx="9144001" cy="4104330"/>
          </a:xfrm>
          <a:prstGeom prst="rect">
            <a:avLst/>
          </a:prstGeom>
          <a:gradFill>
            <a:gsLst>
              <a:gs pos="57000">
                <a:schemeClr val="accent1">
                  <a:alpha val="0"/>
                </a:schemeClr>
              </a:gs>
              <a:gs pos="100000">
                <a:schemeClr val="accent1">
                  <a:alpha val="32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AB949938-CE12-C58B-D339-81A6BDCD9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0E36A63A-E78A-28A0-035B-62F92AD668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8BF3F94-260D-91AB-AFD5-771888AB117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59A584-CCB0-5173-FFC9-AEB0F836BD3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D278C8A-4470-3E3E-ED22-E0333BDC72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F66E100-BF7D-D207-D6A5-EB6CBB5DFF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BB937390-63D5-3E5C-5017-6C0EFAC8BC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1450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 pic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402D9F2-61E7-68C8-7C1E-301381285C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A707D2-31FF-9624-CE15-D785171B03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83054" y="133404"/>
            <a:ext cx="5460422" cy="5010096"/>
          </a:xfrm>
          <a:prstGeom prst="rect">
            <a:avLst/>
          </a:prstGeom>
        </p:spPr>
      </p:pic>
      <p:sp>
        <p:nvSpPr>
          <p:cNvPr id="10" name="Title 4">
            <a:extLst>
              <a:ext uri="{FF2B5EF4-FFF2-40B4-BE49-F238E27FC236}">
                <a16:creationId xmlns:a16="http://schemas.microsoft.com/office/drawing/2014/main" id="{3638BA8F-22A1-C526-2B63-B19958F5F2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EA23941-7CD0-A518-E8E0-198AC3370A7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87FDC6D-FA6D-680C-FFA9-146611FE197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98EE661-EA33-3331-6791-EDCCFB5FF89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21C2BA-9E32-AA38-9890-4D0AF3A9448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33FE55A-CB2B-A69B-B348-0D7031EA43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5979B6E-571B-19E9-D17C-4D9B9FC017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41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Bulletpoint text 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4">
            <a:extLst>
              <a:ext uri="{FF2B5EF4-FFF2-40B4-BE49-F238E27FC236}">
                <a16:creationId xmlns:a16="http://schemas.microsoft.com/office/drawing/2014/main" id="{3680CF7D-508D-6A1E-7BA8-455DE3AB04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364BF77D-3FDD-4087-FCB6-140F4D1E46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ED75580-5FAF-E6C5-DFED-1F462D82E3A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A67328-00EF-5713-CA06-6BF95B77591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99270B0-8AD2-BEC7-6542-1B90E336B9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65EB5894-B0A6-D8F1-AD97-D6E4D056DD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11" name="Graphic 10" descr="Nokia Logo">
            <a:extLst>
              <a:ext uri="{FF2B5EF4-FFF2-40B4-BE49-F238E27FC236}">
                <a16:creationId xmlns:a16="http://schemas.microsoft.com/office/drawing/2014/main" id="{302DAEC4-26F4-5A19-1880-D3326A33BB9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 pic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>
            <a:extLst>
              <a:ext uri="{FF2B5EF4-FFF2-40B4-BE49-F238E27FC236}">
                <a16:creationId xmlns:a16="http://schemas.microsoft.com/office/drawing/2014/main" id="{78A79396-7BF6-A651-6660-870E65E24C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-1649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4371206-886E-CD65-27C2-B010C85F0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25000">
                <a:srgbClr val="001135">
                  <a:alpha val="80780"/>
                </a:srgbClr>
              </a:gs>
              <a:gs pos="99000">
                <a:srgbClr val="001135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2449517-A4B2-F132-465F-4982B64201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A0EFD0E-73A9-D773-3F8A-B9B78A9503C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2D48F3-5FAB-7137-F8DD-66420388FAC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78FC0E3-9520-16F6-49A6-4AF411DEE2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C021FBAF-6C06-6FF4-B424-967A0139D2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18886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ntent pic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FD8FECF-7E9C-FB07-78EE-09C2F04609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42449517-A4B2-F132-465F-4982B64201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A0EFD0E-73A9-D773-3F8A-B9B78A9503C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2D48F3-5FAB-7137-F8DD-66420388FAC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78FC0E3-9520-16F6-49A6-4AF411DEE2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C021FBAF-6C06-6FF4-B424-967A0139D2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62552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Gree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2BC244E-62D2-236F-4DC8-EEBFE9AF2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037E71A-4D16-4C1C-A453-30E9D3B343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44BE02-2625-0E61-D864-E5DDC07EC96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7B8C5E-2A02-500E-7B19-869B39D9A89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F4482E1-B955-5AAC-32CD-3F73ACC6ED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1067757F-8A0C-FCEC-EB62-74E36F8E5E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EF07AED-C885-0A94-CE92-AD0235762C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764D072-CBD7-9879-C7EC-98D8F2A92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2A1F2F7-3255-A552-A703-7C9BCD3C4BA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57A933-0F5D-EB6F-6781-ACE4F612BDF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25A437C-B612-5DB3-E91B-8A67096D8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AC4DEFCE-5A10-8D7A-C10A-5C24EDCFF8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3008810B-99B1-0DE4-23E6-02B4DA2914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FD17980-F783-4A27-87DC-42985B6C77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04A15B7-63F0-3CCD-2D47-55F12E499A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7E83870-7680-0EC5-A60C-DDC82D20159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666C31-62D7-CEFA-FFA5-6E39B2A9667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669655E-E552-3FD9-7A57-C2346D0417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A26AEA66-94E0-CBBE-2810-477A8B621D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01D2CA4-939C-12C2-DF49-53BE4EA4C1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50827C9-11A5-EF89-4AB8-AB3618FD7A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F513913-81F1-BE35-BEE1-E4F3B331C19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90E264-5D0F-60E1-079B-4D9441DFD2F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F0253DF-B46F-5A80-914E-0930C7B29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FC57D9E6-836B-E344-7053-C5B54572FB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rang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34BF0FE-66B0-30DC-7C7E-0C60AC6208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2D7F188-67FC-ABEB-05B5-3DA22010A1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FA5559B-7244-EAEC-5F81-57659F88355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C8F3BE-DF4E-616F-9E87-42409E45FB7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661D9D1-ED6E-8ED2-ED89-E9A94AC110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7ACCA25F-B787-0F46-0666-1B57C451AA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F98BFE0-FEAC-1333-6BF5-7907903B2D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286B9DA-CAB9-E469-12B0-C0346B9DC4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AC91DB6-E398-955E-AA6E-6AE046DE825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08C83F-D17C-0CF7-307E-6CDC00953C2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A2EF8D6-D7CD-1DE1-547B-A7FE3CF1F2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CA8D2C2D-8FBB-781E-417F-B5D858DD4B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ACC9534-D4F4-B471-C3A8-8380F72B34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E8375E-A8AD-BD21-762F-D12529F860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7137A-1370-497D-30A9-2885B2A47AC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294544-7EC4-ED46-6173-E3A78AF117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7B62533-4CCB-A9F5-1EE5-199D23C154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CD15844B-56C3-0508-2515-0AFFA9A8C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Header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0999E7-EF2D-B989-BACB-96E1C8BB8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03C32FD9-B575-B088-F4D3-42B48E0622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D59C41C8-93A0-7C96-5DD0-AC829DDB63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D98B62A-7E27-3CC8-206A-E110F9366C6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7C385F-9E05-8EDE-1535-3F794D81FC5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9B7065F-D77A-0916-E0D0-0FC3E19379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0A1F98B-78E0-1ED0-E1B9-E6B7B776EF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98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Bulletpoint text 3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4">
            <a:extLst>
              <a:ext uri="{FF2B5EF4-FFF2-40B4-BE49-F238E27FC236}">
                <a16:creationId xmlns:a16="http://schemas.microsoft.com/office/drawing/2014/main" id="{7883FFFC-5BC6-5F4B-7D91-BA6E5A6A71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FAA3081D-6AA5-1E61-AD80-807985659C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CA67C43-66D6-847E-98DC-61F9029ECC0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8E66B8-C798-B992-2C68-B85351E1170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3541309-5DF9-5C6B-86F9-82A1DB283E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A1277FE0-ECBC-0B62-6936-4A9C8E1CE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12" name="Graphic 11" descr="Nokia Logo">
            <a:extLst>
              <a:ext uri="{FF2B5EF4-FFF2-40B4-BE49-F238E27FC236}">
                <a16:creationId xmlns:a16="http://schemas.microsoft.com/office/drawing/2014/main" id="{7BF24453-1D2B-0D99-269E-C4DA21527F1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771ABB-1BF6-207C-8324-84800D2C5C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 descr="Nokia logo">
            <a:extLst>
              <a:ext uri="{FF2B5EF4-FFF2-40B4-BE49-F238E27FC236}">
                <a16:creationId xmlns:a16="http://schemas.microsoft.com/office/drawing/2014/main" id="{8964B123-D19A-2338-1D64-863839FD10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80317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F31E7EB-07E5-D828-EFB0-548DDE8131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9E924A02-1A30-416D-9348-04034A1D83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99991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13571B-0777-1D96-096C-6E1D26B821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 descr="Nokia logo">
            <a:extLst>
              <a:ext uri="{FF2B5EF4-FFF2-40B4-BE49-F238E27FC236}">
                <a16:creationId xmlns:a16="http://schemas.microsoft.com/office/drawing/2014/main" id="{4BBA0006-655D-C416-FAE7-8603AC98D0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42878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8486FD-7EC4-CDCF-2EB1-8273369AD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CE81493E-0EA3-98E8-E5BC-F5319B7BDEA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91191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007D03-89F3-2416-C72F-E4021AB5CD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 descr="Nokia logo">
            <a:extLst>
              <a:ext uri="{FF2B5EF4-FFF2-40B4-BE49-F238E27FC236}">
                <a16:creationId xmlns:a16="http://schemas.microsoft.com/office/drawing/2014/main" id="{A75D244D-7CB9-E6AD-BCC3-EE10290A09A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86067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E0E0CA1-CC11-8BB0-3FAD-9853BD3E2A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185A3FC1-FA47-5A34-027D-BD062044AD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91260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F81FDD-EA21-7356-ADEC-7FE4C88FF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058" y="0"/>
            <a:ext cx="9144000" cy="5143500"/>
          </a:xfrm>
          <a:prstGeom prst="rect">
            <a:avLst/>
          </a:prstGeom>
        </p:spPr>
      </p:pic>
      <p:pic>
        <p:nvPicPr>
          <p:cNvPr id="4" name="Graphic 3" descr="Nokia logo">
            <a:extLst>
              <a:ext uri="{FF2B5EF4-FFF2-40B4-BE49-F238E27FC236}">
                <a16:creationId xmlns:a16="http://schemas.microsoft.com/office/drawing/2014/main" id="{ED5BACB3-1ACD-FD57-E2A1-36BE68E459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02335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 descr="Nokia logo">
            <a:extLst>
              <a:ext uri="{FF2B5EF4-FFF2-40B4-BE49-F238E27FC236}">
                <a16:creationId xmlns:a16="http://schemas.microsoft.com/office/drawing/2014/main" id="{ED5BACB3-1ACD-FD57-E2A1-36BE68E459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18502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2" y="701062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378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2" y="2126099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394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589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2983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377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772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166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56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9" y="4482675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1800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8" y="4858556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000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189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Public - RP-250903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730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 Bulletpoint text 4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4">
            <a:extLst>
              <a:ext uri="{FF2B5EF4-FFF2-40B4-BE49-F238E27FC236}">
                <a16:creationId xmlns:a16="http://schemas.microsoft.com/office/drawing/2014/main" id="{0CD56D63-9D4E-1527-F818-E9DFBC09B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8D38CEF1-9906-3101-607B-44C4FE0B4E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115B87B-934C-0F92-5F93-D343BD44B66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DA646D-5F97-9D8A-4598-A0C98D4634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8ACD5F-A24E-63B2-613E-389C53F45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45A16F44-B403-571B-AD0A-B6A86614B7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13" name="Graphic 12" descr="Nokia Logo">
            <a:extLst>
              <a:ext uri="{FF2B5EF4-FFF2-40B4-BE49-F238E27FC236}">
                <a16:creationId xmlns:a16="http://schemas.microsoft.com/office/drawing/2014/main" id="{9DEAEA85-0D4F-9315-1D56-FE86EBBA726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 Numb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23ADA4B1-518E-0888-C3F9-1008EC9F4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334500B4-C20C-4352-0862-284C02ECCA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F7E5B4-21F0-0696-BF4F-8AFCA8103C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696985-1EFA-02D0-106A-9F81CEBC3FA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EA7F1A5-02F4-2D45-9BE2-4558EC7A9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DC4B182-BD0E-D0F1-793C-A6CE500EA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864C729B-A906-F3EE-CBF7-968443E2A6C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2ED1432-BF6A-D5A0-ADBD-AA0251CAB8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B1F327B-603C-86B8-9F24-AB86561B3C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06DFA0-C2BA-C581-C314-740F6D8A707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2E08687-51A2-B793-017A-1768900A02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5D779461-EFB5-C35B-DE08-509687C826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Public - RP-250903</a:t>
            </a:r>
          </a:p>
        </p:txBody>
      </p:sp>
      <p:pic>
        <p:nvPicPr>
          <p:cNvPr id="8" name="Graphic 7" descr="Nokia Logo">
            <a:extLst>
              <a:ext uri="{FF2B5EF4-FFF2-40B4-BE49-F238E27FC236}">
                <a16:creationId xmlns:a16="http://schemas.microsoft.com/office/drawing/2014/main" id="{CBC5DB55-EF7C-5450-BEBA-218F32250FC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812" r:id="rId10"/>
    <p:sldLayoutId id="2147483763" r:id="rId11"/>
    <p:sldLayoutId id="2147483775" r:id="rId12"/>
    <p:sldLayoutId id="2147483794" r:id="rId13"/>
    <p:sldLayoutId id="2147483797" r:id="rId14"/>
    <p:sldLayoutId id="2147483817" r:id="rId15"/>
    <p:sldLayoutId id="2147483818" r:id="rId16"/>
    <p:sldLayoutId id="2147483819" r:id="rId17"/>
    <p:sldLayoutId id="2147483820" r:id="rId18"/>
    <p:sldLayoutId id="2147483821" r:id="rId19"/>
    <p:sldLayoutId id="2147483822" r:id="rId20"/>
    <p:sldLayoutId id="2147483823" r:id="rId21"/>
    <p:sldLayoutId id="2147483824" r:id="rId22"/>
    <p:sldLayoutId id="2147483825" r:id="rId23"/>
    <p:sldLayoutId id="2147483826" r:id="rId24"/>
    <p:sldLayoutId id="2147483827" r:id="rId25"/>
    <p:sldLayoutId id="2147483828" r:id="rId26"/>
    <p:sldLayoutId id="2147483753" r:id="rId27"/>
    <p:sldLayoutId id="2147483757" r:id="rId28"/>
    <p:sldLayoutId id="2147483758" r:id="rId29"/>
    <p:sldLayoutId id="2147483815" r:id="rId30"/>
    <p:sldLayoutId id="2147483840" r:id="rId31"/>
    <p:sldLayoutId id="2147483760" r:id="rId32"/>
    <p:sldLayoutId id="2147483761" r:id="rId33"/>
    <p:sldLayoutId id="2147483762" r:id="rId34"/>
    <p:sldLayoutId id="2147483774" r:id="rId35"/>
    <p:sldLayoutId id="2147483834" r:id="rId36"/>
    <p:sldLayoutId id="2147483837" r:id="rId37"/>
    <p:sldLayoutId id="2147483843" r:id="rId38"/>
    <p:sldLayoutId id="2147483755" r:id="rId39"/>
    <p:sldLayoutId id="2147483756" r:id="rId40"/>
    <p:sldLayoutId id="2147483793" r:id="rId41"/>
    <p:sldLayoutId id="2147483814" r:id="rId42"/>
    <p:sldLayoutId id="2147483835" r:id="rId43"/>
    <p:sldLayoutId id="2147483836" r:id="rId44"/>
    <p:sldLayoutId id="2147483838" r:id="rId45"/>
    <p:sldLayoutId id="2147483839" r:id="rId46"/>
    <p:sldLayoutId id="2147483842" r:id="rId47"/>
    <p:sldLayoutId id="2147483850" r:id="rId48"/>
    <p:sldLayoutId id="2147483854" r:id="rId49"/>
    <p:sldLayoutId id="2147483856" r:id="rId50"/>
    <p:sldLayoutId id="2147483865" r:id="rId51"/>
    <p:sldLayoutId id="2147483746" r:id="rId52"/>
    <p:sldLayoutId id="2147483747" r:id="rId53"/>
    <p:sldLayoutId id="2147483748" r:id="rId54"/>
    <p:sldLayoutId id="2147483749" r:id="rId55"/>
    <p:sldLayoutId id="2147483750" r:id="rId56"/>
    <p:sldLayoutId id="2147483751" r:id="rId57"/>
    <p:sldLayoutId id="2147483791" r:id="rId58"/>
    <p:sldLayoutId id="2147483853" r:id="rId59"/>
    <p:sldLayoutId id="2147483857" r:id="rId60"/>
    <p:sldLayoutId id="2147483858" r:id="rId61"/>
    <p:sldLayoutId id="2147483859" r:id="rId62"/>
    <p:sldLayoutId id="2147483860" r:id="rId63"/>
    <p:sldLayoutId id="2147483861" r:id="rId64"/>
    <p:sldLayoutId id="2147483862" r:id="rId65"/>
    <p:sldLayoutId id="2147483863" r:id="rId66"/>
    <p:sldLayoutId id="2147483864" r:id="rId67"/>
    <p:sldLayoutId id="2147483866" r:id="rId68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.xml"/><Relationship Id="rId5" Type="http://schemas.openxmlformats.org/officeDocument/2006/relationships/image" Target="../media/image36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WorkItem/WorkItemDetails.aspx?workitemId=1040123" TargetMode="External"/><Relationship Id="rId2" Type="http://schemas.openxmlformats.org/officeDocument/2006/relationships/hyperlink" Target="https://portal.3gpp.org/desktopmodules/WorkItem/WorkItemDetails.aspx?workitemId=104012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desktopmodules/WorkItem/WorkItemDetails.aspx?workitemId=1040125" TargetMode="External"/><Relationship Id="rId5" Type="http://schemas.openxmlformats.org/officeDocument/2006/relationships/hyperlink" Target="https://portal.3gpp.org/desktopmodules/WorkItem/WorkItemDetails.aspx?workitemId=1040118" TargetMode="External"/><Relationship Id="rId4" Type="http://schemas.openxmlformats.org/officeDocument/2006/relationships/hyperlink" Target="https://portal.3gpp.org/desktopmodules/WorkItem/WorkItemDetails.aspx?workitemId=1040121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B11CD27-C449-0188-6D6A-6162B15018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4014" y="883133"/>
            <a:ext cx="6135970" cy="1244465"/>
          </a:xfrm>
        </p:spPr>
        <p:txBody>
          <a:bodyPr/>
          <a:lstStyle/>
          <a:p>
            <a:pPr algn="r"/>
            <a:r>
              <a:rPr lang="en-US" dirty="0">
                <a:cs typeface="Calibri Light"/>
              </a:rPr>
              <a:t>Overview of RAN4-led </a:t>
            </a:r>
            <a:br>
              <a:rPr lang="en-US" dirty="0">
                <a:cs typeface="Calibri Light"/>
              </a:rPr>
            </a:br>
            <a:r>
              <a:rPr lang="en-US" dirty="0">
                <a:cs typeface="Calibri Light"/>
              </a:rPr>
              <a:t>Rel-20 package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52854B8-90EE-2C8F-8651-21A3CB717E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 - RP-250903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8CDB928A-B7B4-0E86-BDB7-E7B39F7C68EB}"/>
              </a:ext>
            </a:extLst>
          </p:cNvPr>
          <p:cNvSpPr txBox="1">
            <a:spLocks/>
          </p:cNvSpPr>
          <p:nvPr/>
        </p:nvSpPr>
        <p:spPr>
          <a:xfrm>
            <a:off x="4780100" y="3015903"/>
            <a:ext cx="3909884" cy="64680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/>
              <a:t>3GPP TSG RAN#108</a:t>
            </a:r>
          </a:p>
          <a:p>
            <a:pPr algn="r"/>
            <a:r>
              <a:rPr lang="en-US" dirty="0"/>
              <a:t>Prague, Czech Republic</a:t>
            </a:r>
          </a:p>
          <a:p>
            <a:pPr algn="r"/>
            <a:r>
              <a:rPr lang="en-US" dirty="0"/>
              <a:t>9</a:t>
            </a:r>
            <a:r>
              <a:rPr lang="en-US" baseline="30000" dirty="0"/>
              <a:t>th</a:t>
            </a:r>
            <a:r>
              <a:rPr lang="en-US" dirty="0"/>
              <a:t> – 13</a:t>
            </a:r>
            <a:r>
              <a:rPr lang="en-US" baseline="30000" dirty="0"/>
              <a:t>th</a:t>
            </a:r>
            <a:r>
              <a:rPr lang="en-US" dirty="0"/>
              <a:t> June, 2025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C25EB9-DFEE-C7A5-295C-512CA1EE1E1B}"/>
              </a:ext>
            </a:extLst>
          </p:cNvPr>
          <p:cNvSpPr txBox="1">
            <a:spLocks/>
          </p:cNvSpPr>
          <p:nvPr/>
        </p:nvSpPr>
        <p:spPr>
          <a:xfrm>
            <a:off x="4780100" y="236328"/>
            <a:ext cx="3909884" cy="64680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000" dirty="0"/>
              <a:t>RP-250903</a:t>
            </a:r>
          </a:p>
        </p:txBody>
      </p:sp>
    </p:spTree>
    <p:extLst>
      <p:ext uri="{BB962C8B-B14F-4D97-AF65-F5344CB8AC3E}">
        <p14:creationId xmlns:p14="http://schemas.microsoft.com/office/powerpoint/2010/main" val="198944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CBE66033-0BF8-A4DA-AA04-6FC57AEEE98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27" imgH="327" progId="TCLayout.ActiveDocument.1">
                  <p:embed/>
                </p:oleObj>
              </mc:Choice>
              <mc:Fallback>
                <p:oleObj name="think-cell Slide" r:id="rId4" imgW="327" imgH="327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CBE66033-0BF8-A4DA-AA04-6FC57AEEE9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12327D53-ADCB-2DC2-BD04-590BF21007FC}"/>
              </a:ext>
            </a:extLst>
          </p:cNvPr>
          <p:cNvSpPr/>
          <p:nvPr/>
        </p:nvSpPr>
        <p:spPr>
          <a:xfrm>
            <a:off x="253087" y="2431143"/>
            <a:ext cx="4739828" cy="8320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438" tIns="71550" rIns="71550" bIns="7155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spcBef>
                <a:spcPts val="300"/>
              </a:spcBef>
              <a:buSzPts val="1000"/>
            </a:pPr>
            <a:r>
              <a:rPr lang="en-GB" sz="1400" dirty="0">
                <a:solidFill>
                  <a:schemeClr val="tx1"/>
                </a:solidFill>
              </a:rPr>
              <a:t>RAN4 5G-A package should include only topics that are immediately implementable and beneficial for the ecosystem or foundational for 6G readiness.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5359D1-F281-39E1-4D32-8BE89836D22A}"/>
              </a:ext>
            </a:extLst>
          </p:cNvPr>
          <p:cNvSpPr/>
          <p:nvPr/>
        </p:nvSpPr>
        <p:spPr>
          <a:xfrm>
            <a:off x="253087" y="3505518"/>
            <a:ext cx="4739828" cy="7906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9438" tIns="71550" rIns="71550" bIns="7155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08685">
              <a:lnSpc>
                <a:spcPct val="90000"/>
              </a:lnSpc>
              <a:spcAft>
                <a:spcPts val="596"/>
              </a:spcAft>
            </a:pPr>
            <a:r>
              <a:rPr lang="en-GB" sz="1400" dirty="0">
                <a:solidFill>
                  <a:srgbClr val="001135"/>
                </a:solidFill>
                <a:latin typeface="Nokia Pure Text Light"/>
                <a:ea typeface="Nokia Pure Text Light" panose="020B0403020202020204" pitchFamily="34" charset="0"/>
              </a:rPr>
              <a:t>Majority of the RAN WG capacity should be for 6G:</a:t>
            </a:r>
          </a:p>
          <a:p>
            <a:pPr defTabSz="908685">
              <a:lnSpc>
                <a:spcPct val="90000"/>
              </a:lnSpc>
              <a:spcAft>
                <a:spcPts val="596"/>
              </a:spcAft>
            </a:pPr>
            <a:r>
              <a:rPr lang="en-GB" sz="1400" dirty="0">
                <a:solidFill>
                  <a:srgbClr val="001135"/>
                </a:solidFill>
                <a:latin typeface="Nokia Pure Text Light"/>
                <a:ea typeface="Nokia Pure Text Light" panose="020B0403020202020204" pitchFamily="34" charset="0"/>
              </a:rPr>
              <a:t>Aim for around 30% / 70% split between 5G-A &amp; 6G.</a:t>
            </a:r>
            <a:endParaRPr lang="en-IE" sz="1400" dirty="0">
              <a:solidFill>
                <a:srgbClr val="001135"/>
              </a:solidFill>
              <a:latin typeface="Nokia Pure Text Light"/>
              <a:ea typeface="Nokia Pure Text Light" panose="020B0403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AF08CF-0B55-903F-8FC6-42E19EC594CF}"/>
              </a:ext>
            </a:extLst>
          </p:cNvPr>
          <p:cNvSpPr txBox="1"/>
          <p:nvPr/>
        </p:nvSpPr>
        <p:spPr>
          <a:xfrm>
            <a:off x="253087" y="1269403"/>
            <a:ext cx="49155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Nokia Pure Headline Light"/>
              </a:rPr>
              <a:t>Focus on big picture of Release </a:t>
            </a:r>
            <a:r>
              <a:rPr lang="en-FI">
                <a:solidFill>
                  <a:schemeClr val="bg1"/>
                </a:solidFill>
                <a:latin typeface="Nokia Pure Headline Light"/>
              </a:rPr>
              <a:t>20</a:t>
            </a:r>
            <a:r>
              <a:rPr lang="en-US">
                <a:solidFill>
                  <a:schemeClr val="bg1"/>
                </a:solidFill>
                <a:latin typeface="Nokia Pure Headline Light"/>
              </a:rPr>
              <a:t>,</a:t>
            </a:r>
          </a:p>
          <a:p>
            <a:r>
              <a:rPr lang="en-US">
                <a:solidFill>
                  <a:schemeClr val="bg1"/>
                </a:solidFill>
                <a:latin typeface="Nokia Pure Headline Light"/>
              </a:rPr>
              <a:t>while keeping the package reasonable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A3CC6F4-AAE9-89F6-8133-4BDD660FF4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8" y="6498260"/>
            <a:ext cx="4476147" cy="1440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defPPr>
              <a:defRPr lang="en-US"/>
            </a:defPPr>
            <a:lvl1pPr marL="0" algn="l" defTabSz="609570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Public - RP-250903</a:t>
            </a:r>
          </a:p>
        </p:txBody>
      </p:sp>
    </p:spTree>
    <p:extLst>
      <p:ext uri="{BB962C8B-B14F-4D97-AF65-F5344CB8AC3E}">
        <p14:creationId xmlns:p14="http://schemas.microsoft.com/office/powerpoint/2010/main" val="319153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02DCB-68B7-E429-32A6-0B6AA1DA3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BS RF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B73ECD-769D-A2EB-6551-63E839072471}"/>
              </a:ext>
            </a:extLst>
          </p:cNvPr>
          <p:cNvSpPr txBox="1"/>
          <p:nvPr/>
        </p:nvSpPr>
        <p:spPr>
          <a:xfrm>
            <a:off x="417530" y="897884"/>
            <a:ext cx="8308799" cy="329320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GB" sz="1600" dirty="0"/>
              <a:t>High priority topics:</a:t>
            </a:r>
            <a:endParaRPr lang="en-GB" sz="1600" strike="sngStrike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sz="8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/>
              <a:t>Enhancement of co-location and co-existence requirements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1400" dirty="0"/>
              <a:t>OTA co-location requirement designed for BS up to 3 GHz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1400" dirty="0"/>
              <a:t>New solution needed to cover co-location testing for higher frequencies and large antenna panels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endParaRPr lang="en-GB" sz="8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/>
              <a:t>OTA requirements enhancement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1400" dirty="0"/>
              <a:t>At least in-band and out-of-band blocking levels to be re-evaluated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sz="800" dirty="0"/>
          </a:p>
          <a:p>
            <a:endParaRPr lang="en-GB" sz="1600" dirty="0"/>
          </a:p>
          <a:p>
            <a:r>
              <a:rPr lang="en-GB" sz="1600" dirty="0"/>
              <a:t>Other topics:</a:t>
            </a:r>
          </a:p>
          <a:p>
            <a:endParaRPr lang="en-GB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600" dirty="0"/>
              <a:t>NB-IoT in AAS BS specifications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GB" sz="1400" dirty="0"/>
              <a:t>In-band scenario can be considered</a:t>
            </a:r>
          </a:p>
          <a:p>
            <a:endParaRPr lang="en-GB" sz="8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73C6EE-E60F-987A-EED0-96D1155C1A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Public - RP-250903</a:t>
            </a:r>
          </a:p>
        </p:txBody>
      </p:sp>
    </p:spTree>
    <p:extLst>
      <p:ext uri="{BB962C8B-B14F-4D97-AF65-F5344CB8AC3E}">
        <p14:creationId xmlns:p14="http://schemas.microsoft.com/office/powerpoint/2010/main" val="1734226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5647A-B031-A8B3-173E-485987B61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1" y="246100"/>
            <a:ext cx="8308800" cy="342000"/>
          </a:xfrm>
        </p:spPr>
        <p:txBody>
          <a:bodyPr/>
          <a:lstStyle/>
          <a:p>
            <a:r>
              <a:rPr lang="fi-FI" dirty="0"/>
              <a:t>UE RF </a:t>
            </a:r>
            <a:r>
              <a:rPr lang="fi-FI" dirty="0" err="1"/>
              <a:t>Non-spectrum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9076C9-2AC1-ED48-214C-EADC58AD6ABF}"/>
              </a:ext>
            </a:extLst>
          </p:cNvPr>
          <p:cNvSpPr txBox="1"/>
          <p:nvPr/>
        </p:nvSpPr>
        <p:spPr>
          <a:xfrm>
            <a:off x="417530" y="782432"/>
            <a:ext cx="8441657" cy="41703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  <a:buSzPts val="1000"/>
            </a:pPr>
            <a:r>
              <a:rPr lang="en-GB" sz="1200" b="1" dirty="0"/>
              <a:t>Principles: </a:t>
            </a:r>
          </a:p>
          <a:p>
            <a:pPr marL="285750" lvl="0" indent="-285750"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</a:pPr>
            <a:r>
              <a:rPr lang="en-GB" sz="1200" dirty="0"/>
              <a:t>The greatest benefits for the ecosystem today would come from specifying high power classes for FWA using existing power amplifier designs, i.e. PC2 and PC3.</a:t>
            </a:r>
          </a:p>
          <a:p>
            <a:pPr marL="285750" lvl="0" indent="-285750"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</a:pPr>
            <a:r>
              <a:rPr lang="en-GB" sz="1200" dirty="0"/>
              <a:t>Combining existing PAs brings the additional benefit of making UL-MIMO inherently implementable. </a:t>
            </a:r>
          </a:p>
          <a:p>
            <a:pPr marL="742950" lvl="1" indent="-285750"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</a:pPr>
            <a:r>
              <a:rPr lang="en-GB" sz="1200" dirty="0"/>
              <a:t>In order to maximize the benefits of this work, UL-MIMO could be considered mandatory for 4 Tx “PC1bis” FWA devices (where PC1-bis corresponds to devices with 4 x 26dBm = 32dBm)</a:t>
            </a:r>
          </a:p>
          <a:p>
            <a:pPr marL="285750" lvl="0" indent="-285750">
              <a:spcAft>
                <a:spcPts val="600"/>
              </a:spcAft>
              <a:buSzPts val="1000"/>
              <a:buFont typeface="Arial" panose="020B0604020202020204" pitchFamily="34" charset="0"/>
              <a:buChar char="•"/>
            </a:pPr>
            <a:r>
              <a:rPr lang="en-GB" sz="1200" dirty="0"/>
              <a:t>HPUE should be the only objective, in order to keep the 5G-A package size reasonable.</a:t>
            </a:r>
          </a:p>
          <a:p>
            <a:pPr lvl="0">
              <a:spcAft>
                <a:spcPts val="600"/>
              </a:spcAft>
              <a:buSzPts val="1000"/>
            </a:pPr>
            <a:endParaRPr lang="en-GB" sz="1200" dirty="0"/>
          </a:p>
          <a:p>
            <a:pPr lvl="0">
              <a:spcAft>
                <a:spcPts val="600"/>
              </a:spcAft>
              <a:buSzPts val="1000"/>
            </a:pPr>
            <a:r>
              <a:rPr lang="en-GB" sz="1200" b="1" dirty="0"/>
              <a:t>Detailed objective: </a:t>
            </a:r>
          </a:p>
          <a:p>
            <a:pPr marL="342900" lvl="0" indent="-342900">
              <a:spcAft>
                <a:spcPts val="600"/>
              </a:spcAft>
              <a:buSzPts val="1000"/>
              <a:buFont typeface="Wingdings" panose="05000000000000000000" pitchFamily="2" charset="2"/>
              <a:buChar char=""/>
            </a:pPr>
            <a:r>
              <a:rPr lang="en-GB" sz="1200" dirty="0"/>
              <a:t>High power PC1.5/PC1 UE for TN single carrier in NR FR1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"/>
            </a:pPr>
            <a:r>
              <a:rPr lang="en-GB" sz="1200" dirty="0"/>
              <a:t>PC1bis* with 4Tx with 4-layer UL-MIMO for FWA.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"/>
            </a:pPr>
            <a:r>
              <a:rPr lang="en-GB" sz="1200" dirty="0"/>
              <a:t>PC1bis* with 8Tx with 8-layer UL-MIMO for FWA</a:t>
            </a:r>
          </a:p>
          <a:p>
            <a:pPr marL="1200150" lvl="2" indent="-285750">
              <a:spcAft>
                <a:spcPts val="600"/>
              </a:spcAft>
              <a:buFont typeface="Calibri" panose="020F0502020204030204" pitchFamily="34" charset="0"/>
              <a:buChar char="-"/>
            </a:pPr>
            <a:r>
              <a:rPr lang="en-GB" sz="1200" dirty="0"/>
              <a:t>Redo coexistence studies for FWA UE to see if ACLR can be relaxed.</a:t>
            </a:r>
          </a:p>
          <a:p>
            <a:pPr marL="800100" lvl="1" indent="-342900">
              <a:spcAft>
                <a:spcPts val="600"/>
              </a:spcAft>
              <a:buFont typeface="Wingdings" panose="05000000000000000000" pitchFamily="2" charset="2"/>
              <a:buChar char=""/>
            </a:pPr>
            <a:r>
              <a:rPr lang="en-GB" sz="1200" dirty="0"/>
              <a:t>PC1.5 FDD with 2Tx handheld and FWA</a:t>
            </a:r>
          </a:p>
          <a:p>
            <a:pPr lvl="1">
              <a:spcAft>
                <a:spcPts val="600"/>
              </a:spcAft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*) 32 dBm</a:t>
            </a:r>
          </a:p>
          <a:p>
            <a:pPr lvl="1">
              <a:spcAft>
                <a:spcPts val="600"/>
              </a:spcAft>
            </a:pPr>
            <a:endParaRPr lang="en-GB" sz="12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E98AB8-C701-BCE5-6F6F-F27A18E370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Public - RP-250903</a:t>
            </a:r>
          </a:p>
        </p:txBody>
      </p:sp>
    </p:spTree>
    <p:extLst>
      <p:ext uri="{BB962C8B-B14F-4D97-AF65-F5344CB8AC3E}">
        <p14:creationId xmlns:p14="http://schemas.microsoft.com/office/powerpoint/2010/main" val="4099390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2E2DF-43EF-58E9-9BDB-854A344C32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3B0BF-76C8-0FDC-BED0-FEB125CE4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0" rIns="0" bIns="0" anchor="t">
            <a:noAutofit/>
          </a:bodyPr>
          <a:lstStyle/>
          <a:p>
            <a:r>
              <a:rPr lang="fi-FI" dirty="0"/>
              <a:t>UE RF Spectrum </a:t>
            </a:r>
            <a:r>
              <a:rPr lang="fi-FI" dirty="0" err="1"/>
              <a:t>items</a:t>
            </a:r>
            <a:r>
              <a:rPr lang="fi-FI" dirty="0"/>
              <a:t> 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8A2716-A5A8-D875-08D8-30270FE602F4}"/>
              </a:ext>
            </a:extLst>
          </p:cNvPr>
          <p:cNvSpPr txBox="1"/>
          <p:nvPr/>
        </p:nvSpPr>
        <p:spPr>
          <a:xfrm>
            <a:off x="417532" y="1017921"/>
            <a:ext cx="4557078" cy="267765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Rel-20 basket WIs should be power class agnostic.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Rel-19 HPUE baskets should be merged into the Rel-20 proposed “normal” baskets as shown in table.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All band-related feature baskets are merged into NR_bands_xFeature_20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New operating bands can be considered based on operator requests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6685240-8E10-F6B1-EED8-1A3956F668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0849018"/>
              </p:ext>
            </p:extLst>
          </p:nvPr>
        </p:nvGraphicFramePr>
        <p:xfrm>
          <a:off x="5555765" y="864156"/>
          <a:ext cx="3170566" cy="3262308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1574307">
                  <a:extLst>
                    <a:ext uri="{9D8B030D-6E8A-4147-A177-3AD203B41FA5}">
                      <a16:colId xmlns:a16="http://schemas.microsoft.com/office/drawing/2014/main" val="3784140131"/>
                    </a:ext>
                  </a:extLst>
                </a:gridCol>
                <a:gridCol w="1596259">
                  <a:extLst>
                    <a:ext uri="{9D8B030D-6E8A-4147-A177-3AD203B41FA5}">
                      <a16:colId xmlns:a16="http://schemas.microsoft.com/office/drawing/2014/main" val="2162635264"/>
                    </a:ext>
                  </a:extLst>
                </a:gridCol>
              </a:tblGrid>
              <a:tr h="159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900">
                          <a:effectLst/>
                        </a:rPr>
                        <a:t>Rel-19 Baskets:</a:t>
                      </a:r>
                      <a:endParaRPr lang="en-GB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788" marR="60788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900">
                          <a:effectLst/>
                        </a:rPr>
                        <a:t>Rel-20 Basket(s)</a:t>
                      </a:r>
                      <a:endParaRPr lang="en-GB" sz="9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788" marR="60788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6249650"/>
                  </a:ext>
                </a:extLst>
              </a:tr>
              <a:tr h="159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900" b="0">
                          <a:effectLst/>
                        </a:rPr>
                        <a:t>DC_R19_xBLTE_yBNR </a:t>
                      </a:r>
                      <a:endParaRPr lang="en-GB" sz="900" b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788" marR="6078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900" b="1">
                          <a:effectLst/>
                        </a:rPr>
                        <a:t>HPUE objective is added into DC_R20_xBLTE_yBNR</a:t>
                      </a:r>
                      <a:endParaRPr lang="en-GB" sz="9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788" marR="6078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484896"/>
                  </a:ext>
                </a:extLst>
              </a:tr>
              <a:tr h="159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a-DK" sz="900" b="0" u="none" strike="noStrike">
                          <a:effectLst/>
                          <a:hlinkClick r:id="rId2"/>
                        </a:rPr>
                        <a:t>HPUE_DC_LTE_NR_R19</a:t>
                      </a:r>
                      <a:endParaRPr lang="en-GB" sz="900" b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788" marR="6078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9873244"/>
                  </a:ext>
                </a:extLst>
              </a:tr>
              <a:tr h="159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900" b="0">
                          <a:effectLst/>
                        </a:rPr>
                        <a:t>NR_CADC_SUL_R19 </a:t>
                      </a:r>
                      <a:endParaRPr lang="en-GB" sz="900" b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788" marR="6078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900" b="1">
                          <a:effectLst/>
                        </a:rPr>
                        <a:t>HPUE objective is added into </a:t>
                      </a:r>
                      <a:r>
                        <a:rPr lang="en-US" sz="900" b="1">
                          <a:effectLst/>
                        </a:rPr>
                        <a:t>NR_CADC_SUL_R20</a:t>
                      </a:r>
                      <a:endParaRPr lang="en-GB" sz="9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788" marR="6078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899913"/>
                  </a:ext>
                </a:extLst>
              </a:tr>
              <a:tr h="159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a-DK" sz="900" b="0" u="none" strike="noStrike">
                          <a:effectLst/>
                          <a:hlinkClick r:id="rId3"/>
                        </a:rPr>
                        <a:t>HPUE_NR_CADC_SUL_R19</a:t>
                      </a:r>
                      <a:endParaRPr lang="en-GB" sz="900" b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788" marR="6078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1941971"/>
                  </a:ext>
                </a:extLst>
              </a:tr>
              <a:tr h="1592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900" b="0">
                          <a:effectLst/>
                        </a:rPr>
                        <a:t>LTE_CA_R19_xBDL_yBUL</a:t>
                      </a:r>
                      <a:endParaRPr lang="en-GB" sz="900" b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788" marR="6078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900" b="1">
                          <a:effectLst/>
                        </a:rPr>
                        <a:t>LTE_CA_R20_xBDL_yBUL</a:t>
                      </a:r>
                      <a:endParaRPr lang="en-GB" sz="9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788" marR="6078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1295869"/>
                  </a:ext>
                </a:extLst>
              </a:tr>
              <a:tr h="3844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900" b="0" dirty="0">
                          <a:effectLst/>
                        </a:rPr>
                        <a:t>HPUE_NR_FR1_bands_R19</a:t>
                      </a:r>
                      <a:endParaRPr lang="en-GB" sz="9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788" marR="6078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a-DK" sz="900" b="1">
                          <a:effectLst/>
                        </a:rPr>
                        <a:t>HPUE_NR_FR1_bands_R20</a:t>
                      </a:r>
                      <a:endParaRPr lang="en-GB" sz="9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788" marR="6078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4198785"/>
                  </a:ext>
                </a:extLst>
              </a:tr>
              <a:tr h="3844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a-DK" sz="900" b="0">
                          <a:effectLst/>
                        </a:rPr>
                        <a:t>HPUE_LTE_bands_R19</a:t>
                      </a:r>
                      <a:endParaRPr lang="en-GB" sz="900" b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788" marR="6078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900" b="1">
                          <a:effectLst/>
                        </a:rPr>
                        <a:t>Not needed in R20</a:t>
                      </a:r>
                      <a:endParaRPr lang="en-GB" sz="9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788" marR="6078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982982"/>
                  </a:ext>
                </a:extLst>
              </a:tr>
              <a:tr h="3844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da-DK" sz="900" b="0">
                          <a:effectLst/>
                        </a:rPr>
                        <a:t>NR_bands_CA_ENDC_R19_BWs</a:t>
                      </a:r>
                      <a:endParaRPr lang="en-GB" sz="900" b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788" marR="6078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900" b="1">
                          <a:effectLst/>
                        </a:rPr>
                        <a:t>NR_bands_CA_ENDC_R20_BWs</a:t>
                      </a:r>
                      <a:endParaRPr lang="en-GB" sz="9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788" marR="6078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6157803"/>
                  </a:ext>
                </a:extLst>
              </a:tr>
              <a:tr h="3844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900" b="0" u="none" strike="noStrike">
                          <a:effectLst/>
                          <a:hlinkClick r:id="rId4" tooltip="https://portal.3gpp.org/desktopmodules/workitem/workitemdetails.aspx?workitemid=1040121"/>
                        </a:rPr>
                        <a:t>NR_bands_xFeature_R19</a:t>
                      </a:r>
                      <a:endParaRPr lang="en-GB" sz="900" b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788" marR="6078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900" b="1">
                          <a:effectLst/>
                        </a:rPr>
                        <a:t>All band related feature baskets are merged into NR_bands_xFeature_20</a:t>
                      </a:r>
                      <a:endParaRPr lang="en-GB" sz="9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788" marR="6078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755777"/>
                  </a:ext>
                </a:extLst>
              </a:tr>
              <a:tr h="3844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900" b="0" u="none" strike="noStrike">
                          <a:effectLst/>
                          <a:hlinkClick r:id="rId5" tooltip="https://portal.3gpp.org/desktopmodules/workitem/workitemdetails.aspx?workitemid=1040118"/>
                        </a:rPr>
                        <a:t>DL_intrpt_combos_TxSW_R19</a:t>
                      </a:r>
                      <a:endParaRPr lang="en-GB" sz="900" b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788" marR="6078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1797951"/>
                  </a:ext>
                </a:extLst>
              </a:tr>
              <a:tr h="3844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900" b="0" u="none" strike="noStrike" dirty="0">
                          <a:effectLst/>
                          <a:hlinkClick r:id="rId6" tooltip="https://portal.3gpp.org/desktopmodules/workitem/workitemdetails.aspx?workitemid=1040125"/>
                        </a:rPr>
                        <a:t>LTE_NR_R19_Simult_RxTx</a:t>
                      </a:r>
                      <a:endParaRPr lang="en-GB" sz="900" b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788" marR="60788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8623915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758F68B-DD07-C99D-2FEB-69A03DD1FD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Public - RP-250903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7C4336-AD43-E8A4-B75F-D9C72E7A514E}"/>
              </a:ext>
            </a:extLst>
          </p:cNvPr>
          <p:cNvSpPr txBox="1"/>
          <p:nvPr/>
        </p:nvSpPr>
        <p:spPr>
          <a:xfrm>
            <a:off x="-69" y="4188711"/>
            <a:ext cx="9144000" cy="4440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lIns="0" tIns="0" rIns="0" bIns="0" rtlCol="0" anchor="ctr">
            <a:noAutofit/>
          </a:bodyPr>
          <a:lstStyle/>
          <a:p>
            <a:pPr algn="ctr" defTabSz="180000">
              <a:tabLst>
                <a:tab pos="180000" algn="l"/>
              </a:tabLst>
            </a:pPr>
            <a:r>
              <a:rPr lang="en-GB" sz="1700" dirty="0">
                <a:solidFill>
                  <a:schemeClr val="bg1"/>
                </a:solidFill>
              </a:rPr>
              <a:t>Complete the transition from Word-based tables into band combination database in Rel-20.</a:t>
            </a:r>
            <a:endParaRPr kumimoji="0" lang="en-GB" sz="17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4462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D3049-0CD7-B02D-7741-9B7DA7C64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Cross-domain: </a:t>
            </a:r>
            <a:r>
              <a:rPr lang="fi-FI" dirty="0" err="1"/>
              <a:t>RedCap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092C13-46E3-0399-8C5A-88F54193EFD5}"/>
              </a:ext>
            </a:extLst>
          </p:cNvPr>
          <p:cNvSpPr txBox="1"/>
          <p:nvPr/>
        </p:nvSpPr>
        <p:spPr>
          <a:xfrm>
            <a:off x="417530" y="1017514"/>
            <a:ext cx="8364803" cy="318548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R="0" lvl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Target a single common WI addressing (e)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RedCap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. </a:t>
            </a:r>
          </a:p>
          <a:p>
            <a:pPr marR="0" lvl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tabLst/>
              <a:defRPr/>
            </a:pPr>
            <a:endParaRPr lang="en-US" sz="1600" dirty="0">
              <a:solidFill>
                <a:srgbClr val="001135"/>
              </a:solidFill>
              <a:latin typeface="Nokia Pure Text Light"/>
            </a:endParaRPr>
          </a:p>
          <a:p>
            <a:pPr marR="0" lvl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Two objectives:</a:t>
            </a:r>
          </a:p>
          <a:p>
            <a:pPr marL="522900" marR="0" lvl="1" indent="-3429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+mj-lt"/>
              <a:buAutoNum type="arabicPeriod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RLM/BFD relaxation for (e)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RedCap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 UE</a:t>
            </a:r>
          </a:p>
          <a:p>
            <a:pPr marL="645750" marR="0" lvl="2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Batang" panose="02030600000101010101" pitchFamily="18" charset="-127"/>
                <a:cs typeface="Times New Roman" panose="02020603050405020304" pitchFamily="18" charset="0"/>
              </a:rPr>
              <a:t>Reuse Rel-17 solution as baseline</a:t>
            </a:r>
          </a:p>
          <a:p>
            <a:pPr marL="645750" marR="0" lvl="2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Batang" panose="02030600000101010101" pitchFamily="18" charset="-127"/>
                <a:cs typeface="Times New Roman" panose="02020603050405020304" pitchFamily="18" charset="0"/>
              </a:rPr>
              <a:t>Include both 1Rx and 2Rx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522900" marR="0" lvl="1" indent="-3429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+mj-lt"/>
              <a:buAutoNum type="arabicPeriod"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3MHz channel bandwidth for at least n26, n85 and n106 for (e)Redcap devices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645750" marR="0" lvl="2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Batang" panose="02030600000101010101" pitchFamily="18" charset="-127"/>
                <a:cs typeface="Times New Roman" panose="02020603050405020304" pitchFamily="18" charset="0"/>
              </a:rPr>
              <a:t>Reuse Rel-18 solution as baseline</a:t>
            </a:r>
          </a:p>
          <a:p>
            <a:pPr marL="645750" marR="0" lvl="2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/>
                <a:ea typeface="Batang" panose="02030600000101010101" pitchFamily="18" charset="-127"/>
                <a:cs typeface="Times New Roman" panose="02020603050405020304" pitchFamily="18" charset="0"/>
              </a:rPr>
              <a:t>Include both 1Rx and 2Rx</a:t>
            </a:r>
          </a:p>
          <a:p>
            <a:pPr marL="645750" marR="0" lvl="2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0000"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kia Pure Text Light"/>
                <a:ea typeface="Batang" panose="02030600000101010101" pitchFamily="18" charset="-127"/>
                <a:cs typeface="Times New Roman" panose="02020603050405020304" pitchFamily="18" charset="0"/>
              </a:rPr>
              <a:t>Impact on RAN1/RAN2, if any, shall be minimized.</a:t>
            </a:r>
            <a:endParaRPr lang="en-GB" sz="24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57A15A-D009-9E84-259F-BE0BF54A03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Public - RP-250903</a:t>
            </a:r>
          </a:p>
        </p:txBody>
      </p:sp>
    </p:spTree>
    <p:extLst>
      <p:ext uri="{BB962C8B-B14F-4D97-AF65-F5344CB8AC3E}">
        <p14:creationId xmlns:p14="http://schemas.microsoft.com/office/powerpoint/2010/main" val="37710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34A51D-585A-87CA-A0BB-B24CBD393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1" y="410990"/>
            <a:ext cx="8308800" cy="342000"/>
          </a:xfrm>
        </p:spPr>
        <p:txBody>
          <a:bodyPr/>
          <a:lstStyle/>
          <a:p>
            <a:r>
              <a:rPr lang="fi-FI" dirty="0"/>
              <a:t>RRM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84AB439-64DD-4FC7-D381-8F772ED3A4A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7003" y="949576"/>
            <a:ext cx="8309328" cy="3574657"/>
          </a:xfrm>
        </p:spPr>
        <p:txBody>
          <a:bodyPr/>
          <a:lstStyle/>
          <a:p>
            <a:pPr marL="0" indent="0">
              <a:buNone/>
            </a:pPr>
            <a:r>
              <a:rPr lang="en-US" sz="1400" b="1" dirty="0"/>
              <a:t>Principles:</a:t>
            </a:r>
          </a:p>
          <a:p>
            <a:r>
              <a:rPr lang="en-US" dirty="0"/>
              <a:t>Some RRM capacity will be taken by </a:t>
            </a:r>
            <a:r>
              <a:rPr lang="en-US" dirty="0" err="1"/>
              <a:t>RedCap</a:t>
            </a:r>
            <a:r>
              <a:rPr lang="en-US" dirty="0"/>
              <a:t> item (see previous slide) and by RAN1/2-led items</a:t>
            </a:r>
          </a:p>
          <a:p>
            <a:r>
              <a:rPr lang="en-US" dirty="0"/>
              <a:t>Hence other RRM work should be very limited or zero, and should aim at not having any RAN1/2 impact.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sz="1400" b="1" dirty="0"/>
              <a:t>Details:</a:t>
            </a:r>
          </a:p>
          <a:p>
            <a:pPr marL="180000" lvl="1"/>
            <a:r>
              <a:rPr lang="en-US" dirty="0"/>
              <a:t>If any additional RRM work is included in addition to </a:t>
            </a:r>
            <a:r>
              <a:rPr lang="en-US" dirty="0" err="1"/>
              <a:t>RedCap</a:t>
            </a:r>
            <a:r>
              <a:rPr lang="en-US" dirty="0"/>
              <a:t>, top priority would be </a:t>
            </a:r>
            <a:r>
              <a:rPr lang="en-US" b="1" dirty="0"/>
              <a:t>one specific case of </a:t>
            </a:r>
            <a:r>
              <a:rPr lang="en-US" b="1" dirty="0" err="1"/>
              <a:t>SCell</a:t>
            </a:r>
            <a:r>
              <a:rPr lang="en-US" b="1" dirty="0"/>
              <a:t> activation enhancements</a:t>
            </a:r>
            <a:r>
              <a:rPr lang="en-US" dirty="0"/>
              <a:t>, namely: </a:t>
            </a:r>
            <a:r>
              <a:rPr lang="en-US" b="1" dirty="0"/>
              <a:t>UE requirements for a UE allowed to not perform serving cell measurements (continuation of Rel-19 work), i.e.:</a:t>
            </a:r>
            <a:endParaRPr lang="en-US" dirty="0"/>
          </a:p>
          <a:p>
            <a:pPr marL="360000" lvl="2"/>
            <a:r>
              <a:rPr lang="en-US" dirty="0"/>
              <a:t>Completion of missing Rel-19 RRM intra-band serving cell measurement reduction:</a:t>
            </a:r>
          </a:p>
          <a:p>
            <a:pPr marL="540000" lvl="3"/>
            <a:r>
              <a:rPr lang="en-US" dirty="0"/>
              <a:t>Define </a:t>
            </a:r>
            <a:r>
              <a:rPr lang="en-US" dirty="0" err="1"/>
              <a:t>SCell</a:t>
            </a:r>
            <a:r>
              <a:rPr lang="en-US" dirty="0"/>
              <a:t> activation delay for intra-band contiguous CA by defining </a:t>
            </a:r>
            <a:r>
              <a:rPr lang="en-US" dirty="0" err="1"/>
              <a:t>SCell</a:t>
            </a:r>
            <a:r>
              <a:rPr lang="en-US" dirty="0"/>
              <a:t> activation time (</a:t>
            </a:r>
            <a:r>
              <a:rPr lang="en-US" dirty="0" err="1"/>
              <a:t>T</a:t>
            </a:r>
            <a:r>
              <a:rPr lang="en-US" baseline="-25000" dirty="0" err="1"/>
              <a:t>activation_time</a:t>
            </a:r>
            <a:r>
              <a:rPr lang="en-US" dirty="0"/>
              <a:t>) and the CSI reporting (</a:t>
            </a:r>
            <a:r>
              <a:rPr lang="en-US" dirty="0" err="1"/>
              <a:t>T</a:t>
            </a:r>
            <a:r>
              <a:rPr lang="en-US" baseline="-25000" dirty="0" err="1"/>
              <a:t>CSI_reporting</a:t>
            </a:r>
            <a:r>
              <a:rPr lang="en-US" dirty="0"/>
              <a:t>) for a non-measured </a:t>
            </a:r>
            <a:r>
              <a:rPr lang="en-US" dirty="0" err="1"/>
              <a:t>SCell</a:t>
            </a:r>
            <a:r>
              <a:rPr lang="en-US" dirty="0"/>
              <a:t>:</a:t>
            </a:r>
          </a:p>
          <a:p>
            <a:pPr marL="720000" lvl="4"/>
            <a:r>
              <a:rPr lang="en-US" dirty="0"/>
              <a:t>Define the requirements provided network allows serving cell measurement relaxation for intra-band contiguous CA using Rel-19 solution as baseline.</a:t>
            </a:r>
          </a:p>
          <a:p>
            <a:pPr marL="720000" lvl="4"/>
            <a:r>
              <a:rPr lang="en-US" dirty="0"/>
              <a:t>Include both FR1 and FR2.</a:t>
            </a:r>
          </a:p>
          <a:p>
            <a:pPr marL="180000" lvl="2"/>
            <a:r>
              <a:rPr lang="en-US" dirty="0"/>
              <a:t>If any </a:t>
            </a:r>
            <a:r>
              <a:rPr lang="en-US" dirty="0" err="1"/>
              <a:t>SCell</a:t>
            </a:r>
            <a:r>
              <a:rPr lang="en-US" dirty="0"/>
              <a:t> activation enhancements are included, focus shall be limited to the scenario when UE is allowed not to perform measurements on contiguous intra-band </a:t>
            </a:r>
            <a:r>
              <a:rPr lang="en-US" dirty="0" err="1"/>
              <a:t>SCell</a:t>
            </a:r>
            <a:r>
              <a:rPr lang="en-US" dirty="0"/>
              <a:t> carrier. Details in RP-250905.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661518A-7E75-2DAD-8082-62522905CD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Public - RP-250903</a:t>
            </a:r>
          </a:p>
        </p:txBody>
      </p:sp>
    </p:spTree>
    <p:extLst>
      <p:ext uri="{BB962C8B-B14F-4D97-AF65-F5344CB8AC3E}">
        <p14:creationId xmlns:p14="http://schemas.microsoft.com/office/powerpoint/2010/main" val="23068924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6DBBE-81D3-DFCE-C70A-819128932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1" y="148665"/>
            <a:ext cx="8308800" cy="342000"/>
          </a:xfrm>
        </p:spPr>
        <p:txBody>
          <a:bodyPr/>
          <a:lstStyle/>
          <a:p>
            <a:r>
              <a:rPr lang="fi-FI" dirty="0" err="1"/>
              <a:t>Demod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39572E-29C9-2E55-234F-5D3B1E0F60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599" y="515865"/>
            <a:ext cx="8308800" cy="342000"/>
          </a:xfrm>
        </p:spPr>
        <p:txBody>
          <a:bodyPr/>
          <a:lstStyle/>
          <a:p>
            <a:r>
              <a:rPr lang="en-US" dirty="0"/>
              <a:t>Spatial Channel Model Demodulation Requirements is a top priority for operators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9CF5AD2-7A61-502F-5B50-9EB28E11B5B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7531" y="1071863"/>
            <a:ext cx="8726469" cy="3118980"/>
          </a:xfrm>
        </p:spPr>
        <p:txBody>
          <a:bodyPr/>
          <a:lstStyle/>
          <a:p>
            <a:pPr marL="0" indent="0">
              <a:buNone/>
            </a:pPr>
            <a:r>
              <a:rPr lang="en-US" sz="1400" b="1" dirty="0"/>
              <a:t>Principles:</a:t>
            </a:r>
          </a:p>
          <a:p>
            <a:r>
              <a:rPr lang="en-US" dirty="0"/>
              <a:t>Introduction of SCM requirements, with UE capability, is foundational to deliver confirmed feasibility for 6G.</a:t>
            </a:r>
          </a:p>
          <a:p>
            <a:r>
              <a:rPr lang="en-US" dirty="0"/>
              <a:t>Priority should be given to this: Hence no other RAN4-led </a:t>
            </a:r>
            <a:r>
              <a:rPr lang="en-US" dirty="0" err="1"/>
              <a:t>demod</a:t>
            </a:r>
            <a:r>
              <a:rPr lang="en-US" dirty="0"/>
              <a:t>-focused WI in Rel-20.</a:t>
            </a:r>
          </a:p>
          <a:p>
            <a:endParaRPr lang="en-US" sz="400" dirty="0"/>
          </a:p>
          <a:p>
            <a:pPr marL="0" indent="0">
              <a:buNone/>
            </a:pPr>
            <a:r>
              <a:rPr lang="en-US" sz="1400" b="1" dirty="0"/>
              <a:t>Objectives for Rel-20:</a:t>
            </a:r>
          </a:p>
          <a:p>
            <a:r>
              <a:rPr lang="en-US" sz="1400" dirty="0"/>
              <a:t>SCM based requirements derivation for:</a:t>
            </a:r>
          </a:p>
          <a:p>
            <a:pPr lvl="1"/>
            <a:r>
              <a:rPr lang="en-US" b="1" dirty="0"/>
              <a:t>SU-MIMO:</a:t>
            </a:r>
          </a:p>
          <a:p>
            <a:pPr lvl="2"/>
            <a:r>
              <a:rPr lang="en-US" sz="1100" dirty="0"/>
              <a:t>1</a:t>
            </a:r>
            <a:r>
              <a:rPr lang="en-US" sz="1100" baseline="30000" dirty="0"/>
              <a:t>st</a:t>
            </a:r>
            <a:r>
              <a:rPr lang="en-US" sz="1100" dirty="0"/>
              <a:t> priority: 2 codeword case</a:t>
            </a:r>
          </a:p>
          <a:p>
            <a:pPr lvl="2"/>
            <a:r>
              <a:rPr lang="en-US" sz="1100" dirty="0"/>
              <a:t>2</a:t>
            </a:r>
            <a:r>
              <a:rPr lang="en-US" sz="1100" baseline="30000" dirty="0"/>
              <a:t>nd</a:t>
            </a:r>
            <a:r>
              <a:rPr lang="en-US" sz="1100" dirty="0"/>
              <a:t> priority: 4-layer </a:t>
            </a:r>
            <a:r>
              <a:rPr lang="en-US" sz="1100" dirty="0" err="1"/>
              <a:t>eTypeII</a:t>
            </a:r>
            <a:r>
              <a:rPr lang="en-US" sz="1100" dirty="0"/>
              <a:t> cases.</a:t>
            </a:r>
          </a:p>
          <a:p>
            <a:pPr lvl="1"/>
            <a:r>
              <a:rPr lang="en-US" b="1" dirty="0"/>
              <a:t>Study how to handle MU-MIMO:</a:t>
            </a:r>
          </a:p>
          <a:p>
            <a:pPr lvl="2"/>
            <a:r>
              <a:rPr lang="en-US" sz="1100" dirty="0"/>
              <a:t>1</a:t>
            </a:r>
            <a:r>
              <a:rPr lang="en-US" sz="1100" baseline="30000" dirty="0"/>
              <a:t>st</a:t>
            </a:r>
            <a:r>
              <a:rPr lang="en-US" sz="1100" dirty="0"/>
              <a:t> priority: advanced receiver cases</a:t>
            </a:r>
          </a:p>
          <a:p>
            <a:pPr lvl="2"/>
            <a:r>
              <a:rPr lang="en-US" sz="1100" dirty="0"/>
              <a:t>2</a:t>
            </a:r>
            <a:r>
              <a:rPr lang="en-US" sz="1100" baseline="30000" dirty="0"/>
              <a:t>nd</a:t>
            </a:r>
            <a:r>
              <a:rPr lang="en-US" sz="1100" dirty="0"/>
              <a:t> priority: </a:t>
            </a:r>
            <a:r>
              <a:rPr lang="en-US" sz="1100" dirty="0" err="1"/>
              <a:t>eTypeII</a:t>
            </a:r>
            <a:r>
              <a:rPr lang="en-US" sz="1100" dirty="0"/>
              <a:t>.</a:t>
            </a:r>
          </a:p>
          <a:p>
            <a:pPr marL="0" indent="0">
              <a:buNone/>
            </a:pPr>
            <a:r>
              <a:rPr lang="en-US" dirty="0"/>
              <a:t>Where SCM is relevant for other use cases (e.g., AIML, ISAC), the work should be done in the respective </a:t>
            </a:r>
            <a:r>
              <a:rPr lang="en-US" dirty="0" err="1"/>
              <a:t>WIs.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4E2AE7-0EF4-7F25-98B0-3A97702B61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Public - RP-250903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803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62236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. White">
  <a:themeElements>
    <a:clrScheme name="Nokia 2.0">
      <a:dk1>
        <a:srgbClr val="001135"/>
      </a:dk1>
      <a:lt1>
        <a:srgbClr val="FFFFFF"/>
      </a:lt1>
      <a:dk2>
        <a:srgbClr val="666666"/>
      </a:dk2>
      <a:lt2>
        <a:srgbClr val="EBEBEB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fonts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0"/>
          </a:spcAft>
          <a:buSzPct val="100000"/>
          <a:defRPr sz="1200"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5 - PowerPoint template v2.7.potx" id="{71F438CF-EAA7-4543-B014-9CEAB67C4E1B}" vid="{2FD5EE57-6B60-4447-BEC3-E6E6F0D4BA9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RBI5PAMIO524-1616901215-50739</_dlc_DocId>
    <_dlc_DocIdUrl xmlns="71c5aaf6-e6ce-465b-b873-5148d2a4c105">
      <Url>https://nokia.sharepoint.com/sites/gxp/_layouts/15/DocIdRedir.aspx?ID=RBI5PAMIO524-1616901215-50739</Url>
      <Description>RBI5PAMIO524-1616901215-50739</Description>
    </_dlc_DocIdUrl>
    <_dlc_DocIdPersistId xmlns="71c5aaf6-e6ce-465b-b873-5148d2a4c105">false</_dlc_DocIdPersistId>
    <TaxCatchAll xmlns="7275bb01-7583-478d-bc14-e839a2dd5989" xsi:nil="true"/>
    <lcf76f155ced4ddcb4097134ff3c332f xmlns="3f2ce089-3858-4176-9a21-a30f9204848e">
      <Terms xmlns="http://schemas.microsoft.com/office/infopath/2007/PartnerControls"/>
    </lcf76f155ced4ddcb4097134ff3c332f>
    <Comments xmlns="3f2ce089-3858-4176-9a21-a30f9204848e">OK</Comment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053FC05-07CF-4EA7-AED4-DE872FBB4143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D1E0ADA4-7B6C-454B-A20E-70F9E4576B52}">
  <ds:schemaRefs>
    <ds:schemaRef ds:uri="http://www.w3.org/XML/1998/namespace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71c5aaf6-e6ce-465b-b873-5148d2a4c105"/>
    <ds:schemaRef ds:uri="http://schemas.microsoft.com/office/2006/metadata/properties"/>
    <ds:schemaRef ds:uri="http://purl.org/dc/elements/1.1/"/>
    <ds:schemaRef ds:uri="http://schemas.openxmlformats.org/package/2006/metadata/core-properties"/>
    <ds:schemaRef ds:uri="7275bb01-7583-478d-bc14-e839a2dd5989"/>
    <ds:schemaRef ds:uri="3f2ce089-3858-4176-9a21-a30f9204848e"/>
  </ds:schemaRefs>
</ds:datastoreItem>
</file>

<file path=customXml/itemProps3.xml><?xml version="1.0" encoding="utf-8"?>
<ds:datastoreItem xmlns:ds="http://schemas.openxmlformats.org/officeDocument/2006/customXml" ds:itemID="{AA27EA6D-F3A8-4F88-8EC8-6009BAE915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1C48984A-DFBE-4F70-AEF5-633B60926DA5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22958EF4-C518-4BB4-9385-C167F9DA7F4F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2025 - PowerPoint template v2.7</Template>
  <TotalTime>3173</TotalTime>
  <Words>961</Words>
  <Application>Microsoft Office PowerPoint</Application>
  <PresentationFormat>On-screen Show (16:9)</PresentationFormat>
  <Paragraphs>117</Paragraphs>
  <Slides>9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Calibri</vt:lpstr>
      <vt:lpstr>Calibri Light</vt:lpstr>
      <vt:lpstr>Nokia Pure Headline Light</vt:lpstr>
      <vt:lpstr>Nokia Pure Text</vt:lpstr>
      <vt:lpstr>Nokia Pure Text Light</vt:lpstr>
      <vt:lpstr>Times New Roman</vt:lpstr>
      <vt:lpstr>Wingdings</vt:lpstr>
      <vt:lpstr>1. White</vt:lpstr>
      <vt:lpstr>think-cell Slide</vt:lpstr>
      <vt:lpstr>Overview of RAN4-led  Rel-20 package</vt:lpstr>
      <vt:lpstr>PowerPoint Presentation</vt:lpstr>
      <vt:lpstr>BS RF</vt:lpstr>
      <vt:lpstr>UE RF Non-spectrum</vt:lpstr>
      <vt:lpstr>UE RF Spectrum items </vt:lpstr>
      <vt:lpstr>Cross-domain: RedCap</vt:lpstr>
      <vt:lpstr>RRM</vt:lpstr>
      <vt:lpstr>Demod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Petri Vasenkari</dc:creator>
  <cp:lastModifiedBy>Matthew Baker</cp:lastModifiedBy>
  <cp:revision>4</cp:revision>
  <dcterms:created xsi:type="dcterms:W3CDTF">2025-05-02T05:53:39Z</dcterms:created>
  <dcterms:modified xsi:type="dcterms:W3CDTF">2025-06-02T17:31:11Z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Order">
    <vt:r8>500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MediaServiceImageTags">
    <vt:lpwstr/>
  </property>
  <property fmtid="{D5CDD505-2E9C-101B-9397-08002B2CF9AE}" pid="11" name="Comments">
    <vt:lpwstr>OK</vt:lpwstr>
  </property>
  <property fmtid="{D5CDD505-2E9C-101B-9397-08002B2CF9AE}" pid="12" name="_dlc_DocIdItemGuid">
    <vt:lpwstr>4c6434b7-9d63-4fde-8ed7-4a0c6944b477</vt:lpwstr>
  </property>
</Properties>
</file>