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5"/>
  </p:notesMasterIdLst>
  <p:sldIdLst>
    <p:sldId id="260" r:id="rId5"/>
    <p:sldId id="369" r:id="rId6"/>
    <p:sldId id="370" r:id="rId7"/>
    <p:sldId id="367" r:id="rId8"/>
    <p:sldId id="368" r:id="rId9"/>
    <p:sldId id="264" r:id="rId10"/>
    <p:sldId id="359" r:id="rId11"/>
    <p:sldId id="371" r:id="rId12"/>
    <p:sldId id="364" r:id="rId13"/>
    <p:sldId id="36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le Kohler" initials="DK" lastIdx="2" clrIdx="0">
    <p:extLst>
      <p:ext uri="{19B8F6BF-5375-455C-9EA6-DF929625EA0E}">
        <p15:presenceInfo xmlns:p15="http://schemas.microsoft.com/office/powerpoint/2012/main" userId="S::dkohler@pdvwireless.com::eb0569e7-ab00-42ae-911c-bc9a2a17280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4A4D78"/>
    <a:srgbClr val="767AAA"/>
    <a:srgbClr val="F27221"/>
    <a:srgbClr val="FFFFFF"/>
    <a:srgbClr val="C4C6DA"/>
    <a:srgbClr val="F2F2F2"/>
    <a:srgbClr val="FDEEE3"/>
    <a:srgbClr val="F6BA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879" autoAdjust="0"/>
  </p:normalViewPr>
  <p:slideViewPr>
    <p:cSldViewPr snapToGrid="0">
      <p:cViewPr varScale="1">
        <p:scale>
          <a:sx n="86" d="100"/>
          <a:sy n="86" d="100"/>
        </p:scale>
        <p:origin x="146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2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3C8380-0A38-4E93-86ED-4B10A05A39D5}" type="doc">
      <dgm:prSet loTypeId="urn:microsoft.com/office/officeart/2005/8/layout/vProcess5" loCatId="process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6EB82420-A3EA-43D9-93AB-80B6EC7E8EC1}">
      <dgm:prSet/>
      <dgm:spPr>
        <a:solidFill>
          <a:srgbClr val="4A4D78"/>
        </a:solidFill>
      </dgm:spPr>
      <dgm:t>
        <a:bodyPr/>
        <a:lstStyle/>
        <a:p>
          <a:r>
            <a:rPr lang="en-US" dirty="0"/>
            <a:t>Several MNOs (</a:t>
          </a:r>
          <a:r>
            <a:rPr lang="en-US" dirty="0" err="1"/>
            <a:t>Anterix</a:t>
          </a:r>
          <a:r>
            <a:rPr lang="en-US" dirty="0"/>
            <a:t>, </a:t>
          </a:r>
          <a:r>
            <a:rPr lang="en-US" dirty="0" err="1"/>
            <a:t>SouthernLinc</a:t>
          </a:r>
          <a:r>
            <a:rPr lang="en-US" dirty="0"/>
            <a:t>, Rakuten) and NTN operators </a:t>
          </a:r>
          <a:r>
            <a:rPr lang="en-US" b="1" dirty="0"/>
            <a:t>only have or utilize a single 3 MHz CBW low band allocation of FDD spectrum</a:t>
          </a:r>
          <a:endParaRPr lang="en-US" dirty="0"/>
        </a:p>
      </dgm:t>
    </dgm:pt>
    <dgm:pt modelId="{5EA2E92C-2211-4E6A-8C22-F973D005197A}" type="parTrans" cxnId="{D07F5E9C-53D5-4452-982A-720D2B80B5AE}">
      <dgm:prSet/>
      <dgm:spPr/>
      <dgm:t>
        <a:bodyPr/>
        <a:lstStyle/>
        <a:p>
          <a:endParaRPr lang="en-US"/>
        </a:p>
      </dgm:t>
    </dgm:pt>
    <dgm:pt modelId="{CACD631B-CBB3-4CB6-97E3-8CC7AF73B220}" type="sibTrans" cxnId="{D07F5E9C-53D5-4452-982A-720D2B80B5AE}">
      <dgm:prSet/>
      <dgm:spPr/>
      <dgm:t>
        <a:bodyPr/>
        <a:lstStyle/>
        <a:p>
          <a:endParaRPr lang="en-US"/>
        </a:p>
      </dgm:t>
    </dgm:pt>
    <dgm:pt modelId="{B5AA1DF8-994A-44DF-9CDD-28B373E8B6DE}">
      <dgm:prSet/>
      <dgm:spPr>
        <a:solidFill>
          <a:srgbClr val="4A4D78"/>
        </a:solidFill>
      </dgm:spPr>
      <dgm:t>
        <a:bodyPr/>
        <a:lstStyle/>
        <a:p>
          <a:r>
            <a:rPr lang="en-US" dirty="0"/>
            <a:t>E.g. Band n106, n26 , n28 and NTN bands requiring 3 MHz CBW like n255, n253, n251, n250</a:t>
          </a:r>
        </a:p>
      </dgm:t>
    </dgm:pt>
    <dgm:pt modelId="{0EFCB6B0-9BDA-4C62-8FB9-9E600F018933}" type="parTrans" cxnId="{D6A6918E-E695-4110-8962-0AB1C3B3E937}">
      <dgm:prSet/>
      <dgm:spPr/>
      <dgm:t>
        <a:bodyPr/>
        <a:lstStyle/>
        <a:p>
          <a:endParaRPr lang="en-US"/>
        </a:p>
      </dgm:t>
    </dgm:pt>
    <dgm:pt modelId="{F8B7C5F0-2202-4E6C-9F27-990CDAECC56E}" type="sibTrans" cxnId="{D6A6918E-E695-4110-8962-0AB1C3B3E937}">
      <dgm:prSet/>
      <dgm:spPr/>
      <dgm:t>
        <a:bodyPr/>
        <a:lstStyle/>
        <a:p>
          <a:endParaRPr lang="en-US"/>
        </a:p>
      </dgm:t>
    </dgm:pt>
    <dgm:pt modelId="{C5E51FF5-3EA3-4789-8680-1E9AAD6B8979}">
      <dgm:prSet/>
      <dgm:spPr>
        <a:solidFill>
          <a:srgbClr val="4A4D78"/>
        </a:solidFill>
        <a:ln w="1905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60960" tIns="60960" rIns="60960" bIns="60960" numCol="1" spcCol="1270" anchor="ctr" anchorCtr="0"/>
        <a:lstStyle/>
        <a:p>
          <a:r>
            <a:rPr lang="en-US" dirty="0"/>
            <a:t>Most devices are for IoT services and utilize LTE CAT-M1 or NB-IoT.</a:t>
          </a:r>
        </a:p>
      </dgm:t>
    </dgm:pt>
    <dgm:pt modelId="{AA338B13-A8C1-4AB2-8DB5-913053450297}" type="parTrans" cxnId="{D6BE95E4-366C-402C-8171-7CD5DB5F4587}">
      <dgm:prSet/>
      <dgm:spPr/>
      <dgm:t>
        <a:bodyPr/>
        <a:lstStyle/>
        <a:p>
          <a:endParaRPr lang="en-US"/>
        </a:p>
      </dgm:t>
    </dgm:pt>
    <dgm:pt modelId="{E167A506-25B2-48C3-875F-BAA39B107C6D}" type="sibTrans" cxnId="{D6BE95E4-366C-402C-8171-7CD5DB5F4587}">
      <dgm:prSet/>
      <dgm:spPr/>
      <dgm:t>
        <a:bodyPr/>
        <a:lstStyle/>
        <a:p>
          <a:endParaRPr lang="en-US"/>
        </a:p>
      </dgm:t>
    </dgm:pt>
    <dgm:pt modelId="{1534BC12-9E67-49D0-A985-940EDB2BA2EB}">
      <dgm:prSet custT="1"/>
      <dgm:spPr>
        <a:solidFill>
          <a:srgbClr val="4A4D78"/>
        </a:solidFill>
        <a:ln w="1905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60960" tIns="60960" rIns="60960" bIns="60960" numCol="1" spcCol="1270" anchor="ctr" anchorCtr="0"/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Network transition to 5G requires update of devices to support 3 MHz CBW for NR IoT use cases.</a:t>
          </a:r>
        </a:p>
      </dgm:t>
    </dgm:pt>
    <dgm:pt modelId="{6C68263F-D0E2-4830-96C1-062CE51F0F48}" type="parTrans" cxnId="{2744FFAF-5C5E-45C3-B4A0-E56908F76C31}">
      <dgm:prSet/>
      <dgm:spPr/>
      <dgm:t>
        <a:bodyPr/>
        <a:lstStyle/>
        <a:p>
          <a:endParaRPr lang="en-US"/>
        </a:p>
      </dgm:t>
    </dgm:pt>
    <dgm:pt modelId="{CE9AA8D0-E86F-414F-BA7A-844073D1B87E}" type="sibTrans" cxnId="{2744FFAF-5C5E-45C3-B4A0-E56908F76C31}">
      <dgm:prSet/>
      <dgm:spPr/>
      <dgm:t>
        <a:bodyPr/>
        <a:lstStyle/>
        <a:p>
          <a:endParaRPr lang="en-US"/>
        </a:p>
      </dgm:t>
    </dgm:pt>
    <dgm:pt modelId="{F28D43D8-61DB-48D2-BF4B-7CEDFF20C2E0}">
      <dgm:prSet custT="1"/>
      <dgm:spPr>
        <a:solidFill>
          <a:srgbClr val="4A4D78"/>
        </a:solidFill>
        <a:ln w="1905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60960" tIns="60960" rIns="60960" bIns="60960" numCol="1" spcCol="1270" anchor="ctr" anchorCtr="0"/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Low cost, power efficient (e)Redcap enabled 5G devices are necessary to supplement the millions of existing LTE IoT devices.  Up to 50% less cost.</a:t>
          </a:r>
        </a:p>
      </dgm:t>
    </dgm:pt>
    <dgm:pt modelId="{C43C6F71-6A58-4319-B90C-3F0E880D4E41}" type="parTrans" cxnId="{20F16466-3943-4BE7-B9C0-E99D0D67D39A}">
      <dgm:prSet/>
      <dgm:spPr/>
      <dgm:t>
        <a:bodyPr/>
        <a:lstStyle/>
        <a:p>
          <a:endParaRPr lang="en-US"/>
        </a:p>
      </dgm:t>
    </dgm:pt>
    <dgm:pt modelId="{52E0907C-82B9-4096-901B-DE7CF299716A}" type="sibTrans" cxnId="{20F16466-3943-4BE7-B9C0-E99D0D67D39A}">
      <dgm:prSet/>
      <dgm:spPr/>
      <dgm:t>
        <a:bodyPr/>
        <a:lstStyle/>
        <a:p>
          <a:endParaRPr lang="en-US"/>
        </a:p>
      </dgm:t>
    </dgm:pt>
    <dgm:pt modelId="{403104AC-4284-4EEA-B080-CAE95B598B9F}">
      <dgm:prSet custT="1"/>
      <dgm:spPr>
        <a:solidFill>
          <a:srgbClr val="4A4D78"/>
        </a:solidFill>
        <a:ln w="1905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 spcFirstLastPara="0" vert="horz" wrap="square" lIns="60960" tIns="60960" rIns="60960" bIns="60960" numCol="1" spcCol="1270" anchor="ctr" anchorCtr="0"/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Potential 6G </a:t>
          </a:r>
          <a:r>
            <a:rPr lang="en-US" sz="1600" kern="1200" dirty="0" err="1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mIoT</a:t>
          </a:r>
          <a:r>
            <a:rPr lang="en-US" sz="16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 timeline uncertain and MNOs need a 5G transition path for IoT devices</a:t>
          </a:r>
        </a:p>
      </dgm:t>
    </dgm:pt>
    <dgm:pt modelId="{64A992D1-E2CB-422E-941A-A9A62F39A38B}" type="parTrans" cxnId="{66CB6967-A12B-4BD9-A749-CFE3AF15A590}">
      <dgm:prSet/>
      <dgm:spPr/>
      <dgm:t>
        <a:bodyPr/>
        <a:lstStyle/>
        <a:p>
          <a:endParaRPr lang="en-US"/>
        </a:p>
      </dgm:t>
    </dgm:pt>
    <dgm:pt modelId="{7227AAC9-A485-4FBC-A36F-118C3E9F8284}" type="sibTrans" cxnId="{66CB6967-A12B-4BD9-A749-CFE3AF15A590}">
      <dgm:prSet/>
      <dgm:spPr/>
      <dgm:t>
        <a:bodyPr/>
        <a:lstStyle/>
        <a:p>
          <a:endParaRPr lang="en-US"/>
        </a:p>
      </dgm:t>
    </dgm:pt>
    <dgm:pt modelId="{B984900F-3D17-40C5-BBF6-2D3EFE84A42E}" type="pres">
      <dgm:prSet presAssocID="{F93C8380-0A38-4E93-86ED-4B10A05A39D5}" presName="outerComposite" presStyleCnt="0">
        <dgm:presLayoutVars>
          <dgm:chMax val="5"/>
          <dgm:dir/>
          <dgm:resizeHandles val="exact"/>
        </dgm:presLayoutVars>
      </dgm:prSet>
      <dgm:spPr/>
    </dgm:pt>
    <dgm:pt modelId="{F1AD0682-8250-4D31-8506-2EFCD1E52809}" type="pres">
      <dgm:prSet presAssocID="{F93C8380-0A38-4E93-86ED-4B10A05A39D5}" presName="dummyMaxCanvas" presStyleCnt="0">
        <dgm:presLayoutVars/>
      </dgm:prSet>
      <dgm:spPr/>
    </dgm:pt>
    <dgm:pt modelId="{CA0C2256-6F2F-4FA7-BA2D-8BBB2339301F}" type="pres">
      <dgm:prSet presAssocID="{F93C8380-0A38-4E93-86ED-4B10A05A39D5}" presName="FiveNodes_1" presStyleLbl="node1" presStyleIdx="0" presStyleCnt="5">
        <dgm:presLayoutVars>
          <dgm:bulletEnabled val="1"/>
        </dgm:presLayoutVars>
      </dgm:prSet>
      <dgm:spPr/>
    </dgm:pt>
    <dgm:pt modelId="{A229C2B7-0BD5-42E1-AAA6-297159C4112D}" type="pres">
      <dgm:prSet presAssocID="{F93C8380-0A38-4E93-86ED-4B10A05A39D5}" presName="FiveNodes_2" presStyleLbl="node1" presStyleIdx="1" presStyleCnt="5" custScaleX="104466">
        <dgm:presLayoutVars>
          <dgm:bulletEnabled val="1"/>
        </dgm:presLayoutVars>
      </dgm:prSet>
      <dgm:spPr>
        <a:xfrm>
          <a:off x="539654" y="1004732"/>
          <a:ext cx="7226681" cy="882204"/>
        </a:xfrm>
        <a:prstGeom prst="roundRect">
          <a:avLst>
            <a:gd name="adj" fmla="val 10000"/>
          </a:avLst>
        </a:prstGeom>
      </dgm:spPr>
    </dgm:pt>
    <dgm:pt modelId="{4F9F5863-0A31-44E6-9CF8-B76ACACB8392}" type="pres">
      <dgm:prSet presAssocID="{F93C8380-0A38-4E93-86ED-4B10A05A39D5}" presName="FiveNodes_3" presStyleLbl="node1" presStyleIdx="2" presStyleCnt="5">
        <dgm:presLayoutVars>
          <dgm:bulletEnabled val="1"/>
        </dgm:presLayoutVars>
      </dgm:prSet>
      <dgm:spPr>
        <a:xfrm>
          <a:off x="1079309" y="2009465"/>
          <a:ext cx="7226681" cy="882204"/>
        </a:xfrm>
        <a:prstGeom prst="roundRect">
          <a:avLst>
            <a:gd name="adj" fmla="val 10000"/>
          </a:avLst>
        </a:prstGeom>
      </dgm:spPr>
    </dgm:pt>
    <dgm:pt modelId="{7F9D7A77-C269-48D4-BFBB-A174252B0323}" type="pres">
      <dgm:prSet presAssocID="{F93C8380-0A38-4E93-86ED-4B10A05A39D5}" presName="FiveNodes_4" presStyleLbl="node1" presStyleIdx="3" presStyleCnt="5" custScaleX="104091">
        <dgm:presLayoutVars>
          <dgm:bulletEnabled val="1"/>
        </dgm:presLayoutVars>
      </dgm:prSet>
      <dgm:spPr>
        <a:xfrm>
          <a:off x="1618964" y="3014198"/>
          <a:ext cx="7226681" cy="882204"/>
        </a:xfrm>
        <a:prstGeom prst="roundRect">
          <a:avLst>
            <a:gd name="adj" fmla="val 10000"/>
          </a:avLst>
        </a:prstGeom>
      </dgm:spPr>
    </dgm:pt>
    <dgm:pt modelId="{F19DE5E6-AE16-4FB7-88BA-4BA1DDF9E1A3}" type="pres">
      <dgm:prSet presAssocID="{F93C8380-0A38-4E93-86ED-4B10A05A39D5}" presName="FiveNodes_5" presStyleLbl="node1" presStyleIdx="4" presStyleCnt="5">
        <dgm:presLayoutVars>
          <dgm:bulletEnabled val="1"/>
        </dgm:presLayoutVars>
      </dgm:prSet>
      <dgm:spPr>
        <a:xfrm>
          <a:off x="2158619" y="4018930"/>
          <a:ext cx="7226681" cy="882204"/>
        </a:xfrm>
        <a:prstGeom prst="roundRect">
          <a:avLst>
            <a:gd name="adj" fmla="val 10000"/>
          </a:avLst>
        </a:prstGeom>
      </dgm:spPr>
    </dgm:pt>
    <dgm:pt modelId="{8362F536-E09D-4CF3-9EE8-A98A770CEA04}" type="pres">
      <dgm:prSet presAssocID="{F93C8380-0A38-4E93-86ED-4B10A05A39D5}" presName="FiveConn_1-2" presStyleLbl="fgAccFollowNode1" presStyleIdx="0" presStyleCnt="4">
        <dgm:presLayoutVars>
          <dgm:bulletEnabled val="1"/>
        </dgm:presLayoutVars>
      </dgm:prSet>
      <dgm:spPr/>
    </dgm:pt>
    <dgm:pt modelId="{BAD58C10-0232-4054-BF04-71CAD03FC3DE}" type="pres">
      <dgm:prSet presAssocID="{F93C8380-0A38-4E93-86ED-4B10A05A39D5}" presName="FiveConn_2-3" presStyleLbl="fgAccFollowNode1" presStyleIdx="1" presStyleCnt="4">
        <dgm:presLayoutVars>
          <dgm:bulletEnabled val="1"/>
        </dgm:presLayoutVars>
      </dgm:prSet>
      <dgm:spPr/>
    </dgm:pt>
    <dgm:pt modelId="{06A5914C-2813-4912-A1B8-8FC9BBF085FF}" type="pres">
      <dgm:prSet presAssocID="{F93C8380-0A38-4E93-86ED-4B10A05A39D5}" presName="FiveConn_3-4" presStyleLbl="fgAccFollowNode1" presStyleIdx="2" presStyleCnt="4">
        <dgm:presLayoutVars>
          <dgm:bulletEnabled val="1"/>
        </dgm:presLayoutVars>
      </dgm:prSet>
      <dgm:spPr/>
    </dgm:pt>
    <dgm:pt modelId="{1C1C3E98-C5D8-487A-9E65-08A44CD61AD2}" type="pres">
      <dgm:prSet presAssocID="{F93C8380-0A38-4E93-86ED-4B10A05A39D5}" presName="FiveConn_4-5" presStyleLbl="fgAccFollowNode1" presStyleIdx="3" presStyleCnt="4">
        <dgm:presLayoutVars>
          <dgm:bulletEnabled val="1"/>
        </dgm:presLayoutVars>
      </dgm:prSet>
      <dgm:spPr/>
    </dgm:pt>
    <dgm:pt modelId="{917A5382-5D6E-4F1E-B5CC-6900BF3F26E3}" type="pres">
      <dgm:prSet presAssocID="{F93C8380-0A38-4E93-86ED-4B10A05A39D5}" presName="FiveNodes_1_text" presStyleLbl="node1" presStyleIdx="4" presStyleCnt="5">
        <dgm:presLayoutVars>
          <dgm:bulletEnabled val="1"/>
        </dgm:presLayoutVars>
      </dgm:prSet>
      <dgm:spPr/>
    </dgm:pt>
    <dgm:pt modelId="{53681D7E-6D5A-4B4D-9F7D-BB8B7874406B}" type="pres">
      <dgm:prSet presAssocID="{F93C8380-0A38-4E93-86ED-4B10A05A39D5}" presName="FiveNodes_2_text" presStyleLbl="node1" presStyleIdx="4" presStyleCnt="5">
        <dgm:presLayoutVars>
          <dgm:bulletEnabled val="1"/>
        </dgm:presLayoutVars>
      </dgm:prSet>
      <dgm:spPr/>
    </dgm:pt>
    <dgm:pt modelId="{86E03E44-03BD-4AF3-932E-D5D17457C589}" type="pres">
      <dgm:prSet presAssocID="{F93C8380-0A38-4E93-86ED-4B10A05A39D5}" presName="FiveNodes_3_text" presStyleLbl="node1" presStyleIdx="4" presStyleCnt="5">
        <dgm:presLayoutVars>
          <dgm:bulletEnabled val="1"/>
        </dgm:presLayoutVars>
      </dgm:prSet>
      <dgm:spPr/>
    </dgm:pt>
    <dgm:pt modelId="{FA1D5A38-A3B5-4336-86CA-F9C853E63AD0}" type="pres">
      <dgm:prSet presAssocID="{F93C8380-0A38-4E93-86ED-4B10A05A39D5}" presName="FiveNodes_4_text" presStyleLbl="node1" presStyleIdx="4" presStyleCnt="5">
        <dgm:presLayoutVars>
          <dgm:bulletEnabled val="1"/>
        </dgm:presLayoutVars>
      </dgm:prSet>
      <dgm:spPr/>
    </dgm:pt>
    <dgm:pt modelId="{A254963B-FA2F-46FB-9064-08C5D02CB94B}" type="pres">
      <dgm:prSet presAssocID="{F93C8380-0A38-4E93-86ED-4B10A05A39D5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E83B5D32-27D8-4051-AA64-6A96780E3FC6}" type="presOf" srcId="{CACD631B-CBB3-4CB6-97E3-8CC7AF73B220}" destId="{8362F536-E09D-4CF3-9EE8-A98A770CEA04}" srcOrd="0" destOrd="0" presId="urn:microsoft.com/office/officeart/2005/8/layout/vProcess5"/>
    <dgm:cxn modelId="{03840F43-C35A-4C6B-B5AF-2300E9A01393}" type="presOf" srcId="{B5AA1DF8-994A-44DF-9CDD-28B373E8B6DE}" destId="{CA0C2256-6F2F-4FA7-BA2D-8BBB2339301F}" srcOrd="0" destOrd="1" presId="urn:microsoft.com/office/officeart/2005/8/layout/vProcess5"/>
    <dgm:cxn modelId="{20F16466-3943-4BE7-B9C0-E99D0D67D39A}" srcId="{F93C8380-0A38-4E93-86ED-4B10A05A39D5}" destId="{F28D43D8-61DB-48D2-BF4B-7CEDFF20C2E0}" srcOrd="3" destOrd="0" parTransId="{C43C6F71-6A58-4319-B90C-3F0E880D4E41}" sibTransId="{52E0907C-82B9-4096-901B-DE7CF299716A}"/>
    <dgm:cxn modelId="{66CB6967-A12B-4BD9-A749-CFE3AF15A590}" srcId="{F93C8380-0A38-4E93-86ED-4B10A05A39D5}" destId="{403104AC-4284-4EEA-B080-CAE95B598B9F}" srcOrd="4" destOrd="0" parTransId="{64A992D1-E2CB-422E-941A-A9A62F39A38B}" sibTransId="{7227AAC9-A485-4FBC-A36F-118C3E9F8284}"/>
    <dgm:cxn modelId="{97DEF968-A4FD-4250-8679-6D6ECE6A21BB}" type="presOf" srcId="{1534BC12-9E67-49D0-A985-940EDB2BA2EB}" destId="{86E03E44-03BD-4AF3-932E-D5D17457C589}" srcOrd="1" destOrd="0" presId="urn:microsoft.com/office/officeart/2005/8/layout/vProcess5"/>
    <dgm:cxn modelId="{11A55249-C779-49C4-94AB-9D2AA80A4B57}" type="presOf" srcId="{C5E51FF5-3EA3-4789-8680-1E9AAD6B8979}" destId="{53681D7E-6D5A-4B4D-9F7D-BB8B7874406B}" srcOrd="1" destOrd="0" presId="urn:microsoft.com/office/officeart/2005/8/layout/vProcess5"/>
    <dgm:cxn modelId="{737C5559-64E6-4F5E-B89A-0FCFAC6695BD}" type="presOf" srcId="{403104AC-4284-4EEA-B080-CAE95B598B9F}" destId="{A254963B-FA2F-46FB-9064-08C5D02CB94B}" srcOrd="1" destOrd="0" presId="urn:microsoft.com/office/officeart/2005/8/layout/vProcess5"/>
    <dgm:cxn modelId="{D6A6918E-E695-4110-8962-0AB1C3B3E937}" srcId="{6EB82420-A3EA-43D9-93AB-80B6EC7E8EC1}" destId="{B5AA1DF8-994A-44DF-9CDD-28B373E8B6DE}" srcOrd="0" destOrd="0" parTransId="{0EFCB6B0-9BDA-4C62-8FB9-9E600F018933}" sibTransId="{F8B7C5F0-2202-4E6C-9F27-990CDAECC56E}"/>
    <dgm:cxn modelId="{0A8F6D94-CC54-4CC5-96B2-37599EBF0FD5}" type="presOf" srcId="{F28D43D8-61DB-48D2-BF4B-7CEDFF20C2E0}" destId="{7F9D7A77-C269-48D4-BFBB-A174252B0323}" srcOrd="0" destOrd="0" presId="urn:microsoft.com/office/officeart/2005/8/layout/vProcess5"/>
    <dgm:cxn modelId="{0FE3C598-EBD8-457A-85CB-5D47181E8AC7}" type="presOf" srcId="{CE9AA8D0-E86F-414F-BA7A-844073D1B87E}" destId="{06A5914C-2813-4912-A1B8-8FC9BBF085FF}" srcOrd="0" destOrd="0" presId="urn:microsoft.com/office/officeart/2005/8/layout/vProcess5"/>
    <dgm:cxn modelId="{D07F5E9C-53D5-4452-982A-720D2B80B5AE}" srcId="{F93C8380-0A38-4E93-86ED-4B10A05A39D5}" destId="{6EB82420-A3EA-43D9-93AB-80B6EC7E8EC1}" srcOrd="0" destOrd="0" parTransId="{5EA2E92C-2211-4E6A-8C22-F973D005197A}" sibTransId="{CACD631B-CBB3-4CB6-97E3-8CC7AF73B220}"/>
    <dgm:cxn modelId="{0531639F-DC04-4C7B-A967-3D9CF4B65F78}" type="presOf" srcId="{403104AC-4284-4EEA-B080-CAE95B598B9F}" destId="{F19DE5E6-AE16-4FB7-88BA-4BA1DDF9E1A3}" srcOrd="0" destOrd="0" presId="urn:microsoft.com/office/officeart/2005/8/layout/vProcess5"/>
    <dgm:cxn modelId="{2744FFAF-5C5E-45C3-B4A0-E56908F76C31}" srcId="{F93C8380-0A38-4E93-86ED-4B10A05A39D5}" destId="{1534BC12-9E67-49D0-A985-940EDB2BA2EB}" srcOrd="2" destOrd="0" parTransId="{6C68263F-D0E2-4830-96C1-062CE51F0F48}" sibTransId="{CE9AA8D0-E86F-414F-BA7A-844073D1B87E}"/>
    <dgm:cxn modelId="{9A6E1FBA-6721-4B7A-A3C5-7C74F0DEAE9E}" type="presOf" srcId="{F93C8380-0A38-4E93-86ED-4B10A05A39D5}" destId="{B984900F-3D17-40C5-BBF6-2D3EFE84A42E}" srcOrd="0" destOrd="0" presId="urn:microsoft.com/office/officeart/2005/8/layout/vProcess5"/>
    <dgm:cxn modelId="{010BB8CE-E973-491A-B899-F9A82D551EE9}" type="presOf" srcId="{F28D43D8-61DB-48D2-BF4B-7CEDFF20C2E0}" destId="{FA1D5A38-A3B5-4336-86CA-F9C853E63AD0}" srcOrd="1" destOrd="0" presId="urn:microsoft.com/office/officeart/2005/8/layout/vProcess5"/>
    <dgm:cxn modelId="{0F597FD2-C115-45BE-BA70-865079721FE8}" type="presOf" srcId="{6EB82420-A3EA-43D9-93AB-80B6EC7E8EC1}" destId="{917A5382-5D6E-4F1E-B5CC-6900BF3F26E3}" srcOrd="1" destOrd="0" presId="urn:microsoft.com/office/officeart/2005/8/layout/vProcess5"/>
    <dgm:cxn modelId="{4F7704D4-463E-453E-ADBA-E31123E6872E}" type="presOf" srcId="{E167A506-25B2-48C3-875F-BAA39B107C6D}" destId="{BAD58C10-0232-4054-BF04-71CAD03FC3DE}" srcOrd="0" destOrd="0" presId="urn:microsoft.com/office/officeart/2005/8/layout/vProcess5"/>
    <dgm:cxn modelId="{E0D722D5-A225-4892-A94D-E5256715DC69}" type="presOf" srcId="{B5AA1DF8-994A-44DF-9CDD-28B373E8B6DE}" destId="{917A5382-5D6E-4F1E-B5CC-6900BF3F26E3}" srcOrd="1" destOrd="1" presId="urn:microsoft.com/office/officeart/2005/8/layout/vProcess5"/>
    <dgm:cxn modelId="{D8C9A5DF-B2B8-45CB-B154-520492D21968}" type="presOf" srcId="{C5E51FF5-3EA3-4789-8680-1E9AAD6B8979}" destId="{A229C2B7-0BD5-42E1-AAA6-297159C4112D}" srcOrd="0" destOrd="0" presId="urn:microsoft.com/office/officeart/2005/8/layout/vProcess5"/>
    <dgm:cxn modelId="{091C0EE1-95B4-4260-8231-4C2F64466F91}" type="presOf" srcId="{1534BC12-9E67-49D0-A985-940EDB2BA2EB}" destId="{4F9F5863-0A31-44E6-9CF8-B76ACACB8392}" srcOrd="0" destOrd="0" presId="urn:microsoft.com/office/officeart/2005/8/layout/vProcess5"/>
    <dgm:cxn modelId="{D6BE95E4-366C-402C-8171-7CD5DB5F4587}" srcId="{F93C8380-0A38-4E93-86ED-4B10A05A39D5}" destId="{C5E51FF5-3EA3-4789-8680-1E9AAD6B8979}" srcOrd="1" destOrd="0" parTransId="{AA338B13-A8C1-4AB2-8DB5-913053450297}" sibTransId="{E167A506-25B2-48C3-875F-BAA39B107C6D}"/>
    <dgm:cxn modelId="{C074D1E4-4E0A-489F-8F72-4F1FA0707805}" type="presOf" srcId="{52E0907C-82B9-4096-901B-DE7CF299716A}" destId="{1C1C3E98-C5D8-487A-9E65-08A44CD61AD2}" srcOrd="0" destOrd="0" presId="urn:microsoft.com/office/officeart/2005/8/layout/vProcess5"/>
    <dgm:cxn modelId="{2972A5EB-F9D6-4B99-B0FF-208CFAF4A200}" type="presOf" srcId="{6EB82420-A3EA-43D9-93AB-80B6EC7E8EC1}" destId="{CA0C2256-6F2F-4FA7-BA2D-8BBB2339301F}" srcOrd="0" destOrd="0" presId="urn:microsoft.com/office/officeart/2005/8/layout/vProcess5"/>
    <dgm:cxn modelId="{1B7C1B90-8116-4BB5-9D69-708829ED15E1}" type="presParOf" srcId="{B984900F-3D17-40C5-BBF6-2D3EFE84A42E}" destId="{F1AD0682-8250-4D31-8506-2EFCD1E52809}" srcOrd="0" destOrd="0" presId="urn:microsoft.com/office/officeart/2005/8/layout/vProcess5"/>
    <dgm:cxn modelId="{7ECA7D07-43FD-4375-B541-9DBC45A6DBAB}" type="presParOf" srcId="{B984900F-3D17-40C5-BBF6-2D3EFE84A42E}" destId="{CA0C2256-6F2F-4FA7-BA2D-8BBB2339301F}" srcOrd="1" destOrd="0" presId="urn:microsoft.com/office/officeart/2005/8/layout/vProcess5"/>
    <dgm:cxn modelId="{B9EE07F4-750C-4B3A-9CB0-F7691337567F}" type="presParOf" srcId="{B984900F-3D17-40C5-BBF6-2D3EFE84A42E}" destId="{A229C2B7-0BD5-42E1-AAA6-297159C4112D}" srcOrd="2" destOrd="0" presId="urn:microsoft.com/office/officeart/2005/8/layout/vProcess5"/>
    <dgm:cxn modelId="{40B67A75-466B-4004-813F-571998B04557}" type="presParOf" srcId="{B984900F-3D17-40C5-BBF6-2D3EFE84A42E}" destId="{4F9F5863-0A31-44E6-9CF8-B76ACACB8392}" srcOrd="3" destOrd="0" presId="urn:microsoft.com/office/officeart/2005/8/layout/vProcess5"/>
    <dgm:cxn modelId="{ECD6E4EC-DD2B-473D-BDB0-1D048671381E}" type="presParOf" srcId="{B984900F-3D17-40C5-BBF6-2D3EFE84A42E}" destId="{7F9D7A77-C269-48D4-BFBB-A174252B0323}" srcOrd="4" destOrd="0" presId="urn:microsoft.com/office/officeart/2005/8/layout/vProcess5"/>
    <dgm:cxn modelId="{B22643ED-1C62-43FC-B96D-A1BA88F13B35}" type="presParOf" srcId="{B984900F-3D17-40C5-BBF6-2D3EFE84A42E}" destId="{F19DE5E6-AE16-4FB7-88BA-4BA1DDF9E1A3}" srcOrd="5" destOrd="0" presId="urn:microsoft.com/office/officeart/2005/8/layout/vProcess5"/>
    <dgm:cxn modelId="{D8F98580-A390-4810-AA5C-474ABDAEF609}" type="presParOf" srcId="{B984900F-3D17-40C5-BBF6-2D3EFE84A42E}" destId="{8362F536-E09D-4CF3-9EE8-A98A770CEA04}" srcOrd="6" destOrd="0" presId="urn:microsoft.com/office/officeart/2005/8/layout/vProcess5"/>
    <dgm:cxn modelId="{E09E39AE-6DF4-4E12-9A80-0B14B22D7F16}" type="presParOf" srcId="{B984900F-3D17-40C5-BBF6-2D3EFE84A42E}" destId="{BAD58C10-0232-4054-BF04-71CAD03FC3DE}" srcOrd="7" destOrd="0" presId="urn:microsoft.com/office/officeart/2005/8/layout/vProcess5"/>
    <dgm:cxn modelId="{5697044E-525D-4B85-8B3C-796CDD838806}" type="presParOf" srcId="{B984900F-3D17-40C5-BBF6-2D3EFE84A42E}" destId="{06A5914C-2813-4912-A1B8-8FC9BBF085FF}" srcOrd="8" destOrd="0" presId="urn:microsoft.com/office/officeart/2005/8/layout/vProcess5"/>
    <dgm:cxn modelId="{394E9E49-3F06-49E9-A0E1-38B3F26F5A04}" type="presParOf" srcId="{B984900F-3D17-40C5-BBF6-2D3EFE84A42E}" destId="{1C1C3E98-C5D8-487A-9E65-08A44CD61AD2}" srcOrd="9" destOrd="0" presId="urn:microsoft.com/office/officeart/2005/8/layout/vProcess5"/>
    <dgm:cxn modelId="{8AD7079B-C394-4066-8CAE-F495E58AE1F8}" type="presParOf" srcId="{B984900F-3D17-40C5-BBF6-2D3EFE84A42E}" destId="{917A5382-5D6E-4F1E-B5CC-6900BF3F26E3}" srcOrd="10" destOrd="0" presId="urn:microsoft.com/office/officeart/2005/8/layout/vProcess5"/>
    <dgm:cxn modelId="{45DCE875-13D8-442F-858C-151FE6A8E7E3}" type="presParOf" srcId="{B984900F-3D17-40C5-BBF6-2D3EFE84A42E}" destId="{53681D7E-6D5A-4B4D-9F7D-BB8B7874406B}" srcOrd="11" destOrd="0" presId="urn:microsoft.com/office/officeart/2005/8/layout/vProcess5"/>
    <dgm:cxn modelId="{8A9D1DFF-86EC-445F-91A9-95CCDBF1097B}" type="presParOf" srcId="{B984900F-3D17-40C5-BBF6-2D3EFE84A42E}" destId="{86E03E44-03BD-4AF3-932E-D5D17457C589}" srcOrd="12" destOrd="0" presId="urn:microsoft.com/office/officeart/2005/8/layout/vProcess5"/>
    <dgm:cxn modelId="{6D9D915B-F99A-498D-B2F0-F376C0B47E40}" type="presParOf" srcId="{B984900F-3D17-40C5-BBF6-2D3EFE84A42E}" destId="{FA1D5A38-A3B5-4336-86CA-F9C853E63AD0}" srcOrd="13" destOrd="0" presId="urn:microsoft.com/office/officeart/2005/8/layout/vProcess5"/>
    <dgm:cxn modelId="{320AD6AE-44D8-459B-8917-F26306EA1F06}" type="presParOf" srcId="{B984900F-3D17-40C5-BBF6-2D3EFE84A42E}" destId="{A254963B-FA2F-46FB-9064-08C5D02CB94B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0C2256-6F2F-4FA7-BA2D-8BBB2339301F}">
      <dsp:nvSpPr>
        <dsp:cNvPr id="0" name=""/>
        <dsp:cNvSpPr/>
      </dsp:nvSpPr>
      <dsp:spPr>
        <a:xfrm>
          <a:off x="0" y="0"/>
          <a:ext cx="7226681" cy="882204"/>
        </a:xfrm>
        <a:prstGeom prst="roundRect">
          <a:avLst>
            <a:gd name="adj" fmla="val 10000"/>
          </a:avLst>
        </a:prstGeom>
        <a:solidFill>
          <a:srgbClr val="4A4D78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Several MNOs (</a:t>
          </a:r>
          <a:r>
            <a:rPr lang="en-US" sz="1500" kern="1200" dirty="0" err="1"/>
            <a:t>Anterix</a:t>
          </a:r>
          <a:r>
            <a:rPr lang="en-US" sz="1500" kern="1200" dirty="0"/>
            <a:t>, </a:t>
          </a:r>
          <a:r>
            <a:rPr lang="en-US" sz="1500" kern="1200" dirty="0" err="1"/>
            <a:t>SouthernLinc</a:t>
          </a:r>
          <a:r>
            <a:rPr lang="en-US" sz="1500" kern="1200" dirty="0"/>
            <a:t>, Rakuten) and NTN operators </a:t>
          </a:r>
          <a:r>
            <a:rPr lang="en-US" sz="1500" b="1" kern="1200" dirty="0"/>
            <a:t>only have or utilize a single 3 MHz CBW low band allocation of FDD spectrum</a:t>
          </a:r>
          <a:endParaRPr lang="en-US" sz="15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E.g. Band n106, n26 , n28 and NTN bands requiring 3 MHz CBW like n255, n253, n251, n250</a:t>
          </a:r>
        </a:p>
      </dsp:txBody>
      <dsp:txXfrm>
        <a:off x="25839" y="25839"/>
        <a:ext cx="6171495" cy="830526"/>
      </dsp:txXfrm>
    </dsp:sp>
    <dsp:sp modelId="{A229C2B7-0BD5-42E1-AAA6-297159C4112D}">
      <dsp:nvSpPr>
        <dsp:cNvPr id="0" name=""/>
        <dsp:cNvSpPr/>
      </dsp:nvSpPr>
      <dsp:spPr>
        <a:xfrm>
          <a:off x="378282" y="1004732"/>
          <a:ext cx="7549424" cy="882204"/>
        </a:xfrm>
        <a:prstGeom prst="roundRect">
          <a:avLst>
            <a:gd name="adj" fmla="val 10000"/>
          </a:avLst>
        </a:prstGeom>
        <a:solidFill>
          <a:srgbClr val="4A4D78"/>
        </a:solidFill>
        <a:ln w="1905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Most devices are for IoT services and utilize LTE CAT-M1 or NB-IoT.</a:t>
          </a:r>
        </a:p>
      </dsp:txBody>
      <dsp:txXfrm>
        <a:off x="404121" y="1030571"/>
        <a:ext cx="6334948" cy="830526"/>
      </dsp:txXfrm>
    </dsp:sp>
    <dsp:sp modelId="{4F9F5863-0A31-44E6-9CF8-B76ACACB8392}">
      <dsp:nvSpPr>
        <dsp:cNvPr id="0" name=""/>
        <dsp:cNvSpPr/>
      </dsp:nvSpPr>
      <dsp:spPr>
        <a:xfrm>
          <a:off x="1079309" y="2009465"/>
          <a:ext cx="7226681" cy="882204"/>
        </a:xfrm>
        <a:prstGeom prst="roundRect">
          <a:avLst>
            <a:gd name="adj" fmla="val 10000"/>
          </a:avLst>
        </a:prstGeom>
        <a:solidFill>
          <a:srgbClr val="4A4D78"/>
        </a:solidFill>
        <a:ln w="1905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Network transition to 5G requires update of devices to support 3 MHz CBW for NR IoT use cases.</a:t>
          </a:r>
        </a:p>
      </dsp:txBody>
      <dsp:txXfrm>
        <a:off x="1105148" y="2035304"/>
        <a:ext cx="6061915" cy="830526"/>
      </dsp:txXfrm>
    </dsp:sp>
    <dsp:sp modelId="{7F9D7A77-C269-48D4-BFBB-A174252B0323}">
      <dsp:nvSpPr>
        <dsp:cNvPr id="0" name=""/>
        <dsp:cNvSpPr/>
      </dsp:nvSpPr>
      <dsp:spPr>
        <a:xfrm>
          <a:off x="1471142" y="3014198"/>
          <a:ext cx="7522324" cy="882204"/>
        </a:xfrm>
        <a:prstGeom prst="roundRect">
          <a:avLst>
            <a:gd name="adj" fmla="val 10000"/>
          </a:avLst>
        </a:prstGeom>
        <a:solidFill>
          <a:srgbClr val="4A4D78"/>
        </a:solidFill>
        <a:ln w="1905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Low cost, power efficient (e)Redcap enabled 5G devices are necessary to supplement the millions of existing LTE IoT devices.  Up to 50% less cost.</a:t>
          </a:r>
        </a:p>
      </dsp:txBody>
      <dsp:txXfrm>
        <a:off x="1496981" y="3040037"/>
        <a:ext cx="6312022" cy="830526"/>
      </dsp:txXfrm>
    </dsp:sp>
    <dsp:sp modelId="{F19DE5E6-AE16-4FB7-88BA-4BA1DDF9E1A3}">
      <dsp:nvSpPr>
        <dsp:cNvPr id="0" name=""/>
        <dsp:cNvSpPr/>
      </dsp:nvSpPr>
      <dsp:spPr>
        <a:xfrm>
          <a:off x="2158619" y="4018930"/>
          <a:ext cx="7226681" cy="882204"/>
        </a:xfrm>
        <a:prstGeom prst="roundRect">
          <a:avLst>
            <a:gd name="adj" fmla="val 10000"/>
          </a:avLst>
        </a:prstGeom>
        <a:solidFill>
          <a:srgbClr val="4A4D78"/>
        </a:solidFill>
        <a:ln w="1905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Potential 6G </a:t>
          </a:r>
          <a:r>
            <a:rPr lang="en-US" sz="1600" kern="1200" dirty="0" err="1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mIoT</a:t>
          </a:r>
          <a:r>
            <a:rPr lang="en-US" sz="16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 timeline uncertain and MNOs need a 5G transition path for IoT devices</a:t>
          </a:r>
        </a:p>
      </dsp:txBody>
      <dsp:txXfrm>
        <a:off x="2184458" y="4044769"/>
        <a:ext cx="6061915" cy="830526"/>
      </dsp:txXfrm>
    </dsp:sp>
    <dsp:sp modelId="{8362F536-E09D-4CF3-9EE8-A98A770CEA04}">
      <dsp:nvSpPr>
        <dsp:cNvPr id="0" name=""/>
        <dsp:cNvSpPr/>
      </dsp:nvSpPr>
      <dsp:spPr>
        <a:xfrm>
          <a:off x="6653248" y="644499"/>
          <a:ext cx="573432" cy="57343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/>
        </a:p>
      </dsp:txBody>
      <dsp:txXfrm>
        <a:off x="6782270" y="644499"/>
        <a:ext cx="315388" cy="431508"/>
      </dsp:txXfrm>
    </dsp:sp>
    <dsp:sp modelId="{BAD58C10-0232-4054-BF04-71CAD03FC3DE}">
      <dsp:nvSpPr>
        <dsp:cNvPr id="0" name=""/>
        <dsp:cNvSpPr/>
      </dsp:nvSpPr>
      <dsp:spPr>
        <a:xfrm>
          <a:off x="7192902" y="1649231"/>
          <a:ext cx="573432" cy="57343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/>
        </a:p>
      </dsp:txBody>
      <dsp:txXfrm>
        <a:off x="7321924" y="1649231"/>
        <a:ext cx="315388" cy="431508"/>
      </dsp:txXfrm>
    </dsp:sp>
    <dsp:sp modelId="{06A5914C-2813-4912-A1B8-8FC9BBF085FF}">
      <dsp:nvSpPr>
        <dsp:cNvPr id="0" name=""/>
        <dsp:cNvSpPr/>
      </dsp:nvSpPr>
      <dsp:spPr>
        <a:xfrm>
          <a:off x="7732557" y="2639261"/>
          <a:ext cx="573432" cy="57343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/>
        </a:p>
      </dsp:txBody>
      <dsp:txXfrm>
        <a:off x="7861579" y="2639261"/>
        <a:ext cx="315388" cy="431508"/>
      </dsp:txXfrm>
    </dsp:sp>
    <dsp:sp modelId="{1C1C3E98-C5D8-487A-9E65-08A44CD61AD2}">
      <dsp:nvSpPr>
        <dsp:cNvPr id="0" name=""/>
        <dsp:cNvSpPr/>
      </dsp:nvSpPr>
      <dsp:spPr>
        <a:xfrm>
          <a:off x="8272212" y="3653796"/>
          <a:ext cx="573432" cy="57343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/>
        </a:p>
      </dsp:txBody>
      <dsp:txXfrm>
        <a:off x="8401234" y="3653796"/>
        <a:ext cx="315388" cy="4315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C73176-0E2E-4475-B3CD-5E87391AAEB1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01DC14-7C85-4AE8-9DC3-6DFE5CE01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975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3522DBFC-E7EB-48EA-B4EA-BD46F1304B59}"/>
              </a:ext>
            </a:extLst>
          </p:cNvPr>
          <p:cNvSpPr txBox="1">
            <a:spLocks/>
          </p:cNvSpPr>
          <p:nvPr userDrawn="1"/>
        </p:nvSpPr>
        <p:spPr>
          <a:xfrm>
            <a:off x="7177370" y="2694424"/>
            <a:ext cx="4141201" cy="4985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100" baseline="0" dirty="0" smtClean="0">
                <a:ln w="3175">
                  <a:noFill/>
                </a:ln>
                <a:solidFill>
                  <a:srgbClr val="333333"/>
                </a:solidFill>
                <a:effectLst/>
                <a:latin typeface="Franklin Gothic Demi" panose="020B0703020102020204" pitchFamily="34" charset="0"/>
                <a:ea typeface="+mn-ea"/>
                <a:cs typeface="Arial" charset="0"/>
              </a:defRPr>
            </a:lvl1pPr>
          </a:lstStyle>
          <a:p>
            <a:pPr lvl="0" algn="ctr">
              <a:defRPr/>
            </a:pPr>
            <a:endParaRPr lang="en-US" sz="3600" spc="0">
              <a:solidFill>
                <a:schemeClr val="bg1"/>
              </a:solidFill>
              <a:latin typeface="Alwyn New Lt" panose="020B03030000000200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5D6DE3-A2A2-4655-BE42-8D2B52B5FB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5000"/>
          </a:blip>
          <a:stretch>
            <a:fillRect/>
          </a:stretch>
        </p:blipFill>
        <p:spPr>
          <a:xfrm rot="5400000">
            <a:off x="10295484" y="4816557"/>
            <a:ext cx="1494531" cy="1056889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BD07D4B5-A486-44E1-A0DF-E0CD24B098E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83000"/>
          </a:blip>
          <a:stretch>
            <a:fillRect/>
          </a:stretch>
        </p:blipFill>
        <p:spPr>
          <a:xfrm rot="5400000">
            <a:off x="9803410" y="5804923"/>
            <a:ext cx="1494529" cy="105688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657F5BCD-E7B9-4EC8-9551-6ADCD0060C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2000"/>
          </a:blip>
          <a:stretch>
            <a:fillRect/>
          </a:stretch>
        </p:blipFill>
        <p:spPr>
          <a:xfrm rot="16200000">
            <a:off x="9185163" y="5901024"/>
            <a:ext cx="1268888" cy="897322"/>
          </a:xfrm>
          <a:prstGeom prst="rect">
            <a:avLst/>
          </a:prstGeom>
        </p:spPr>
      </p:pic>
      <p:pic>
        <p:nvPicPr>
          <p:cNvPr id="23" name="Picture 22" descr="A close up of a sign&#10;&#10;Description automatically generated">
            <a:extLst>
              <a:ext uri="{FF2B5EF4-FFF2-40B4-BE49-F238E27FC236}">
                <a16:creationId xmlns:a16="http://schemas.microsoft.com/office/drawing/2014/main" id="{60525FA4-446F-44BD-AC12-33E8774AC35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69332" y="484090"/>
            <a:ext cx="2159199" cy="452735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7D25B-11AA-419A-8B46-FC93703FCE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3175" y="3748088"/>
            <a:ext cx="3551238" cy="596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Alwyn New Lt" panose="020B0303000000020004" pitchFamily="34" charset="0"/>
              </a:defRPr>
            </a:lvl1pPr>
          </a:lstStyle>
          <a:p>
            <a:pPr lvl="0"/>
            <a:r>
              <a:rPr lang="en-US"/>
              <a:t>Insert Date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6AFAD256-4028-44D7-9A18-7D402E3F8E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23175" y="1492481"/>
            <a:ext cx="3551238" cy="21373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>
                <a:solidFill>
                  <a:schemeClr val="bg1"/>
                </a:solidFill>
                <a:latin typeface="Alwyn New Lt" panose="020B0303000000020004" pitchFamily="34" charset="0"/>
              </a:defRPr>
            </a:lvl1pPr>
          </a:lstStyle>
          <a:p>
            <a:pPr lvl="0"/>
            <a:r>
              <a:rPr lang="en-US"/>
              <a:t>Insert </a:t>
            </a:r>
          </a:p>
          <a:p>
            <a:pPr lvl="0"/>
            <a:r>
              <a:rPr lang="en-US"/>
              <a:t>Title </a:t>
            </a:r>
          </a:p>
          <a:p>
            <a:pPr lvl="0"/>
            <a:r>
              <a:rPr lang="en-US"/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422039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8042A3D9-48E4-4F73-BCEC-C49A3CEA59F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3838" y="1635878"/>
            <a:ext cx="5795962" cy="454108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E1CD8FF-3C16-4C47-8283-21DA04E403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BBB30614-CE8A-4831-89D7-A19B98326AB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019800" y="1635878"/>
            <a:ext cx="5795962" cy="454108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834FEC-487C-4AFF-9E9C-FBDA1880FB27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46DD6C-5D65-4468-8D8D-25A24432A59B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C8D0864-0B24-48A8-B77F-08B3FD23EA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BDFE13A-0A03-4710-B3EF-DBB8F3E7A2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32DA1E-3503-4BF8-856E-81BAC1B8FC5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702F2E4A-06D0-45C7-BD71-DB9DEB271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FF5E87-02CD-47C0-8E85-16F9A86FBC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112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702F2E4A-06D0-45C7-BD71-DB9DEB2710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C51D42-DD6B-41D0-AA83-5D7362756EA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681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6CAFAF-6C66-41D6-9FEA-FD0CD96CACB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459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81A42ACB-8743-40FD-AD92-AF1AEAEE5D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AEE6E4-42C3-4BA4-97F1-8A1181A5A1C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550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0EA9ED-7DF8-4602-B816-98D96BAEC2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722" r="10017" b="2466"/>
          <a:stretch/>
        </p:blipFill>
        <p:spPr>
          <a:xfrm>
            <a:off x="3810378" y="2983945"/>
            <a:ext cx="2413959" cy="3633423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C39EBACE-6DAD-4673-A05B-2B239D0505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7C402B-B1FF-473A-99A8-84A3EB3FB15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650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7494358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99A473D-5F59-2845-8C49-09CDC3FFF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910366" y="5024125"/>
            <a:ext cx="4217345" cy="29823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EEE97CB-DB1A-445D-9848-FF804D9DAE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8581BACB-1204-4580-9CA1-6B152B3703D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EFA48D-B6B3-4958-9E47-CC1C6C5C2A6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237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7494358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lwyn New Lt" panose="020B03030000000200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75CFB7-97CF-4C85-A93D-CAAA2B014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0722" r="10017"/>
          <a:stretch/>
        </p:blipFill>
        <p:spPr>
          <a:xfrm>
            <a:off x="9778041" y="3132722"/>
            <a:ext cx="2413959" cy="3725278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A1CC588-4B0A-4306-822B-2A8B837F3A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8F03558F-1E2E-4F0D-959C-67F5F07EB0E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C363A-726B-481F-89D7-F91B3D20EB9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747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7110664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1A59990C-9619-409E-B2BC-82F172383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2084"/>
          <a:stretch/>
        </p:blipFill>
        <p:spPr>
          <a:xfrm>
            <a:off x="10969176" y="5847347"/>
            <a:ext cx="737862" cy="869937"/>
          </a:xfrm>
          <a:prstGeom prst="rect">
            <a:avLst/>
          </a:prstGeom>
        </p:spPr>
      </p:pic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559F4147-60F4-42C2-B144-F0B74B8600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46AEDD2B-819E-4D36-A789-82F89F5BB82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F05E10-3287-4196-9959-C9BBF425533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090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CDDFC2F-BB72-4748-94E4-4D2D67836534}"/>
              </a:ext>
            </a:extLst>
          </p:cNvPr>
          <p:cNvSpPr/>
          <p:nvPr userDrawn="1"/>
        </p:nvSpPr>
        <p:spPr>
          <a:xfrm>
            <a:off x="1275347" y="2781089"/>
            <a:ext cx="6978316" cy="2835879"/>
          </a:xfrm>
          <a:prstGeom prst="rect">
            <a:avLst/>
          </a:prstGeom>
          <a:gradFill flip="none" rotWithShape="1">
            <a:gsLst>
              <a:gs pos="0">
                <a:srgbClr val="4A4D78"/>
              </a:gs>
              <a:gs pos="100000">
                <a:srgbClr val="FFFFFF"/>
              </a:gs>
              <a:gs pos="30000">
                <a:srgbClr val="767AAA"/>
              </a:gs>
              <a:gs pos="69000">
                <a:srgbClr val="C4C6D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684712B-45CB-46EE-B388-B83C24B02E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617481" y="2707834"/>
            <a:ext cx="4217345" cy="2982386"/>
          </a:xfrm>
          <a:prstGeom prst="rect">
            <a:avLst/>
          </a:prstGeom>
        </p:spPr>
      </p:pic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61F74644-F1ED-442D-95F2-192DC3DABD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AF06678F-549E-427D-978D-92B99DB6BD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3221474"/>
            <a:ext cx="6369661" cy="22332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chemeClr val="bg1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B5C905-890F-4FD7-92E9-FB5EAC59E1F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1711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AB814E-7C9B-A94D-9E09-DFDB9A5C7E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9826099" y="4112830"/>
            <a:ext cx="1534795" cy="94472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4020D626-42D9-2840-B5E4-1AA5082C81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520322" y="2113034"/>
            <a:ext cx="1534796" cy="944729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B81CD54-3591-45F5-AAE3-4D4F7A0463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1700046"/>
            <a:ext cx="7739795" cy="394677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E865DF-404F-46CD-AD44-2DE4BA5B69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57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FD1B8A3-E6E1-4462-88FB-CB7E59E53A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14120" y="4713869"/>
            <a:ext cx="4984079" cy="3524598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6F7805F0-1E30-45C0-BC1D-7B03259D1E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8232" y="1133166"/>
            <a:ext cx="4984079" cy="3524598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1672D417-C9FF-483C-A70E-C3FC1B0B75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219660" y="2372057"/>
            <a:ext cx="4984079" cy="35245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C879B1D-B453-4BAA-B965-6C6EBE583E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1368616" y="4431425"/>
            <a:ext cx="2877073" cy="20345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rgbClr val="4A4D78"/>
                </a:solidFill>
                <a:latin typeface="Alwyn New" panose="020B0503000000020004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ED7D31"/>
                </a:solidFill>
                <a:latin typeface="Alwyn New" panose="020B050300000002000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39F90D-A7A0-4B29-94A7-B2981D2975DF}"/>
              </a:ext>
            </a:extLst>
          </p:cNvPr>
          <p:cNvSpPr txBox="1"/>
          <p:nvPr userDrawn="1"/>
        </p:nvSpPr>
        <p:spPr>
          <a:xfrm>
            <a:off x="1373529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ED7FC6-FEC0-435D-BA1F-E9F1542AEE46}"/>
              </a:ext>
            </a:extLst>
          </p:cNvPr>
          <p:cNvSpPr txBox="1"/>
          <p:nvPr userDrawn="1"/>
        </p:nvSpPr>
        <p:spPr>
          <a:xfrm>
            <a:off x="1330667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A54F931-9BB9-4CB3-B4DB-B5ABD3A8AB1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0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AB814E-7C9B-A94D-9E09-DFDB9A5C7E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9826099" y="5015200"/>
            <a:ext cx="1534795" cy="94472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4020D626-42D9-2840-B5E4-1AA5082C81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520322" y="1643798"/>
            <a:ext cx="1534796" cy="94472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FBEA04-B9FE-470A-9DD8-4E05476EA6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01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7254" y="342682"/>
            <a:ext cx="1740931" cy="3630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9E793B-9343-7648-A10F-79BED374F4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23260" y="4713869"/>
            <a:ext cx="4984079" cy="3524598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A6337B4-3EDF-F249-BE72-AA502530E4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47372" y="1133166"/>
            <a:ext cx="4984079" cy="3524598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51516E82-5DAD-DB42-A99A-AF6D60B37B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310520" y="2372057"/>
            <a:ext cx="4984079" cy="35245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5F4D014-BF0D-F840-85AA-20C349F6FB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277756" y="4431425"/>
            <a:ext cx="2877073" cy="20345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11237B5-75CF-41E2-96F8-21E21117C9A1}"/>
              </a:ext>
            </a:extLst>
          </p:cNvPr>
          <p:cNvSpPr txBox="1"/>
          <p:nvPr userDrawn="1"/>
        </p:nvSpPr>
        <p:spPr>
          <a:xfrm>
            <a:off x="5976" y="6604010"/>
            <a:ext cx="20867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rgbClr val="4A4D78"/>
                </a:solidFill>
                <a:latin typeface="Alwyn New Lt" panose="020B0303000000020004" pitchFamily="34" charset="0"/>
              </a:rPr>
              <a:t>Proprietary &amp; Confidential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E8EBF4-8419-47E7-8FBE-60E2AB4074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04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6126793"/>
            <a:ext cx="1740931" cy="36308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42CC2DB-3963-F243-A269-F3C9D3853C83}"/>
              </a:ext>
            </a:extLst>
          </p:cNvPr>
          <p:cNvSpPr/>
          <p:nvPr userDrawn="1"/>
        </p:nvSpPr>
        <p:spPr>
          <a:xfrm>
            <a:off x="1634066" y="0"/>
            <a:ext cx="8729133" cy="56218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4CC5677-D60E-9145-8158-41493C26E732}"/>
              </a:ext>
            </a:extLst>
          </p:cNvPr>
          <p:cNvSpPr/>
          <p:nvPr userDrawn="1"/>
        </p:nvSpPr>
        <p:spPr>
          <a:xfrm>
            <a:off x="1653924" y="2294467"/>
            <a:ext cx="174876" cy="24326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1E9E784-4D9A-E847-8A2D-53027546D1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 rot="16200000">
            <a:off x="7275177" y="289327"/>
            <a:ext cx="2167737" cy="1532962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F481D582-1C0B-464C-A98B-0DFB194C1FB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tretch>
            <a:fillRect/>
          </a:stretch>
        </p:blipFill>
        <p:spPr>
          <a:xfrm rot="5400000">
            <a:off x="6438668" y="-766481"/>
            <a:ext cx="2167737" cy="1532962"/>
          </a:xfrm>
          <a:prstGeom prst="rect">
            <a:avLst/>
          </a:prstGeom>
        </p:spPr>
      </p:pic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1554AD5F-966E-4191-98D4-78D39A142D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2139678"/>
            <a:ext cx="7996469" cy="33150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8773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58F6CE-CA9C-42D1-92B9-E71C3C8841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582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3B1AF75-FD51-D04A-983E-B7968FC74B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23260" y="4713869"/>
            <a:ext cx="4984079" cy="3524598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7E9DAEA6-61CE-0F49-A55E-500C80BCBA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47372" y="1133166"/>
            <a:ext cx="4984079" cy="3524598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DEE83929-733D-2642-BCA7-C1937DF69A6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310520" y="2372057"/>
            <a:ext cx="4984079" cy="35245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7E64C76-2DCD-A146-9889-09CDA5B7AC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277756" y="4431425"/>
            <a:ext cx="2877073" cy="203458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AD49B7-204A-41B0-81C2-AEAF17C4EC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71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4DE3AC9-AEEB-4777-98E0-4DEF34069BD0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A81F18-C5A1-461F-9AE6-95D615E14D35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A0584CB-5E5B-4E5D-AF8B-30ADC3FBB7C1}"/>
              </a:ext>
            </a:extLst>
          </p:cNvPr>
          <p:cNvGrpSpPr/>
          <p:nvPr userDrawn="1"/>
        </p:nvGrpSpPr>
        <p:grpSpPr>
          <a:xfrm>
            <a:off x="8838574" y="3362876"/>
            <a:ext cx="3457346" cy="4452511"/>
            <a:chOff x="7213302" y="1397306"/>
            <a:chExt cx="5611473" cy="72266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38A94F2-0E86-4797-B757-DA951F5EE5A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rot="5400000">
              <a:off x="9516844" y="1964711"/>
              <a:ext cx="3875335" cy="2740526"/>
            </a:xfrm>
            <a:prstGeom prst="rect">
              <a:avLst/>
            </a:prstGeom>
          </p:spPr>
        </p:pic>
        <p:pic>
          <p:nvPicPr>
            <p:cNvPr id="11" name="Picture 10" descr="A close up of a logo&#10;&#10;Description automatically generated">
              <a:extLst>
                <a:ext uri="{FF2B5EF4-FFF2-40B4-BE49-F238E27FC236}">
                  <a16:creationId xmlns:a16="http://schemas.microsoft.com/office/drawing/2014/main" id="{B76269FC-343C-478A-9E8E-F29B083E27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rot="5400000">
              <a:off x="7910366" y="5024125"/>
              <a:ext cx="4217345" cy="2982386"/>
            </a:xfrm>
            <a:prstGeom prst="rect">
              <a:avLst/>
            </a:prstGeom>
          </p:spPr>
        </p:pic>
        <p:pic>
          <p:nvPicPr>
            <p:cNvPr id="12" name="Picture 11" descr="A close up of a logo&#10;&#10;Description automatically generated">
              <a:extLst>
                <a:ext uri="{FF2B5EF4-FFF2-40B4-BE49-F238E27FC236}">
                  <a16:creationId xmlns:a16="http://schemas.microsoft.com/office/drawing/2014/main" id="{F8275134-CA74-4BDD-9808-44248CBBA9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10000"/>
            </a:blip>
            <a:stretch>
              <a:fillRect/>
            </a:stretch>
          </p:blipFill>
          <p:spPr>
            <a:xfrm rot="16200000">
              <a:off x="6798089" y="4821858"/>
              <a:ext cx="2835878" cy="200545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35785F18-2567-4E42-86D7-B4E95F47CE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BBF0DC8C-D334-4728-BA75-3399529089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0113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E1F23429-878D-48AA-81A5-6BAB8D9A77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1AB32C-0972-4167-8DD1-510DB125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043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F8EDC67-C533-3B49-89BE-DAA70C51C6FB}"/>
              </a:ext>
            </a:extLst>
          </p:cNvPr>
          <p:cNvGrpSpPr/>
          <p:nvPr userDrawn="1"/>
        </p:nvGrpSpPr>
        <p:grpSpPr>
          <a:xfrm>
            <a:off x="8838574" y="3362876"/>
            <a:ext cx="3457346" cy="4452511"/>
            <a:chOff x="7213302" y="1397306"/>
            <a:chExt cx="5611473" cy="722668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9C60065-3470-E741-BC8A-3AD5C429A3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rot="5400000">
              <a:off x="9516844" y="1964711"/>
              <a:ext cx="3875335" cy="2740526"/>
            </a:xfrm>
            <a:prstGeom prst="rect">
              <a:avLst/>
            </a:prstGeom>
          </p:spPr>
        </p:pic>
        <p:pic>
          <p:nvPicPr>
            <p:cNvPr id="11" name="Picture 10" descr="A close up of a logo&#10;&#10;Description automatically generated">
              <a:extLst>
                <a:ext uri="{FF2B5EF4-FFF2-40B4-BE49-F238E27FC236}">
                  <a16:creationId xmlns:a16="http://schemas.microsoft.com/office/drawing/2014/main" id="{299A473D-5F59-2845-8C49-09CDC3FFFD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rot="5400000">
              <a:off x="7910366" y="5024125"/>
              <a:ext cx="4217345" cy="2982386"/>
            </a:xfrm>
            <a:prstGeom prst="rect">
              <a:avLst/>
            </a:prstGeom>
          </p:spPr>
        </p:pic>
        <p:pic>
          <p:nvPicPr>
            <p:cNvPr id="15" name="Picture 14" descr="A close up of a logo&#10;&#10;Description automatically generated">
              <a:extLst>
                <a:ext uri="{FF2B5EF4-FFF2-40B4-BE49-F238E27FC236}">
                  <a16:creationId xmlns:a16="http://schemas.microsoft.com/office/drawing/2014/main" id="{C716E17F-7567-3B4C-B639-45957241E3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10000"/>
            </a:blip>
            <a:stretch>
              <a:fillRect/>
            </a:stretch>
          </p:blipFill>
          <p:spPr>
            <a:xfrm rot="16200000">
              <a:off x="6798089" y="4821858"/>
              <a:ext cx="2835878" cy="2005452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5B84624-E61A-4097-B4B9-17216257F1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14E85E-DD9E-4E18-A85A-B97668E8540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722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75CFB7-97CF-4C85-A93D-CAAA2B014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722" r="10017"/>
          <a:stretch/>
        </p:blipFill>
        <p:spPr>
          <a:xfrm>
            <a:off x="9778041" y="3132722"/>
            <a:ext cx="2413959" cy="3725278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F2B22BB-B9EC-4263-84DA-19DC28B3AE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681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959C6BC-F93D-4ADF-ADD3-E452931B1AA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1E8E01-E6BB-4A32-A3C8-26853D129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716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965892" y="1964710"/>
            <a:ext cx="3875335" cy="274052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99A473D-5F59-2845-8C49-09CDC3FFF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910366" y="5024125"/>
            <a:ext cx="4217345" cy="2982386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C716E17F-7567-3B4C-B639-45957241E3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tretch>
            <a:fillRect/>
          </a:stretch>
        </p:blipFill>
        <p:spPr>
          <a:xfrm rot="16200000">
            <a:off x="6798089" y="4821858"/>
            <a:ext cx="2835878" cy="20054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031758AE-CBEA-496D-871B-8C730BBDCC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A0F60921-4219-4129-BA99-8A25D2DA6B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0113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0F250A-F488-415D-A28B-DA0FCDC0B33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956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F5BAECB2-06D7-492D-A01F-C53CA6F006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9402B9-970F-4A0A-867E-6AD8925751AB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61FC5B-8ECB-4DF1-9408-213386FD9EF0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3C1526-710F-4638-B5E8-6C6FF28860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000249" y="4599956"/>
            <a:ext cx="3875335" cy="2740526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A61ED66-BC9E-4DC8-B269-F22293A6DA2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10291871" y="3068835"/>
            <a:ext cx="4217345" cy="298238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66B01DCE-8778-4700-AE28-CB1A4FB000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tretch>
            <a:fillRect/>
          </a:stretch>
        </p:blipFill>
        <p:spPr>
          <a:xfrm rot="16200000">
            <a:off x="9286373" y="1448629"/>
            <a:ext cx="2835878" cy="20054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6C0083-F1D9-490D-9CEA-049B5205863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0B7AA7-76A5-4A5D-9CFF-59B0F1A9E92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674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47D77D6-F610-1F44-ABDE-4C9A0D3F7486}"/>
              </a:ext>
            </a:extLst>
          </p:cNvPr>
          <p:cNvSpPr txBox="1"/>
          <p:nvPr userDrawn="1"/>
        </p:nvSpPr>
        <p:spPr>
          <a:xfrm>
            <a:off x="12644438" y="-3429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DC3E07-C423-9042-8AB2-D18471D24AD2}"/>
              </a:ext>
            </a:extLst>
          </p:cNvPr>
          <p:cNvSpPr txBox="1"/>
          <p:nvPr userDrawn="1"/>
        </p:nvSpPr>
        <p:spPr>
          <a:xfrm>
            <a:off x="12215813" y="26146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60065-3470-E741-BC8A-3AD5C429A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9000249" y="4599956"/>
            <a:ext cx="3875335" cy="2740526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299A473D-5F59-2845-8C49-09CDC3FFFD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10291871" y="3068835"/>
            <a:ext cx="4217345" cy="2982386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C716E17F-7567-3B4C-B639-45957241E3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tretch>
            <a:fillRect/>
          </a:stretch>
        </p:blipFill>
        <p:spPr>
          <a:xfrm rot="16200000">
            <a:off x="9286373" y="1448629"/>
            <a:ext cx="2835878" cy="20054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0253DC-FE4C-564C-A5C0-961D3315D7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966107" y="342682"/>
            <a:ext cx="1740931" cy="363082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5CB1E8A1-B774-40E5-BC78-64A5A3C963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3838" y="320988"/>
            <a:ext cx="8936037" cy="1274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C2D82EE3-9BD5-4CB5-8AF6-3892DBAA73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635877"/>
            <a:ext cx="9385300" cy="49681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1pPr>
            <a:lvl2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2pPr>
            <a:lvl3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3pPr>
            <a:lvl4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4pPr>
            <a:lvl5pPr>
              <a:defRPr>
                <a:solidFill>
                  <a:srgbClr val="4A4D78"/>
                </a:solidFill>
                <a:latin typeface="Alwyn New Lt" panose="020B03030000000200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D4EB79-7302-467E-B214-E226ABE7F91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21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A821E9-5853-4F2E-AA10-A27E979B97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5933662"/>
            <a:ext cx="3445565" cy="7878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  <a:latin typeface="Alwyn New"/>
              </a:defRPr>
            </a:lvl1pPr>
          </a:lstStyle>
          <a:p>
            <a:fld id="{FFD6FBEC-8C9E-4D57-9D19-97E25729CEA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6AFE0C-8DD4-BEBA-CE76-6525667F2D8E}"/>
              </a:ext>
            </a:extLst>
          </p:cNvPr>
          <p:cNvSpPr txBox="1"/>
          <p:nvPr userDrawn="1"/>
        </p:nvSpPr>
        <p:spPr>
          <a:xfrm>
            <a:off x="5375694" y="6393672"/>
            <a:ext cx="144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effectLst/>
                <a:latin typeface="arial" panose="020B0604020202020204" pitchFamily="34" charset="0"/>
              </a:rPr>
              <a:t>RP-250891</a:t>
            </a:r>
          </a:p>
        </p:txBody>
      </p:sp>
    </p:spTree>
    <p:extLst>
      <p:ext uri="{BB962C8B-B14F-4D97-AF65-F5344CB8AC3E}">
        <p14:creationId xmlns:p14="http://schemas.microsoft.com/office/powerpoint/2010/main" val="1242119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3" r:id="rId2"/>
    <p:sldLayoutId id="2147483688" r:id="rId3"/>
    <p:sldLayoutId id="2147483674" r:id="rId4"/>
    <p:sldLayoutId id="2147483749" r:id="rId5"/>
    <p:sldLayoutId id="2147483747" r:id="rId6"/>
    <p:sldLayoutId id="2147483746" r:id="rId7"/>
    <p:sldLayoutId id="2147483678" r:id="rId8"/>
    <p:sldLayoutId id="2147483685" r:id="rId9"/>
    <p:sldLayoutId id="2147483676" r:id="rId10"/>
    <p:sldLayoutId id="2147483690" r:id="rId11"/>
    <p:sldLayoutId id="2147483751" r:id="rId12"/>
    <p:sldLayoutId id="2147483692" r:id="rId13"/>
    <p:sldLayoutId id="2147483684" r:id="rId14"/>
    <p:sldLayoutId id="2147483742" r:id="rId15"/>
    <p:sldLayoutId id="2147483743" r:id="rId16"/>
    <p:sldLayoutId id="2147483744" r:id="rId17"/>
    <p:sldLayoutId id="2147483745" r:id="rId18"/>
    <p:sldLayoutId id="2147483687" r:id="rId19"/>
    <p:sldLayoutId id="2147483748" r:id="rId20"/>
    <p:sldLayoutId id="2147483689" r:id="rId21"/>
    <p:sldLayoutId id="2147483686" r:id="rId22"/>
    <p:sldLayoutId id="2147483752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453DC1-DD21-496D-80FD-27529AE4AF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85453" y="2735716"/>
            <a:ext cx="3551238" cy="596900"/>
          </a:xfrm>
        </p:spPr>
        <p:txBody>
          <a:bodyPr/>
          <a:lstStyle/>
          <a:p>
            <a:r>
              <a:rPr lang="en-US" dirty="0"/>
              <a:t>RAN#108  June 2025</a:t>
            </a:r>
          </a:p>
          <a:p>
            <a:r>
              <a:rPr lang="en-US" dirty="0"/>
              <a:t>Agenda 15.4.4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0CAD03-6CDF-462C-AB66-BD43D93772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45829" y="436566"/>
            <a:ext cx="4430486" cy="2137333"/>
          </a:xfrm>
        </p:spPr>
        <p:txBody>
          <a:bodyPr/>
          <a:lstStyle/>
          <a:p>
            <a:r>
              <a:rPr lang="en-US" b="0" i="0" dirty="0">
                <a:effectLst/>
                <a:latin typeface="arial" panose="020B0604020202020204" pitchFamily="34" charset="0"/>
              </a:rPr>
              <a:t>RP-250891</a:t>
            </a:r>
          </a:p>
          <a:p>
            <a:r>
              <a:rPr lang="en-US" b="0" i="0" dirty="0">
                <a:effectLst/>
                <a:latin typeface="arial" panose="020B0604020202020204" pitchFamily="34" charset="0"/>
              </a:rPr>
              <a:t>3 MHz (e)Redcap </a:t>
            </a:r>
          </a:p>
          <a:p>
            <a:r>
              <a:rPr lang="en-US" b="0" i="0" dirty="0">
                <a:effectLst/>
                <a:latin typeface="arial" panose="020B0604020202020204" pitchFamily="34" charset="0"/>
              </a:rPr>
              <a:t>Rel-20 Proposal</a:t>
            </a:r>
          </a:p>
        </p:txBody>
      </p:sp>
    </p:spTree>
    <p:extLst>
      <p:ext uri="{BB962C8B-B14F-4D97-AF65-F5344CB8AC3E}">
        <p14:creationId xmlns:p14="http://schemas.microsoft.com/office/powerpoint/2010/main" val="1402297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1155D1F-4C3F-A331-788B-3CAC823802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4144" y="1158456"/>
            <a:ext cx="5729328" cy="5270623"/>
          </a:xfrm>
        </p:spPr>
        <p:txBody>
          <a:bodyPr/>
          <a:lstStyle/>
          <a:p>
            <a:r>
              <a:rPr lang="en-US" sz="2400" dirty="0"/>
              <a:t>Transition from AMI 1.0 to AMI 2.0 signifies a substantial evolution in smart meter technology. Use cases include:</a:t>
            </a:r>
          </a:p>
          <a:p>
            <a:pPr lvl="1"/>
            <a:r>
              <a:rPr lang="en-US" sz="2000" dirty="0"/>
              <a:t>location awareness</a:t>
            </a:r>
          </a:p>
          <a:p>
            <a:pPr lvl="1"/>
            <a:r>
              <a:rPr lang="en-US" sz="2000" dirty="0"/>
              <a:t>active transformer load monitoring</a:t>
            </a:r>
          </a:p>
          <a:p>
            <a:pPr lvl="1"/>
            <a:r>
              <a:rPr lang="en-US" sz="2000" dirty="0"/>
              <a:t>load management</a:t>
            </a:r>
          </a:p>
          <a:p>
            <a:pPr lvl="1"/>
            <a:r>
              <a:rPr lang="en-US" sz="2000" dirty="0"/>
              <a:t>EV supply management. </a:t>
            </a:r>
          </a:p>
          <a:p>
            <a:r>
              <a:rPr lang="en-US" sz="2400" dirty="0"/>
              <a:t>These new use cases, in addition to existing use cases, are adding a significant increase in data demand and increased system utilization with peak data throughputs of </a:t>
            </a:r>
            <a:r>
              <a:rPr lang="en-US" sz="2400" b="1" i="1" dirty="0"/>
              <a:t>5 Mbps per device </a:t>
            </a:r>
            <a:r>
              <a:rPr lang="en-US" sz="2400" dirty="0"/>
              <a:t>and less than a few seconds end-to-end latency.</a:t>
            </a:r>
          </a:p>
          <a:p>
            <a:pPr lvl="1"/>
            <a:r>
              <a:rPr lang="en-US" sz="2000" dirty="0"/>
              <a:t>Exceeds NB-IoT &amp; CAT-M1 specifications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E160BE-72A9-452C-F75C-D409FEAE9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Use Case Demand</a:t>
            </a:r>
          </a:p>
        </p:txBody>
      </p:sp>
      <p:pic>
        <p:nvPicPr>
          <p:cNvPr id="143" name="Content Placeholder 142">
            <a:extLst>
              <a:ext uri="{FF2B5EF4-FFF2-40B4-BE49-F238E27FC236}">
                <a16:creationId xmlns:a16="http://schemas.microsoft.com/office/drawing/2014/main" id="{CAD66217-F2BE-BF0F-2758-DC5ACB3C63C8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/>
          <a:stretch>
            <a:fillRect/>
          </a:stretch>
        </p:blipFill>
        <p:spPr>
          <a:xfrm>
            <a:off x="5579053" y="1913280"/>
            <a:ext cx="5795963" cy="2684482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DF1A2C-A4D7-CF50-A579-2974945193A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495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852F893-9035-86CB-70C1-C283B8C465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9112667" cy="1274930"/>
          </a:xfrm>
        </p:spPr>
        <p:txBody>
          <a:bodyPr>
            <a:normAutofit/>
          </a:bodyPr>
          <a:lstStyle/>
          <a:p>
            <a:r>
              <a:rPr lang="en-US" dirty="0"/>
              <a:t>LTE to 5G Migration – The Reason for (e)Redcap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2716D5-8EC4-C2BD-1563-76A8FE439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5933662"/>
            <a:ext cx="3445565" cy="787814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FD6FBEC-8C9E-4D57-9D19-97E25729CEA5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graphicFrame>
        <p:nvGraphicFramePr>
          <p:cNvPr id="9" name="Content Placeholder 4">
            <a:extLst>
              <a:ext uri="{FF2B5EF4-FFF2-40B4-BE49-F238E27FC236}">
                <a16:creationId xmlns:a16="http://schemas.microsoft.com/office/drawing/2014/main" id="{EC82325F-4636-3BED-C4B2-3E18FCDFE551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420643078"/>
              </p:ext>
            </p:extLst>
          </p:nvPr>
        </p:nvGraphicFramePr>
        <p:xfrm>
          <a:off x="223838" y="1273846"/>
          <a:ext cx="9385300" cy="4901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allout: Bent Line 6">
            <a:extLst>
              <a:ext uri="{FF2B5EF4-FFF2-40B4-BE49-F238E27FC236}">
                <a16:creationId xmlns:a16="http://schemas.microsoft.com/office/drawing/2014/main" id="{D6E3B5DF-B3C3-30FE-887E-E3C446A37643}"/>
              </a:ext>
            </a:extLst>
          </p:cNvPr>
          <p:cNvSpPr/>
          <p:nvPr/>
        </p:nvSpPr>
        <p:spPr>
          <a:xfrm>
            <a:off x="9609138" y="1273846"/>
            <a:ext cx="1939015" cy="160291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15516"/>
              <a:gd name="adj6" fmla="val -98920"/>
            </a:avLst>
          </a:prstGeom>
          <a:solidFill>
            <a:srgbClr val="ED7D31"/>
          </a:solidFill>
          <a:ln w="412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Prior to 3 MHz 5G upgrade need low cost LTE CAT-M1 and NB-IoT solution</a:t>
            </a:r>
          </a:p>
        </p:txBody>
      </p:sp>
    </p:spTree>
    <p:extLst>
      <p:ext uri="{BB962C8B-B14F-4D97-AF65-F5344CB8AC3E}">
        <p14:creationId xmlns:p14="http://schemas.microsoft.com/office/powerpoint/2010/main" val="2080301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042539D-085C-57EF-3A68-CB43752EF508}"/>
              </a:ext>
            </a:extLst>
          </p:cNvPr>
          <p:cNvSpPr/>
          <p:nvPr/>
        </p:nvSpPr>
        <p:spPr>
          <a:xfrm>
            <a:off x="135836" y="2776654"/>
            <a:ext cx="10537946" cy="1137424"/>
          </a:xfrm>
          <a:prstGeom prst="roundRect">
            <a:avLst/>
          </a:prstGeom>
          <a:solidFill>
            <a:srgbClr val="ED7D3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27264D-851F-1EBF-7AC1-DD608C2BC1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35836" y="1091246"/>
            <a:ext cx="10537947" cy="5247474"/>
          </a:xfrm>
        </p:spPr>
        <p:txBody>
          <a:bodyPr/>
          <a:lstStyle/>
          <a:p>
            <a:r>
              <a:rPr lang="en-US" sz="2400" dirty="0"/>
              <a:t>Why 3 MHz </a:t>
            </a:r>
            <a:r>
              <a:rPr lang="en-US" sz="2400" dirty="0" err="1"/>
              <a:t>RedCap</a:t>
            </a:r>
            <a:r>
              <a:rPr lang="en-US" sz="2400" dirty="0"/>
              <a:t> (Rel-20) Matters Now</a:t>
            </a:r>
          </a:p>
          <a:p>
            <a:pPr lvl="1"/>
            <a:r>
              <a:rPr lang="en-US" sz="2000" dirty="0"/>
              <a:t>Migration from LTE CAT-M/NB-IoT to 5G is urgent and unavoidable.</a:t>
            </a:r>
          </a:p>
          <a:p>
            <a:pPr lvl="1"/>
            <a:r>
              <a:rPr lang="en-US" sz="2000" dirty="0" err="1"/>
              <a:t>Anterix</a:t>
            </a:r>
            <a:r>
              <a:rPr lang="en-US" sz="2000" dirty="0"/>
              <a:t>, Southern Linc, Rakuten and several NTN operators require low-cost, low-complexity 5G SA solutions for existing 3 MHz spectrum blocks (e.g., Band n106, n26, n28, n255..etc).</a:t>
            </a:r>
          </a:p>
          <a:p>
            <a:pPr lvl="1"/>
            <a:r>
              <a:rPr lang="en-US" sz="2000" b="1" dirty="0"/>
              <a:t>Utilities and IoT networks need solutions today</a:t>
            </a:r>
            <a:r>
              <a:rPr lang="en-US" sz="2000" dirty="0"/>
              <a:t>.</a:t>
            </a:r>
          </a:p>
          <a:p>
            <a:r>
              <a:rPr lang="en-US" sz="2400" dirty="0">
                <a:solidFill>
                  <a:schemeClr val="bg1"/>
                </a:solidFill>
              </a:rPr>
              <a:t>Wide industry support in 3GPP</a:t>
            </a:r>
          </a:p>
          <a:p>
            <a:pPr lvl="1"/>
            <a:r>
              <a:rPr lang="en-US" sz="2000" dirty="0" err="1">
                <a:solidFill>
                  <a:schemeClr val="bg1"/>
                </a:solidFill>
              </a:rPr>
              <a:t>Anterix</a:t>
            </a:r>
            <a:r>
              <a:rPr lang="en-US" sz="2000" dirty="0">
                <a:solidFill>
                  <a:schemeClr val="bg1"/>
                </a:solidFill>
              </a:rPr>
              <a:t>, Nokia, Southern Linc, </a:t>
            </a:r>
            <a:r>
              <a:rPr lang="en-US" sz="2000" dirty="0" err="1">
                <a:solidFill>
                  <a:schemeClr val="bg1"/>
                </a:solidFill>
              </a:rPr>
              <a:t>Futurewei</a:t>
            </a:r>
            <a:r>
              <a:rPr lang="en-US" sz="2000" dirty="0">
                <a:solidFill>
                  <a:schemeClr val="bg1"/>
                </a:solidFill>
              </a:rPr>
              <a:t>, Itron, Sony, T-Mobile, Qualcomm, Rakuten Mobile, Semtech, Nordic Semiconductor, </a:t>
            </a:r>
            <a:r>
              <a:rPr lang="en-US" sz="2000" dirty="0" err="1">
                <a:solidFill>
                  <a:schemeClr val="bg1"/>
                </a:solidFill>
              </a:rPr>
              <a:t>Aalyria</a:t>
            </a:r>
            <a:r>
              <a:rPr lang="en-US" sz="2000" dirty="0">
                <a:solidFill>
                  <a:schemeClr val="bg1"/>
                </a:solidFill>
              </a:rPr>
              <a:t> Technologies, </a:t>
            </a:r>
            <a:r>
              <a:rPr lang="en-US" sz="2000" dirty="0" err="1">
                <a:solidFill>
                  <a:schemeClr val="bg1"/>
                </a:solidFill>
              </a:rPr>
              <a:t>Novamint</a:t>
            </a:r>
            <a:r>
              <a:rPr lang="en-US" sz="2000" dirty="0">
                <a:solidFill>
                  <a:schemeClr val="bg1"/>
                </a:solidFill>
              </a:rPr>
              <a:t>, </a:t>
            </a:r>
            <a:r>
              <a:rPr lang="en-US" sz="2000" dirty="0" err="1">
                <a:solidFill>
                  <a:schemeClr val="bg1"/>
                </a:solidFill>
              </a:rPr>
              <a:t>Viasat</a:t>
            </a:r>
            <a:r>
              <a:rPr lang="en-US" sz="2000" dirty="0">
                <a:solidFill>
                  <a:schemeClr val="bg1"/>
                </a:solidFill>
              </a:rPr>
              <a:t>, </a:t>
            </a:r>
            <a:r>
              <a:rPr lang="en-US" sz="2000" dirty="0" err="1">
                <a:solidFill>
                  <a:schemeClr val="bg1"/>
                </a:solidFill>
              </a:rPr>
              <a:t>Immarsat</a:t>
            </a:r>
            <a:r>
              <a:rPr lang="en-US" sz="2000" dirty="0">
                <a:solidFill>
                  <a:schemeClr val="bg1"/>
                </a:solidFill>
              </a:rPr>
              <a:t>, Ericsson</a:t>
            </a:r>
          </a:p>
          <a:p>
            <a:r>
              <a:rPr lang="en-US" sz="2400" dirty="0"/>
              <a:t>Leverages existing </a:t>
            </a:r>
            <a:r>
              <a:rPr lang="en-US" sz="2400" dirty="0" err="1"/>
              <a:t>RedCap</a:t>
            </a:r>
            <a:r>
              <a:rPr lang="en-US" sz="2400" dirty="0"/>
              <a:t> features (Rel-17/18/19) with added support for 3 MHz (15 PRB) channel bandwidth.</a:t>
            </a:r>
          </a:p>
          <a:p>
            <a:pPr lvl="1"/>
            <a:r>
              <a:rPr lang="en-US" sz="2000" dirty="0"/>
              <a:t>Reduced complexity (no CA/DC, reduced modulation)</a:t>
            </a:r>
          </a:p>
          <a:p>
            <a:pPr lvl="1"/>
            <a:r>
              <a:rPr lang="en-US" sz="2000" dirty="0"/>
              <a:t>Power efficiency (</a:t>
            </a:r>
            <a:r>
              <a:rPr lang="en-US" sz="2000" dirty="0" err="1"/>
              <a:t>eDRX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Coverage &amp; control optimizations</a:t>
            </a:r>
          </a:p>
          <a:p>
            <a:pPr lvl="1"/>
            <a:r>
              <a:rPr lang="en-US" sz="2000" dirty="0"/>
              <a:t>NTN support</a:t>
            </a:r>
          </a:p>
          <a:p>
            <a:pPr lvl="1"/>
            <a:r>
              <a:rPr lang="en-US" sz="2000" dirty="0"/>
              <a:t>Standalone 5G only</a:t>
            </a:r>
          </a:p>
          <a:p>
            <a:pPr lvl="1"/>
            <a:endParaRPr lang="en-US" sz="2000" dirty="0"/>
          </a:p>
          <a:p>
            <a:endParaRPr lang="en-US" sz="1100" dirty="0"/>
          </a:p>
          <a:p>
            <a:endParaRPr lang="en-US" sz="11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7B712A-70A8-F1AE-4712-727A7E626D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8936037" cy="608501"/>
          </a:xfrm>
        </p:spPr>
        <p:txBody>
          <a:bodyPr/>
          <a:lstStyle/>
          <a:p>
            <a:r>
              <a:rPr lang="en-US" dirty="0"/>
              <a:t>Summary – Strategic Need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D7A8B2-4EF0-29ED-B9BF-0EC67735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52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870FE5-4563-8959-4027-9717CAE9BF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Proposed 3 MHz (e)Redcap WI/SI features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E559A4-3DDE-C366-36BC-2D79C5DA467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2B77677-A3EB-CB38-1325-DE0413C7E698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0" y="1135237"/>
            <a:ext cx="12192000" cy="4902200"/>
          </a:xfrm>
          <a:prstGeom prst="rect">
            <a:avLst/>
          </a:prstGeom>
        </p:spPr>
        <p:txBody>
          <a:bodyPr/>
          <a:lstStyle/>
          <a:p>
            <a:r>
              <a:rPr lang="en-US" sz="2400" dirty="0">
                <a:solidFill>
                  <a:srgbClr val="4A4D78"/>
                </a:solidFill>
                <a:latin typeface="Alwyn New Lt" panose="020B0303000000020004" pitchFamily="34" charset="0"/>
              </a:rPr>
              <a:t>Utilize existing (e)Redcap capabilities defined in Rel-17, Rel-18 and Rel-19 unless otherwise specified.</a:t>
            </a:r>
          </a:p>
          <a:p>
            <a:pPr lvl="1"/>
            <a:r>
              <a:rPr lang="en-US" sz="2000" dirty="0">
                <a:solidFill>
                  <a:srgbClr val="4A4D78"/>
                </a:solidFill>
                <a:latin typeface="Alwyn New Lt" panose="020B0303000000020004" pitchFamily="34" charset="0"/>
              </a:rPr>
              <a:t>1 Rx and/or 1 Tx antenna support, No CA/DC, Reduced modulation: Max 64-QAM DL, 16-QAM UL, Reduced MIMO, Power-saving: </a:t>
            </a:r>
            <a:r>
              <a:rPr lang="en-US" sz="2000" dirty="0" err="1">
                <a:solidFill>
                  <a:srgbClr val="4A4D78"/>
                </a:solidFill>
                <a:latin typeface="Alwyn New Lt" panose="020B0303000000020004" pitchFamily="34" charset="0"/>
              </a:rPr>
              <a:t>eDRX</a:t>
            </a:r>
            <a:r>
              <a:rPr lang="en-US" sz="2000" dirty="0">
                <a:solidFill>
                  <a:srgbClr val="4A4D78"/>
                </a:solidFill>
                <a:latin typeface="Alwyn New Lt" panose="020B0303000000020004" pitchFamily="34" charset="0"/>
              </a:rPr>
              <a:t>, small data transmissions, RRM measurement relaxations, Standalone (SA) only, No UL beam management, HD/FD-FDD operation, Early UE identification support, Small data transmission optimizations, NTN support</a:t>
            </a:r>
          </a:p>
          <a:p>
            <a:r>
              <a:rPr lang="en-US" sz="2400" dirty="0">
                <a:solidFill>
                  <a:srgbClr val="4A4D78"/>
                </a:solidFill>
                <a:latin typeface="Alwyn New Lt" panose="020B0303000000020004" pitchFamily="34" charset="0"/>
              </a:rPr>
              <a:t>RAN4 led WI to support less than 5 MHz FR1 CBW and to support deploying NR in spectrum allocations for (e)Redcap in bands supporting 3 MHz (15 PRB) channel bandwidth </a:t>
            </a:r>
          </a:p>
          <a:p>
            <a:pPr lvl="1"/>
            <a:r>
              <a:rPr lang="en-US" dirty="0">
                <a:solidFill>
                  <a:srgbClr val="4A4D78"/>
                </a:solidFill>
                <a:latin typeface="Alwyn New Lt" panose="020B0303000000020004" pitchFamily="34" charset="0"/>
              </a:rPr>
              <a:t>e.g. Band n106, n85, n26, n28 and NTN bands </a:t>
            </a:r>
            <a:r>
              <a:rPr lang="pt-BR" dirty="0">
                <a:solidFill>
                  <a:srgbClr val="4A4D78"/>
                </a:solidFill>
                <a:latin typeface="Alwyn New Lt" panose="020B0303000000020004" pitchFamily="34" charset="0"/>
              </a:rPr>
              <a:t>requiring 3 MHz channels such as n255, n253, n251, n250</a:t>
            </a:r>
            <a:endParaRPr lang="en-US" dirty="0">
              <a:solidFill>
                <a:srgbClr val="4A4D78"/>
              </a:solidFill>
              <a:latin typeface="Alwyn New Lt" panose="020B0303000000020004" pitchFamily="34" charset="0"/>
            </a:endParaRPr>
          </a:p>
          <a:p>
            <a:pPr lvl="1"/>
            <a:r>
              <a:rPr lang="en-US" dirty="0">
                <a:solidFill>
                  <a:srgbClr val="4A4D78"/>
                </a:solidFill>
                <a:latin typeface="Alwyn New Lt" panose="020B0303000000020004" pitchFamily="34" charset="0"/>
              </a:rPr>
              <a:t>Support 15 PRB implementations of 3 MHz channel bandwidths</a:t>
            </a:r>
          </a:p>
          <a:p>
            <a:pPr lvl="1"/>
            <a:r>
              <a:rPr lang="en-US" dirty="0">
                <a:solidFill>
                  <a:srgbClr val="4A4D78"/>
                </a:solidFill>
                <a:latin typeface="Alwyn New Lt" panose="020B0303000000020004" pitchFamily="34" charset="0"/>
              </a:rPr>
              <a:t>FR1</a:t>
            </a:r>
          </a:p>
          <a:p>
            <a:pPr lvl="1"/>
            <a:r>
              <a:rPr lang="en-US" dirty="0">
                <a:solidFill>
                  <a:srgbClr val="4A4D78"/>
                </a:solidFill>
                <a:latin typeface="Alwyn New Lt" panose="020B0303000000020004" pitchFamily="34" charset="0"/>
              </a:rPr>
              <a:t>15 kHz SCS</a:t>
            </a:r>
          </a:p>
          <a:p>
            <a:endParaRPr lang="en-US" sz="2400" dirty="0">
              <a:solidFill>
                <a:srgbClr val="4A4D78"/>
              </a:solidFill>
              <a:latin typeface="Alwyn New Lt" panose="020B030300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67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7F94AE-8869-D792-15CF-2034501E9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261EEE-A430-316E-AEE8-0B3B65DCB9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Additional &lt;5 MHz (e)Redcap) WI/SI features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5D173E-56DC-2B5F-E0DD-866F3E5F933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78C8B6-B9EC-EE6C-341F-0958B798D77E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0" y="1135237"/>
            <a:ext cx="12192000" cy="49022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4A4D78"/>
                </a:solidFill>
                <a:latin typeface="Alwyn New Lt" panose="020B0303000000020004" pitchFamily="34" charset="0"/>
              </a:rPr>
              <a:t>Specify core RRM requirements while minimizing specification impact to support operation in 3 MHz (15 PRB) channel bandwidth led by RAN4.</a:t>
            </a:r>
          </a:p>
          <a:p>
            <a:r>
              <a:rPr lang="en-US" dirty="0">
                <a:solidFill>
                  <a:srgbClr val="4A4D78"/>
                </a:solidFill>
                <a:latin typeface="Alwyn New Lt" panose="020B0303000000020004" pitchFamily="34" charset="0"/>
              </a:rPr>
              <a:t>Mostly RAN 4 led items such as </a:t>
            </a:r>
          </a:p>
          <a:p>
            <a:pPr lvl="1"/>
            <a:r>
              <a:rPr lang="en-US" dirty="0">
                <a:solidFill>
                  <a:srgbClr val="4A4D78"/>
                </a:solidFill>
                <a:latin typeface="Alwyn New Lt" panose="020B0303000000020004" pitchFamily="34" charset="0"/>
              </a:rPr>
              <a:t>Specify necessary RRM performance requirements (RAN4)</a:t>
            </a:r>
          </a:p>
          <a:p>
            <a:pPr lvl="1"/>
            <a:r>
              <a:rPr lang="en-US" dirty="0">
                <a:solidFill>
                  <a:srgbClr val="4A4D78"/>
                </a:solidFill>
                <a:latin typeface="Alwyn New Lt" panose="020B0303000000020004" pitchFamily="34" charset="0"/>
              </a:rPr>
              <a:t>Specify necessary UE RF requirements, demodulation performance and CSI reporting requirements (RAN4)</a:t>
            </a:r>
          </a:p>
          <a:p>
            <a:pPr lvl="1"/>
            <a:r>
              <a:rPr lang="en-US" dirty="0">
                <a:solidFill>
                  <a:srgbClr val="4A4D78"/>
                </a:solidFill>
                <a:latin typeface="Alwyn New Lt" panose="020B0303000000020004" pitchFamily="34" charset="0"/>
              </a:rPr>
              <a:t>Specify necessary BS demodulation performance requirements (RAN4)</a:t>
            </a:r>
          </a:p>
          <a:p>
            <a:pPr lvl="1"/>
            <a:r>
              <a:rPr lang="en-US" dirty="0">
                <a:solidFill>
                  <a:srgbClr val="4A4D78"/>
                </a:solidFill>
                <a:latin typeface="Alwyn New Lt" panose="020B0303000000020004" pitchFamily="34" charset="0"/>
              </a:rPr>
              <a:t>Specify necessary BS conformance tests (RAN4)</a:t>
            </a:r>
          </a:p>
          <a:p>
            <a:r>
              <a:rPr lang="en-US" sz="2800" dirty="0">
                <a:solidFill>
                  <a:srgbClr val="4A4D78"/>
                </a:solidFill>
                <a:latin typeface="Alwyn New Lt" panose="020B0303000000020004" pitchFamily="34" charset="0"/>
              </a:rPr>
              <a:t>Minimal work for RAN1 if necessary, i.e. specify cell edge performance issues</a:t>
            </a:r>
          </a:p>
          <a:p>
            <a:r>
              <a:rPr lang="en-US" sz="2800" dirty="0">
                <a:solidFill>
                  <a:srgbClr val="4A4D78"/>
                </a:solidFill>
                <a:latin typeface="Alwyn New Lt" panose="020B0303000000020004" pitchFamily="34" charset="0"/>
              </a:rPr>
              <a:t>Minimal work for RAN2 on data rates, removing 3 MHz restrictions for certain UE/capabilities</a:t>
            </a:r>
          </a:p>
          <a:p>
            <a:endParaRPr lang="en-US" dirty="0">
              <a:solidFill>
                <a:srgbClr val="4A4D78"/>
              </a:solidFill>
              <a:latin typeface="Alwyn New Lt" panose="020B0303000000020004" pitchFamily="34" charset="0"/>
            </a:endParaRP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70130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BCAD560-5C5A-4A9C-B344-7CBD0006698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3838" y="1145512"/>
            <a:ext cx="9862842" cy="4901135"/>
          </a:xfrm>
        </p:spPr>
        <p:txBody>
          <a:bodyPr/>
          <a:lstStyle/>
          <a:p>
            <a:r>
              <a:rPr lang="en-US" sz="2400" dirty="0" err="1"/>
              <a:t>Anterix</a:t>
            </a:r>
            <a:r>
              <a:rPr lang="en-US" sz="2400" dirty="0"/>
              <a:t> is seeking a low cost and low complexity solution for existing NB-IoT and CAT-M1 devices to migrate to 3 MHz 5G networks using (e)</a:t>
            </a:r>
            <a:r>
              <a:rPr lang="en-US" sz="2400" dirty="0" err="1"/>
              <a:t>RedCap</a:t>
            </a:r>
            <a:r>
              <a:rPr lang="en-US" sz="2400" dirty="0"/>
              <a:t> enabled modules.</a:t>
            </a:r>
          </a:p>
          <a:p>
            <a:pPr lvl="1"/>
            <a:r>
              <a:rPr lang="en-US" sz="2000" dirty="0"/>
              <a:t>Moving to 5G SA and increased throughput for next generation use case(s) are accelerating demand for a solution.</a:t>
            </a:r>
            <a:r>
              <a:rPr lang="en-US" dirty="0"/>
              <a:t>	</a:t>
            </a:r>
          </a:p>
          <a:p>
            <a:pPr lvl="1"/>
            <a:r>
              <a:rPr lang="en-US" sz="2000" dirty="0"/>
              <a:t>E.g. meter data rate 5 Mbps exceed NB-IoT and CAT-M1 specs.</a:t>
            </a:r>
          </a:p>
          <a:p>
            <a:r>
              <a:rPr lang="en-US" sz="2400" dirty="0" err="1"/>
              <a:t>Anterix</a:t>
            </a:r>
            <a:r>
              <a:rPr lang="en-US" sz="2400" dirty="0"/>
              <a:t>, Southern Linc and Rakuten networks need an upgrade path for lower cost devices in our spectrum portfolio</a:t>
            </a:r>
          </a:p>
          <a:p>
            <a:pPr lvl="1"/>
            <a:r>
              <a:rPr lang="en-US" sz="2000" dirty="0"/>
              <a:t>Potential 6G Massive IoT solution features and timeline unknown.</a:t>
            </a:r>
          </a:p>
          <a:p>
            <a:r>
              <a:rPr lang="en-US" sz="2400" dirty="0"/>
              <a:t>Multiple NTN networks will deploy 3 MHz channels and will also require (e)</a:t>
            </a:r>
            <a:r>
              <a:rPr lang="en-US" sz="2400" dirty="0" err="1"/>
              <a:t>RedCap</a:t>
            </a:r>
            <a:r>
              <a:rPr lang="en-US" sz="2400" dirty="0"/>
              <a:t> support for outdoor broadband IoT, small drones and other low-cost devices that exceed the requirements supported by NB-IoT.</a:t>
            </a:r>
          </a:p>
          <a:p>
            <a:endParaRPr lang="en-US" sz="24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B6DB725-A617-4F05-9567-031090F3B70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3838" y="320988"/>
            <a:ext cx="8936037" cy="824524"/>
          </a:xfrm>
        </p:spPr>
        <p:txBody>
          <a:bodyPr/>
          <a:lstStyle/>
          <a:p>
            <a:r>
              <a:rPr lang="en-US" dirty="0"/>
              <a:t>Network Operator Needs for 5G (e)Redcap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F45DA8-72AB-5601-F382-1CC518F7B151}"/>
              </a:ext>
            </a:extLst>
          </p:cNvPr>
          <p:cNvSpPr txBox="1"/>
          <p:nvPr/>
        </p:nvSpPr>
        <p:spPr>
          <a:xfrm>
            <a:off x="561072" y="5600804"/>
            <a:ext cx="9291611" cy="338554"/>
          </a:xfrm>
          <a:prstGeom prst="rect">
            <a:avLst/>
          </a:prstGeom>
          <a:solidFill>
            <a:srgbClr val="ED7D3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Imminent and crucial need to get support for 3 MHz (e)Redcap for multiple global network operators.</a:t>
            </a:r>
          </a:p>
        </p:txBody>
      </p:sp>
    </p:spTree>
    <p:extLst>
      <p:ext uri="{BB962C8B-B14F-4D97-AF65-F5344CB8AC3E}">
        <p14:creationId xmlns:p14="http://schemas.microsoft.com/office/powerpoint/2010/main" val="387873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CDB183-B9D9-40BE-BFAE-C3B4BB72A2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9D41FAD1-0318-4C42-8241-AA25D1044E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Emil Olbrich</a:t>
            </a:r>
          </a:p>
          <a:p>
            <a:r>
              <a:rPr lang="en-US" dirty="0"/>
              <a:t>eolbrich@anterix.com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643F80-0F22-4611-8646-A6E42781979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747125" y="5934075"/>
            <a:ext cx="3444875" cy="787400"/>
          </a:xfrm>
        </p:spPr>
        <p:txBody>
          <a:bodyPr/>
          <a:lstStyle/>
          <a:p>
            <a:fld id="{FFD6FBEC-8C9E-4D57-9D19-97E25729CEA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690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D6D3F72-8133-4CBF-4ACC-1577845539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158184" y="2960016"/>
            <a:ext cx="7739795" cy="2686806"/>
          </a:xfrm>
        </p:spPr>
        <p:txBody>
          <a:bodyPr/>
          <a:lstStyle/>
          <a:p>
            <a:pPr marL="0" indent="0">
              <a:buNone/>
            </a:pPr>
            <a:r>
              <a:rPr lang="en-US" sz="6600" dirty="0"/>
              <a:t>Use Case and Market Growth Examples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D92362-9F4C-37E2-9ED7-37FE722210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399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F30AED-2B42-FCC2-7DED-599B575BDF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2023 there were 149.9 million electric smart readers in the North American market </a:t>
            </a:r>
          </a:p>
          <a:p>
            <a:pPr lvl="1"/>
            <a:r>
              <a:rPr lang="en-US" dirty="0"/>
              <a:t>3.8% CAGR.  </a:t>
            </a:r>
          </a:p>
          <a:p>
            <a:pPr lvl="1"/>
            <a:r>
              <a:rPr lang="en-US" dirty="0"/>
              <a:t>80% market penetration </a:t>
            </a:r>
          </a:p>
          <a:p>
            <a:pPr lvl="1"/>
            <a:r>
              <a:rPr lang="en-US" dirty="0"/>
              <a:t>Expected to reach 94% market penetration by 2028</a:t>
            </a:r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generation Advanced Metering Infrastructure (AMI) is mix on non-3GPP and 3GPP technologies.</a:t>
            </a:r>
          </a:p>
          <a:p>
            <a:pPr lvl="1"/>
            <a:r>
              <a:rPr lang="en-US" dirty="0"/>
              <a:t>Reaching EOL starting in 5 years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E1587C0-4048-5481-F3A8-576BE995BC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5G Opportunities with Meter Growth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D26E049E-A119-E253-F148-4150609AB045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/>
          <a:stretch>
            <a:fillRect/>
          </a:stretch>
        </p:blipFill>
        <p:spPr>
          <a:xfrm>
            <a:off x="6115895" y="2136087"/>
            <a:ext cx="6011659" cy="379757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E9B980-7253-4D67-8831-88F26699F46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FD6FBEC-8C9E-4D57-9D19-97E25729CEA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4EECA4-693C-6A2D-6461-4FFEC6D5A073}"/>
              </a:ext>
            </a:extLst>
          </p:cNvPr>
          <p:cNvSpPr txBox="1"/>
          <p:nvPr/>
        </p:nvSpPr>
        <p:spPr>
          <a:xfrm>
            <a:off x="8931349" y="6262577"/>
            <a:ext cx="25305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/>
              <a:t>Source: Research and Markets June 2024</a:t>
            </a:r>
          </a:p>
        </p:txBody>
      </p:sp>
    </p:spTree>
    <p:extLst>
      <p:ext uri="{BB962C8B-B14F-4D97-AF65-F5344CB8AC3E}">
        <p14:creationId xmlns:p14="http://schemas.microsoft.com/office/powerpoint/2010/main" val="3882560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94C78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terix 2020 PPT Template With Page Numbers" id="{A5C73E2C-A3DE-4323-BB36-62DDF0264B75}" vid="{58CE0798-F81B-475E-92FA-C67A5065DB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755962AA686A45B0484F8A053AF5FD" ma:contentTypeVersion="9" ma:contentTypeDescription="Create a new document." ma:contentTypeScope="" ma:versionID="37d3210230fcf344d62a4fc70a9cc5a1">
  <xsd:schema xmlns:xsd="http://www.w3.org/2001/XMLSchema" xmlns:xs="http://www.w3.org/2001/XMLSchema" xmlns:p="http://schemas.microsoft.com/office/2006/metadata/properties" xmlns:ns2="030d8fa6-d851-44b0-97db-4b608d9819c2" targetNamespace="http://schemas.microsoft.com/office/2006/metadata/properties" ma:root="true" ma:fieldsID="7d322fc5218cb8ffbf9ad994195459ce" ns2:_="">
    <xsd:import namespace="030d8fa6-d851-44b0-97db-4b608d9819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0d8fa6-d851-44b0-97db-4b608d9819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B04DAD-1CCF-496C-94D6-F77FD6E94F7B}">
  <ds:schemaRefs>
    <ds:schemaRef ds:uri="http://schemas.openxmlformats.org/package/2006/metadata/core-properties"/>
    <ds:schemaRef ds:uri="http://purl.org/dc/terms/"/>
    <ds:schemaRef ds:uri="030d8fa6-d851-44b0-97db-4b608d9819c2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CD6C4ED4-98F5-4DAA-814D-12B64F6336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582379-143A-4980-A87F-45515BB1AD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0d8fa6-d851-44b0-97db-4b608d9819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9004</TotalTime>
  <Words>951</Words>
  <Application>Microsoft Office PowerPoint</Application>
  <PresentationFormat>Widescreen</PresentationFormat>
  <Paragraphs>80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Alwyn New</vt:lpstr>
      <vt:lpstr>Alwyn New Lt</vt:lpstr>
      <vt:lpstr>arial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 Olbrich</dc:creator>
  <cp:lastModifiedBy>Emil Olbrich</cp:lastModifiedBy>
  <cp:revision>56</cp:revision>
  <cp:lastPrinted>2019-05-02T14:46:24Z</cp:lastPrinted>
  <dcterms:created xsi:type="dcterms:W3CDTF">2020-08-23T16:58:24Z</dcterms:created>
  <dcterms:modified xsi:type="dcterms:W3CDTF">2025-06-02T14:39:55Z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0x010100DC755962AA686A45B0484F8A053AF5FD</vt:lpwstr>
  </property>
</Properties>
</file>