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7"/>
  </p:notesMasterIdLst>
  <p:handoutMasterIdLst>
    <p:handoutMasterId r:id="rId38"/>
  </p:handoutMasterIdLst>
  <p:sldIdLst>
    <p:sldId id="341" r:id="rId5"/>
    <p:sldId id="373" r:id="rId6"/>
    <p:sldId id="376" r:id="rId7"/>
    <p:sldId id="375" r:id="rId8"/>
    <p:sldId id="377" r:id="rId9"/>
    <p:sldId id="362" r:id="rId10"/>
    <p:sldId id="368" r:id="rId11"/>
    <p:sldId id="369" r:id="rId12"/>
    <p:sldId id="364" r:id="rId13"/>
    <p:sldId id="370" r:id="rId14"/>
    <p:sldId id="371" r:id="rId15"/>
    <p:sldId id="365" r:id="rId16"/>
    <p:sldId id="366" r:id="rId17"/>
    <p:sldId id="367" r:id="rId18"/>
    <p:sldId id="378" r:id="rId19"/>
    <p:sldId id="379" r:id="rId20"/>
    <p:sldId id="346" r:id="rId21"/>
    <p:sldId id="347" r:id="rId22"/>
    <p:sldId id="348" r:id="rId23"/>
    <p:sldId id="349" r:id="rId24"/>
    <p:sldId id="350" r:id="rId25"/>
    <p:sldId id="351" r:id="rId26"/>
    <p:sldId id="352" r:id="rId27"/>
    <p:sldId id="353" r:id="rId28"/>
    <p:sldId id="354" r:id="rId29"/>
    <p:sldId id="355" r:id="rId30"/>
    <p:sldId id="356" r:id="rId31"/>
    <p:sldId id="357" r:id="rId32"/>
    <p:sldId id="358" r:id="rId33"/>
    <p:sldId id="359" r:id="rId34"/>
    <p:sldId id="360" r:id="rId35"/>
    <p:sldId id="361" r:id="rId3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100" autoAdjust="0"/>
    <p:restoredTop sz="94679" autoAdjust="0"/>
  </p:normalViewPr>
  <p:slideViewPr>
    <p:cSldViewPr snapToGrid="0">
      <p:cViewPr varScale="1">
        <p:scale>
          <a:sx n="83" d="100"/>
          <a:sy n="83" d="100"/>
        </p:scale>
        <p:origin x="63" y="27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6ADD0BC0-8544-4E4D-9245-C7C860FB46E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28782"/>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524000" y="1998581"/>
            <a:ext cx="9144000" cy="1655762"/>
          </a:xfrm>
        </p:spPr>
        <p:txBody>
          <a:bodyPr anchor="ctr"/>
          <a:lstStyle>
            <a:lvl1pPr algn="ctr">
              <a:defRPr sz="4400"/>
            </a:lvl1pPr>
          </a:lstStyle>
          <a:p>
            <a:r>
              <a:rPr lang="en-US" dirty="0"/>
              <a:t>Click to edit Master title style</a:t>
            </a:r>
          </a:p>
        </p:txBody>
      </p:sp>
      <p:sp>
        <p:nvSpPr>
          <p:cNvPr id="3" name="Subtitle 2"/>
          <p:cNvSpPr>
            <a:spLocks noGrp="1"/>
          </p:cNvSpPr>
          <p:nvPr>
            <p:ph type="subTitle" idx="1"/>
          </p:nvPr>
        </p:nvSpPr>
        <p:spPr>
          <a:xfrm>
            <a:off x="1524000" y="4600877"/>
            <a:ext cx="9144000" cy="878305"/>
          </a:xfrm>
        </p:spPr>
        <p:txBody>
          <a:bodyPr anchor="ctr"/>
          <a:lstStyle>
            <a:lvl1pPr marL="0" indent="0" algn="ctr">
              <a:buFont typeface="Arial" panose="020B0604020202020204" pitchFamily="34" charset="0"/>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6" name="Picture 1">
            <a:extLst>
              <a:ext uri="{FF2B5EF4-FFF2-40B4-BE49-F238E27FC236}">
                <a16:creationId xmlns:a16="http://schemas.microsoft.com/office/drawing/2014/main" id="{3B427162-935A-48C2-944F-83A2D84C249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68923" y="196143"/>
            <a:ext cx="1688937" cy="1052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a:extLst>
              <a:ext uri="{FF2B5EF4-FFF2-40B4-BE49-F238E27FC236}">
                <a16:creationId xmlns:a16="http://schemas.microsoft.com/office/drawing/2014/main" id="{AC727E0A-2B89-4BA1-B4A0-55141AA0B35C}"/>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648368" y="313343"/>
            <a:ext cx="1369896" cy="1065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35920" y="139989"/>
            <a:ext cx="11532992" cy="530024"/>
          </a:xfrm>
        </p:spPr>
        <p:txBody>
          <a:bodyPr/>
          <a:lstStyle>
            <a:lvl1pPr>
              <a:defRPr sz="3200"/>
            </a:lvl1pPr>
          </a:lstStyle>
          <a:p>
            <a:r>
              <a:rPr lang="en-US" dirty="0"/>
              <a:t>Click to edit Master title style</a:t>
            </a:r>
          </a:p>
        </p:txBody>
      </p:sp>
      <p:sp>
        <p:nvSpPr>
          <p:cNvPr id="3" name="Content Placeholder 2"/>
          <p:cNvSpPr>
            <a:spLocks noGrp="1"/>
          </p:cNvSpPr>
          <p:nvPr>
            <p:ph idx="1"/>
          </p:nvPr>
        </p:nvSpPr>
        <p:spPr>
          <a:xfrm>
            <a:off x="335919" y="1091952"/>
            <a:ext cx="11532994" cy="5376341"/>
          </a:xfrm>
        </p:spPr>
        <p:txBody>
          <a:bodyPr/>
          <a:lstStyle>
            <a:lvl1pPr marL="447675" indent="-447675">
              <a:lnSpc>
                <a:spcPct val="120000"/>
              </a:lnSpc>
              <a:spcBef>
                <a:spcPts val="0"/>
              </a:spcBef>
              <a:defRPr sz="2400"/>
            </a:lvl1pPr>
            <a:lvl2pPr marL="809625" indent="-269875">
              <a:lnSpc>
                <a:spcPct val="120000"/>
              </a:lnSpc>
              <a:spcBef>
                <a:spcPts val="0"/>
              </a:spcBef>
              <a:defRPr sz="2000"/>
            </a:lvl2pPr>
            <a:lvl3pPr marL="1162050" indent="-266700">
              <a:lnSpc>
                <a:spcPct val="120000"/>
              </a:lnSpc>
              <a:spcBef>
                <a:spcPts val="0"/>
              </a:spcBef>
              <a:defRPr/>
            </a:lvl3pPr>
            <a:lvl4pPr marL="1438275" indent="-180975">
              <a:lnSpc>
                <a:spcPct val="120000"/>
              </a:lnSpc>
              <a:spcBef>
                <a:spcPts val="0"/>
              </a:spcBef>
              <a:defRPr/>
            </a:lvl4pPr>
            <a:lvl5pPr marL="1704975" indent="-180975">
              <a:lnSpc>
                <a:spcPct val="120000"/>
              </a:lnSpc>
              <a:spcBef>
                <a:spcPts val="0"/>
              </a:spcBef>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nip Single Corner Rectangle 6">
            <a:extLst>
              <a:ext uri="{FF2B5EF4-FFF2-40B4-BE49-F238E27FC236}">
                <a16:creationId xmlns:a16="http://schemas.microsoft.com/office/drawing/2014/main" id="{9271C7C9-C593-40D0-B03C-B134FAFA2B33}"/>
              </a:ext>
            </a:extLst>
          </p:cNvPr>
          <p:cNvSpPr/>
          <p:nvPr userDrawn="1"/>
        </p:nvSpPr>
        <p:spPr>
          <a:xfrm>
            <a:off x="-7938" y="771476"/>
            <a:ext cx="12207876" cy="134047"/>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5" name="TextBox 2">
            <a:extLst>
              <a:ext uri="{FF2B5EF4-FFF2-40B4-BE49-F238E27FC236}">
                <a16:creationId xmlns:a16="http://schemas.microsoft.com/office/drawing/2014/main" id="{827C6829-1A18-4833-858D-F9026D485E08}"/>
              </a:ext>
            </a:extLst>
          </p:cNvPr>
          <p:cNvSpPr txBox="1">
            <a:spLocks noChangeArrowheads="1"/>
          </p:cNvSpPr>
          <p:nvPr userDrawn="1"/>
        </p:nvSpPr>
        <p:spPr bwMode="auto">
          <a:xfrm>
            <a:off x="11495088" y="6468294"/>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ctr"/>
          <a:lstStyle>
            <a:lvl1pPr algn="ctr">
              <a:defRPr sz="4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사용자 지정 레이아웃">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8B8D31E-581B-4C4B-A3C2-837FBC894842}"/>
              </a:ext>
            </a:extLst>
          </p:cNvPr>
          <p:cNvSpPr>
            <a:spLocks noGrp="1"/>
          </p:cNvSpPr>
          <p:nvPr>
            <p:ph type="title"/>
          </p:nvPr>
        </p:nvSpPr>
        <p:spPr/>
        <p:txBody>
          <a:bodyPr/>
          <a:lstStyle/>
          <a:p>
            <a:r>
              <a:rPr lang="ko-KR" altLang="en-US"/>
              <a:t>마스터 제목 스타일 편집</a:t>
            </a:r>
            <a:endParaRPr lang="en-US"/>
          </a:p>
        </p:txBody>
      </p:sp>
    </p:spTree>
    <p:extLst>
      <p:ext uri="{BB962C8B-B14F-4D97-AF65-F5344CB8AC3E}">
        <p14:creationId xmlns:p14="http://schemas.microsoft.com/office/powerpoint/2010/main" val="3876517073"/>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413885" y="365126"/>
            <a:ext cx="11377061" cy="530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413885" y="1511166"/>
            <a:ext cx="11377061" cy="4876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8600" marR="0" lvl="0" indent="-228600" algn="l" defTabSz="914400" rtl="0" eaLnBrk="0" fontAlgn="base" latinLnBrk="0" hangingPunct="0">
              <a:lnSpc>
                <a:spcPct val="90000"/>
              </a:lnSpc>
              <a:spcBef>
                <a:spcPts val="1000"/>
              </a:spcBef>
              <a:spcAft>
                <a:spcPct val="0"/>
              </a:spcAft>
              <a:buClrTx/>
              <a:buSzTx/>
              <a:buFontTx/>
              <a:buBlip>
                <a:blip r:embed="rId6"/>
              </a:buBlip>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Click to edit Master text styles</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Second level</a:t>
            </a:r>
          </a:p>
          <a:p>
            <a:pPr marL="1143000" marR="0" lvl="2"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Third level</a:t>
            </a:r>
          </a:p>
          <a:p>
            <a:pPr marL="1600200" marR="0" lvl="3"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Fourth level</a:t>
            </a:r>
          </a:p>
          <a:p>
            <a:pPr marL="2057400" marR="0" lvl="4"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Fifth level</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3600" b="1" kern="1200">
          <a:solidFill>
            <a:schemeClr val="tx1"/>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4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www.3gpp.org/ftp/tsg_ran/TSG_RAN/TSGR_106/Docs/RP-243292.zip" TargetMode="External"/><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a:xfrm>
            <a:off x="1524000" y="2203853"/>
            <a:ext cx="9144000" cy="1655762"/>
          </a:xfrm>
        </p:spPr>
        <p:txBody>
          <a:bodyPr/>
          <a:lstStyle/>
          <a:p>
            <a:pPr algn="ctr" eaLnBrk="1" hangingPunct="1"/>
            <a:r>
              <a:rPr lang="en-GB" altLang="en-US" sz="3600" dirty="0"/>
              <a:t>Release 20 5G-Adv </a:t>
            </a:r>
            <a:br>
              <a:rPr lang="en-GB" altLang="en-US" sz="3600" dirty="0"/>
            </a:br>
            <a:r>
              <a:rPr lang="en-GB" altLang="en-US" sz="3600" dirty="0"/>
              <a:t>RAN1/RAN2/RAN3/RAN4 Package</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subTitle" idx="1"/>
          </p:nvPr>
        </p:nvSpPr>
        <p:spPr/>
        <p:txBody>
          <a:bodyPr/>
          <a:lstStyle/>
          <a:p>
            <a:pPr marL="0" indent="0" eaLnBrk="1" hangingPunct="1">
              <a:buFontTx/>
              <a:buNone/>
            </a:pPr>
            <a:r>
              <a:rPr lang="en-GB" altLang="en-US" b="1" dirty="0">
                <a:latin typeface="Arial" panose="020B0604020202020204" pitchFamily="34" charset="0"/>
                <a:cs typeface="Arial" panose="020B0604020202020204" pitchFamily="34" charset="0"/>
              </a:rPr>
              <a:t>RAN/RAN1/RAN2/RAN3/RAN4 Chairs</a:t>
            </a:r>
          </a:p>
        </p:txBody>
      </p:sp>
      <p:sp>
        <p:nvSpPr>
          <p:cNvPr id="5" name="TextBox 4">
            <a:extLst>
              <a:ext uri="{FF2B5EF4-FFF2-40B4-BE49-F238E27FC236}">
                <a16:creationId xmlns:a16="http://schemas.microsoft.com/office/drawing/2014/main" id="{2F6F692B-22EC-4B6B-A8EE-CE96B89DE7B2}"/>
              </a:ext>
            </a:extLst>
          </p:cNvPr>
          <p:cNvSpPr txBox="1"/>
          <p:nvPr/>
        </p:nvSpPr>
        <p:spPr>
          <a:xfrm>
            <a:off x="9962147" y="5916794"/>
            <a:ext cx="1904689" cy="338554"/>
          </a:xfrm>
          <a:prstGeom prst="rect">
            <a:avLst/>
          </a:prstGeom>
          <a:noFill/>
        </p:spPr>
        <p:txBody>
          <a:bodyPr wrap="none" rtlCol="0">
            <a:spAutoFit/>
          </a:bodyPr>
          <a:lstStyle/>
          <a:p>
            <a:r>
              <a:rPr lang="en-US" sz="1600" dirty="0"/>
              <a:t>Tdoc#: RP-250859</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0BB9366-B968-4D85-A56B-D059E3BD173F}"/>
              </a:ext>
            </a:extLst>
          </p:cNvPr>
          <p:cNvSpPr>
            <a:spLocks noGrp="1"/>
          </p:cNvSpPr>
          <p:nvPr>
            <p:ph type="title"/>
          </p:nvPr>
        </p:nvSpPr>
        <p:spPr/>
        <p:txBody>
          <a:bodyPr/>
          <a:lstStyle/>
          <a:p>
            <a:r>
              <a:rPr lang="en-US" dirty="0"/>
              <a:t>RAN2-led Topics (1/2)</a:t>
            </a:r>
          </a:p>
        </p:txBody>
      </p:sp>
      <p:sp>
        <p:nvSpPr>
          <p:cNvPr id="3" name="내용 개체 틀 2">
            <a:extLst>
              <a:ext uri="{FF2B5EF4-FFF2-40B4-BE49-F238E27FC236}">
                <a16:creationId xmlns:a16="http://schemas.microsoft.com/office/drawing/2014/main" id="{A973B192-4E87-4683-93D1-A6E4CC942E5F}"/>
              </a:ext>
            </a:extLst>
          </p:cNvPr>
          <p:cNvSpPr>
            <a:spLocks noGrp="1"/>
          </p:cNvSpPr>
          <p:nvPr>
            <p:ph idx="1"/>
          </p:nvPr>
        </p:nvSpPr>
        <p:spPr/>
        <p:txBody>
          <a:bodyPr/>
          <a:lstStyle/>
          <a:p>
            <a:r>
              <a:rPr lang="en-US" sz="2000" dirty="0"/>
              <a:t>AI/ML Mobility: Work item</a:t>
            </a:r>
          </a:p>
          <a:p>
            <a:pPr lvl="1"/>
            <a:r>
              <a:rPr lang="en-US" sz="1800" dirty="0"/>
              <a:t>Use endorsed scope for AI/ML mobility in RP-250812 for WID finalization</a:t>
            </a:r>
          </a:p>
          <a:p>
            <a:pPr lvl="1"/>
            <a:endParaRPr lang="en-US" sz="1800" dirty="0"/>
          </a:p>
          <a:p>
            <a:r>
              <a:rPr lang="en-US" sz="2000" dirty="0"/>
              <a:t>NB-IoT-NTN: Work item</a:t>
            </a:r>
          </a:p>
          <a:p>
            <a:pPr lvl="1"/>
            <a:r>
              <a:rPr lang="en-US" sz="1800" dirty="0"/>
              <a:t>Work item on voice over NB-IoT-NTN via GEO in Release 20 5G-Adv</a:t>
            </a:r>
          </a:p>
          <a:p>
            <a:pPr lvl="2"/>
            <a:r>
              <a:rPr lang="en-US" sz="1800" dirty="0"/>
              <a:t>Study phase until 2026.Q1 to down-select between control plane and user plane. Check point in RAN#111 (March, 2026)</a:t>
            </a:r>
          </a:p>
          <a:p>
            <a:pPr lvl="1"/>
            <a:r>
              <a:rPr lang="en-US" sz="1800" dirty="0"/>
              <a:t>Consider how to coordinate with SA</a:t>
            </a:r>
          </a:p>
          <a:p>
            <a:pPr lvl="1"/>
            <a:endParaRPr lang="en-US" sz="1600" dirty="0"/>
          </a:p>
          <a:p>
            <a:r>
              <a:rPr lang="en-US" sz="2000" dirty="0"/>
              <a:t>NR-NTN: Work item</a:t>
            </a:r>
          </a:p>
          <a:p>
            <a:pPr lvl="1"/>
            <a:r>
              <a:rPr lang="en-US" sz="1800" dirty="0"/>
              <a:t>Support E-UTRA TN to NR NTN handover in RRC connected mode</a:t>
            </a:r>
          </a:p>
          <a:p>
            <a:pPr lvl="1"/>
            <a:endParaRPr lang="en-US" sz="1600" dirty="0"/>
          </a:p>
          <a:p>
            <a:r>
              <a:rPr lang="en-US" sz="2000" dirty="0"/>
              <a:t>Mobility Enhancement: Work item</a:t>
            </a:r>
          </a:p>
          <a:p>
            <a:pPr lvl="1"/>
            <a:r>
              <a:rPr lang="en-US" sz="1800" dirty="0"/>
              <a:t>Use endorsed scope for mobility endorsement in RP-250812 for WID finalization</a:t>
            </a:r>
          </a:p>
          <a:p>
            <a:pPr lvl="1"/>
            <a:r>
              <a:rPr lang="en-US" sz="1800" dirty="0"/>
              <a:t>Further discuss whether the following objective for RAN4 is needed</a:t>
            </a:r>
          </a:p>
          <a:p>
            <a:pPr lvl="2"/>
            <a:r>
              <a:rPr lang="en-US" sz="1600" dirty="0">
                <a:effectLst/>
                <a:highlight>
                  <a:srgbClr val="FFFF00"/>
                </a:highlight>
                <a:latin typeface="Times" panose="02020603050405020304" pitchFamily="18" charset="0"/>
                <a:ea typeface="바탕" panose="02030600000101010101" pitchFamily="18" charset="-127"/>
                <a:cs typeface="Times New Roman" panose="02020603050405020304" pitchFamily="18" charset="0"/>
              </a:rPr>
              <a:t>Evaluate and specify as necessary the needed RAN4 requirements for this [RAN4]. ????</a:t>
            </a:r>
            <a:endParaRPr lang="en-US" sz="1800" dirty="0"/>
          </a:p>
          <a:p>
            <a:endParaRPr lang="en-US" sz="2000" dirty="0"/>
          </a:p>
          <a:p>
            <a:pPr lvl="1"/>
            <a:endParaRPr lang="en-US" sz="1800" dirty="0"/>
          </a:p>
        </p:txBody>
      </p:sp>
    </p:spTree>
    <p:extLst>
      <p:ext uri="{BB962C8B-B14F-4D97-AF65-F5344CB8AC3E}">
        <p14:creationId xmlns:p14="http://schemas.microsoft.com/office/powerpoint/2010/main" val="409134060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FAAAE94-05EC-4A5F-AD18-1C8D5B7B98C6}"/>
              </a:ext>
            </a:extLst>
          </p:cNvPr>
          <p:cNvSpPr>
            <a:spLocks noGrp="1"/>
          </p:cNvSpPr>
          <p:nvPr>
            <p:ph type="title"/>
          </p:nvPr>
        </p:nvSpPr>
        <p:spPr/>
        <p:txBody>
          <a:bodyPr/>
          <a:lstStyle/>
          <a:p>
            <a:r>
              <a:rPr lang="en-US" dirty="0"/>
              <a:t>RAN2-led Topics (2/2)</a:t>
            </a:r>
          </a:p>
        </p:txBody>
      </p:sp>
      <p:sp>
        <p:nvSpPr>
          <p:cNvPr id="3" name="내용 개체 틀 2">
            <a:extLst>
              <a:ext uri="{FF2B5EF4-FFF2-40B4-BE49-F238E27FC236}">
                <a16:creationId xmlns:a16="http://schemas.microsoft.com/office/drawing/2014/main" id="{EE6DF9AD-02AD-4170-8423-74041B12FBC4}"/>
              </a:ext>
            </a:extLst>
          </p:cNvPr>
          <p:cNvSpPr>
            <a:spLocks noGrp="1"/>
          </p:cNvSpPr>
          <p:nvPr>
            <p:ph idx="1"/>
          </p:nvPr>
        </p:nvSpPr>
        <p:spPr/>
        <p:txBody>
          <a:bodyPr/>
          <a:lstStyle/>
          <a:p>
            <a:r>
              <a:rPr lang="en-US" dirty="0"/>
              <a:t>XR</a:t>
            </a:r>
            <a:r>
              <a:rPr lang="en-US" sz="2400" dirty="0"/>
              <a:t>: Work item</a:t>
            </a:r>
            <a:endParaRPr lang="en-US" dirty="0"/>
          </a:p>
          <a:p>
            <a:pPr lvl="1"/>
            <a:r>
              <a:rPr lang="en-US" dirty="0"/>
              <a:t>Use endorsed scope for XR in RP-250812 for WID finalization</a:t>
            </a:r>
          </a:p>
          <a:p>
            <a:pPr lvl="1"/>
            <a:r>
              <a:rPr lang="en-US" dirty="0"/>
              <a:t>Further discuss whether the following objective for RAN3 is needed</a:t>
            </a:r>
          </a:p>
          <a:p>
            <a:pPr lvl="2"/>
            <a:r>
              <a:rPr lang="en-US" sz="1800" dirty="0">
                <a:effectLst/>
                <a:highlight>
                  <a:srgbClr val="FFFF00"/>
                </a:highlight>
                <a:latin typeface="Times" panose="02020603050405020304" pitchFamily="18" charset="0"/>
                <a:ea typeface="바탕" panose="02030600000101010101" pitchFamily="18" charset="-127"/>
                <a:cs typeface="Times New Roman" panose="02020603050405020304" pitchFamily="18" charset="0"/>
              </a:rPr>
              <a:t>[Specify coordination between </a:t>
            </a:r>
            <a:r>
              <a:rPr lang="en-US" sz="1800" dirty="0" err="1">
                <a:effectLst/>
                <a:highlight>
                  <a:srgbClr val="FFFF00"/>
                </a:highlight>
                <a:latin typeface="Times" panose="02020603050405020304" pitchFamily="18" charset="0"/>
                <a:ea typeface="바탕" panose="02030600000101010101" pitchFamily="18" charset="-127"/>
                <a:cs typeface="Times New Roman" panose="02020603050405020304" pitchFamily="18" charset="0"/>
              </a:rPr>
              <a:t>gNB</a:t>
            </a:r>
            <a:r>
              <a:rPr lang="en-US" sz="1800" dirty="0">
                <a:effectLst/>
                <a:highlight>
                  <a:srgbClr val="FFFF00"/>
                </a:highlight>
                <a:latin typeface="Times" panose="02020603050405020304" pitchFamily="18" charset="0"/>
                <a:ea typeface="바탕" panose="02030600000101010101" pitchFamily="18" charset="-127"/>
                <a:cs typeface="Times New Roman" panose="02020603050405020304" pitchFamily="18" charset="0"/>
              </a:rPr>
              <a:t> and CN to enable/disable N3 interface delay measurement from CN to </a:t>
            </a:r>
            <a:r>
              <a:rPr lang="en-US" sz="1800" dirty="0" err="1">
                <a:effectLst/>
                <a:highlight>
                  <a:srgbClr val="FFFF00"/>
                </a:highlight>
                <a:latin typeface="Times" panose="02020603050405020304" pitchFamily="18" charset="0"/>
                <a:ea typeface="바탕" panose="02030600000101010101" pitchFamily="18" charset="-127"/>
                <a:cs typeface="Times New Roman" panose="02020603050405020304" pitchFamily="18" charset="0"/>
              </a:rPr>
              <a:t>gNB</a:t>
            </a:r>
            <a:r>
              <a:rPr lang="en-US" sz="1800" dirty="0">
                <a:effectLst/>
                <a:highlight>
                  <a:srgbClr val="FFFF00"/>
                </a:highlight>
                <a:latin typeface="Times" panose="02020603050405020304" pitchFamily="18" charset="0"/>
                <a:ea typeface="바탕" panose="02030600000101010101" pitchFamily="18" charset="-127"/>
                <a:cs typeface="Times New Roman" panose="02020603050405020304" pitchFamily="18" charset="0"/>
              </a:rPr>
              <a:t>, for better latency guarantee [RAN3]</a:t>
            </a:r>
            <a:endParaRPr lang="en-US" sz="1800" dirty="0">
              <a:effectLst/>
              <a:latin typeface="Times" panose="02020603050405020304" pitchFamily="18" charset="0"/>
              <a:ea typeface="바탕" panose="02030600000101010101" pitchFamily="18" charset="-127"/>
              <a:cs typeface="Times New Roman" panose="02020603050405020304" pitchFamily="18" charset="0"/>
            </a:endParaRPr>
          </a:p>
          <a:p>
            <a:pPr lvl="1"/>
            <a:endParaRPr lang="en-US" sz="1800" dirty="0">
              <a:effectLst/>
              <a:latin typeface="Times" panose="02020603050405020304" pitchFamily="18" charset="0"/>
              <a:ea typeface="바탕" panose="02030600000101010101" pitchFamily="18" charset="-127"/>
              <a:cs typeface="Times New Roman" panose="02020603050405020304" pitchFamily="18" charset="0"/>
            </a:endParaRPr>
          </a:p>
          <a:p>
            <a:r>
              <a:rPr lang="en-US" dirty="0"/>
              <a:t>UAV</a:t>
            </a:r>
          </a:p>
          <a:p>
            <a:pPr lvl="1"/>
            <a:r>
              <a:rPr lang="en-US" dirty="0"/>
              <a:t>Specify a UAV/UAM specific frequency/cell/beam prioritization mechanism for IDLE/INACTIVE mobility.</a:t>
            </a:r>
          </a:p>
          <a:p>
            <a:pPr lvl="2"/>
            <a:r>
              <a:rPr lang="en-US" dirty="0"/>
              <a:t>Can be handled as a candidate RAN2 TEI19 or TEI20 proposal</a:t>
            </a:r>
          </a:p>
          <a:p>
            <a:pPr lvl="1"/>
            <a:r>
              <a:rPr lang="en-US" dirty="0"/>
              <a:t>CHO: Do not further pursue in Rel-20</a:t>
            </a:r>
          </a:p>
          <a:p>
            <a:pPr lvl="1"/>
            <a:endParaRPr lang="en-US" dirty="0"/>
          </a:p>
        </p:txBody>
      </p:sp>
    </p:spTree>
    <p:extLst>
      <p:ext uri="{BB962C8B-B14F-4D97-AF65-F5344CB8AC3E}">
        <p14:creationId xmlns:p14="http://schemas.microsoft.com/office/powerpoint/2010/main" val="283384550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01674EB-A3E8-424E-BC53-2297A0A99683}"/>
              </a:ext>
            </a:extLst>
          </p:cNvPr>
          <p:cNvSpPr>
            <a:spLocks noGrp="1"/>
          </p:cNvSpPr>
          <p:nvPr>
            <p:ph type="title"/>
          </p:nvPr>
        </p:nvSpPr>
        <p:spPr/>
        <p:txBody>
          <a:bodyPr/>
          <a:lstStyle/>
          <a:p>
            <a:r>
              <a:rPr lang="en-US" dirty="0"/>
              <a:t>RAN2 TU Allocation</a:t>
            </a:r>
          </a:p>
        </p:txBody>
      </p:sp>
      <p:sp>
        <p:nvSpPr>
          <p:cNvPr id="11" name="TextBox 10">
            <a:extLst>
              <a:ext uri="{FF2B5EF4-FFF2-40B4-BE49-F238E27FC236}">
                <a16:creationId xmlns:a16="http://schemas.microsoft.com/office/drawing/2014/main" id="{A481111B-A790-45E8-938F-D0CDD8467B82}"/>
              </a:ext>
            </a:extLst>
          </p:cNvPr>
          <p:cNvSpPr txBox="1"/>
          <p:nvPr/>
        </p:nvSpPr>
        <p:spPr>
          <a:xfrm>
            <a:off x="936366" y="5884348"/>
            <a:ext cx="10039350" cy="338554"/>
          </a:xfrm>
          <a:prstGeom prst="rect">
            <a:avLst/>
          </a:prstGeom>
          <a:noFill/>
        </p:spPr>
        <p:txBody>
          <a:bodyPr wrap="square">
            <a:spAutoFit/>
          </a:bodyPr>
          <a:lstStyle/>
          <a:p>
            <a:pPr algn="l" fontAlgn="ctr"/>
            <a:r>
              <a:rPr lang="en-US" sz="1600" b="1" i="0" u="none" strike="noStrike" dirty="0">
                <a:solidFill>
                  <a:srgbClr val="000000"/>
                </a:solidFill>
                <a:effectLst/>
                <a:latin typeface="+mn-lt"/>
              </a:rPr>
              <a:t>RAN2 TU has been added for (RAN3-led) SON/MDT which was missing in RP-250812</a:t>
            </a:r>
          </a:p>
        </p:txBody>
      </p:sp>
      <p:graphicFrame>
        <p:nvGraphicFramePr>
          <p:cNvPr id="12" name="내용 개체 틀 11">
            <a:extLst>
              <a:ext uri="{FF2B5EF4-FFF2-40B4-BE49-F238E27FC236}">
                <a16:creationId xmlns:a16="http://schemas.microsoft.com/office/drawing/2014/main" id="{6084C563-58BA-47DD-9202-C27669FF4091}"/>
              </a:ext>
            </a:extLst>
          </p:cNvPr>
          <p:cNvGraphicFramePr>
            <a:graphicFrameLocks noGrp="1"/>
          </p:cNvGraphicFramePr>
          <p:nvPr>
            <p:ph idx="1"/>
            <p:extLst>
              <p:ext uri="{D42A27DB-BD31-4B8C-83A1-F6EECF244321}">
                <p14:modId xmlns:p14="http://schemas.microsoft.com/office/powerpoint/2010/main" val="321165391"/>
              </p:ext>
            </p:extLst>
          </p:nvPr>
        </p:nvGraphicFramePr>
        <p:xfrm>
          <a:off x="971548" y="1351824"/>
          <a:ext cx="10261603" cy="4241800"/>
        </p:xfrm>
        <a:graphic>
          <a:graphicData uri="http://schemas.openxmlformats.org/drawingml/2006/table">
            <a:tbl>
              <a:tblPr/>
              <a:tblGrid>
                <a:gridCol w="2342599">
                  <a:extLst>
                    <a:ext uri="{9D8B030D-6E8A-4147-A177-3AD203B41FA5}">
                      <a16:colId xmlns:a16="http://schemas.microsoft.com/office/drawing/2014/main" val="3022095677"/>
                    </a:ext>
                  </a:extLst>
                </a:gridCol>
                <a:gridCol w="662039">
                  <a:extLst>
                    <a:ext uri="{9D8B030D-6E8A-4147-A177-3AD203B41FA5}">
                      <a16:colId xmlns:a16="http://schemas.microsoft.com/office/drawing/2014/main" val="3909390574"/>
                    </a:ext>
                  </a:extLst>
                </a:gridCol>
                <a:gridCol w="658856">
                  <a:extLst>
                    <a:ext uri="{9D8B030D-6E8A-4147-A177-3AD203B41FA5}">
                      <a16:colId xmlns:a16="http://schemas.microsoft.com/office/drawing/2014/main" val="1580687187"/>
                    </a:ext>
                  </a:extLst>
                </a:gridCol>
                <a:gridCol w="658856">
                  <a:extLst>
                    <a:ext uri="{9D8B030D-6E8A-4147-A177-3AD203B41FA5}">
                      <a16:colId xmlns:a16="http://schemas.microsoft.com/office/drawing/2014/main" val="1021200104"/>
                    </a:ext>
                  </a:extLst>
                </a:gridCol>
                <a:gridCol w="662039">
                  <a:extLst>
                    <a:ext uri="{9D8B030D-6E8A-4147-A177-3AD203B41FA5}">
                      <a16:colId xmlns:a16="http://schemas.microsoft.com/office/drawing/2014/main" val="145425342"/>
                    </a:ext>
                  </a:extLst>
                </a:gridCol>
                <a:gridCol w="658856">
                  <a:extLst>
                    <a:ext uri="{9D8B030D-6E8A-4147-A177-3AD203B41FA5}">
                      <a16:colId xmlns:a16="http://schemas.microsoft.com/office/drawing/2014/main" val="3746931048"/>
                    </a:ext>
                  </a:extLst>
                </a:gridCol>
                <a:gridCol w="658856">
                  <a:extLst>
                    <a:ext uri="{9D8B030D-6E8A-4147-A177-3AD203B41FA5}">
                      <a16:colId xmlns:a16="http://schemas.microsoft.com/office/drawing/2014/main" val="173863983"/>
                    </a:ext>
                  </a:extLst>
                </a:gridCol>
                <a:gridCol w="662039">
                  <a:extLst>
                    <a:ext uri="{9D8B030D-6E8A-4147-A177-3AD203B41FA5}">
                      <a16:colId xmlns:a16="http://schemas.microsoft.com/office/drawing/2014/main" val="195414459"/>
                    </a:ext>
                  </a:extLst>
                </a:gridCol>
                <a:gridCol w="658856">
                  <a:extLst>
                    <a:ext uri="{9D8B030D-6E8A-4147-A177-3AD203B41FA5}">
                      <a16:colId xmlns:a16="http://schemas.microsoft.com/office/drawing/2014/main" val="812820294"/>
                    </a:ext>
                  </a:extLst>
                </a:gridCol>
                <a:gridCol w="658856">
                  <a:extLst>
                    <a:ext uri="{9D8B030D-6E8A-4147-A177-3AD203B41FA5}">
                      <a16:colId xmlns:a16="http://schemas.microsoft.com/office/drawing/2014/main" val="163080907"/>
                    </a:ext>
                  </a:extLst>
                </a:gridCol>
                <a:gridCol w="662039">
                  <a:extLst>
                    <a:ext uri="{9D8B030D-6E8A-4147-A177-3AD203B41FA5}">
                      <a16:colId xmlns:a16="http://schemas.microsoft.com/office/drawing/2014/main" val="1376932098"/>
                    </a:ext>
                  </a:extLst>
                </a:gridCol>
                <a:gridCol w="658856">
                  <a:extLst>
                    <a:ext uri="{9D8B030D-6E8A-4147-A177-3AD203B41FA5}">
                      <a16:colId xmlns:a16="http://schemas.microsoft.com/office/drawing/2014/main" val="3409478825"/>
                    </a:ext>
                  </a:extLst>
                </a:gridCol>
                <a:gridCol w="658856">
                  <a:extLst>
                    <a:ext uri="{9D8B030D-6E8A-4147-A177-3AD203B41FA5}">
                      <a16:colId xmlns:a16="http://schemas.microsoft.com/office/drawing/2014/main" val="1649223931"/>
                    </a:ext>
                  </a:extLst>
                </a:gridCol>
              </a:tblGrid>
              <a:tr h="202565">
                <a:tc rowSpan="3">
                  <a:txBody>
                    <a:bodyPr/>
                    <a:lstStyle/>
                    <a:p>
                      <a:pPr algn="l" fontAlgn="ctr"/>
                      <a:r>
                        <a:rPr lang="en-US" sz="1100" b="1" i="0" u="none" strike="noStrike">
                          <a:solidFill>
                            <a:srgbClr val="000000"/>
                          </a:solidFill>
                          <a:effectLst/>
                          <a:latin typeface="Arial" panose="020B0604020202020204" pitchFamily="34" charset="0"/>
                        </a:rPr>
                        <a:t>Rel-20 RAN2 WI/SI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2025.Q3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2025.Q4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2026.Q1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2026.Q2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2026.Q3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2026.Q4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2027.Q1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2027.Q2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562297808"/>
                  </a:ext>
                </a:extLst>
              </a:tr>
              <a:tr h="202565">
                <a:tc v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RP#109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RP#110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RP#111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RP#112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RP#113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RP#114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RP#115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RP#116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646244301"/>
                  </a:ext>
                </a:extLst>
              </a:tr>
              <a:tr h="202565">
                <a:tc v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R2#131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100" b="1" i="0" u="none" strike="noStrike">
                          <a:solidFill>
                            <a:srgbClr val="000000"/>
                          </a:solidFill>
                          <a:effectLst/>
                          <a:latin typeface="Arial" panose="020B0604020202020204" pitchFamily="34" charset="0"/>
                        </a:rPr>
                        <a:t>R2#131b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R2#132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R2#133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100" b="1" i="0" u="none" strike="noStrike">
                          <a:solidFill>
                            <a:srgbClr val="000000"/>
                          </a:solidFill>
                          <a:effectLst/>
                          <a:latin typeface="Arial" panose="020B0604020202020204" pitchFamily="34" charset="0"/>
                        </a:rPr>
                        <a:t>R2#133b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R2#134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R2#135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100" b="1" i="0" u="none" strike="noStrike">
                          <a:solidFill>
                            <a:srgbClr val="000000"/>
                          </a:solidFill>
                          <a:effectLst/>
                          <a:latin typeface="Arial" panose="020B0604020202020204" pitchFamily="34" charset="0"/>
                        </a:rPr>
                        <a:t>R2#135b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R2#136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R2#137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100" b="1" i="0" u="none" strike="noStrike">
                          <a:solidFill>
                            <a:srgbClr val="000000"/>
                          </a:solidFill>
                          <a:effectLst/>
                          <a:latin typeface="Arial" panose="020B0604020202020204" pitchFamily="34" charset="0"/>
                        </a:rPr>
                        <a:t>R2#137b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R2#138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6384640"/>
                  </a:ext>
                </a:extLst>
              </a:tr>
              <a:tr h="202565">
                <a:tc>
                  <a:txBody>
                    <a:bodyPr/>
                    <a:lstStyle/>
                    <a:p>
                      <a:pPr algn="l" fontAlgn="ctr"/>
                      <a:r>
                        <a:rPr lang="en-US" sz="1100" b="1" i="0" u="none" strike="noStrike">
                          <a:solidFill>
                            <a:srgbClr val="000000"/>
                          </a:solidFill>
                          <a:effectLst/>
                          <a:latin typeface="Arial" panose="020B0604020202020204" pitchFamily="34" charset="0"/>
                        </a:rPr>
                        <a:t>Nominal TUs for 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6855114"/>
                  </a:ext>
                </a:extLst>
              </a:tr>
              <a:tr h="202565">
                <a:tc>
                  <a:txBody>
                    <a:bodyPr/>
                    <a:lstStyle/>
                    <a:p>
                      <a:pPr algn="l" fontAlgn="ctr"/>
                      <a:r>
                        <a:rPr lang="en-US" sz="1100" b="1" i="0" u="none" strike="noStrike">
                          <a:solidFill>
                            <a:srgbClr val="000000"/>
                          </a:solidFill>
                          <a:effectLst/>
                          <a:latin typeface="Arial" panose="020B0604020202020204" pitchFamily="34" charset="0"/>
                        </a:rPr>
                        <a:t>Additional TUs for 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69029"/>
                  </a:ext>
                </a:extLst>
              </a:tr>
              <a:tr h="202565">
                <a:tc>
                  <a:txBody>
                    <a:bodyPr/>
                    <a:lstStyle/>
                    <a:p>
                      <a:pPr algn="l" fontAlgn="b"/>
                      <a:r>
                        <a:rPr lang="en-US" sz="1100" b="1" i="0" u="none" strike="noStrike">
                          <a:solidFill>
                            <a:srgbClr val="000000"/>
                          </a:solidFill>
                          <a:effectLst/>
                          <a:latin typeface="Arial" panose="020B0604020202020204" pitchFamily="34" charset="0"/>
                        </a:rPr>
                        <a:t>Misc. impact from other WGs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82763454"/>
                  </a:ext>
                </a:extLst>
              </a:tr>
              <a:tr h="202565">
                <a:tc>
                  <a:txBody>
                    <a:bodyPr/>
                    <a:lstStyle/>
                    <a:p>
                      <a:pPr algn="l" fontAlgn="ctr"/>
                      <a:r>
                        <a:rPr lang="en-US" sz="1100" b="1" i="0" u="none" strike="noStrike">
                          <a:solidFill>
                            <a:srgbClr val="000000"/>
                          </a:solidFill>
                          <a:effectLst/>
                          <a:latin typeface="Arial" panose="020B0604020202020204" pitchFamily="34" charset="0"/>
                        </a:rPr>
                        <a:t>Reserved TUs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0556802"/>
                  </a:ext>
                </a:extLst>
              </a:tr>
              <a:tr h="202565">
                <a:tc>
                  <a:txBody>
                    <a:bodyPr/>
                    <a:lstStyle/>
                    <a:p>
                      <a:pPr algn="l" fontAlgn="ctr"/>
                      <a:r>
                        <a:rPr lang="en-US" sz="1100" b="1" i="0" u="none" strike="noStrike">
                          <a:solidFill>
                            <a:srgbClr val="000000"/>
                          </a:solidFill>
                          <a:effectLst/>
                          <a:latin typeface="Arial" panose="020B0604020202020204" pitchFamily="34" charset="0"/>
                        </a:rPr>
                        <a:t>Rel-20 TEI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1932560"/>
                  </a:ext>
                </a:extLst>
              </a:tr>
              <a:tr h="202565">
                <a:tc>
                  <a:txBody>
                    <a:bodyPr/>
                    <a:lstStyle/>
                    <a:p>
                      <a:pPr algn="l" fontAlgn="ctr"/>
                      <a:r>
                        <a:rPr lang="en-US" sz="1100" b="1" i="0" u="none" strike="noStrike">
                          <a:solidFill>
                            <a:srgbClr val="000000"/>
                          </a:solidFill>
                          <a:effectLst/>
                          <a:latin typeface="Arial" panose="020B0604020202020204" pitchFamily="34" charset="0"/>
                        </a:rPr>
                        <a:t>AI/ML Mobility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9250940"/>
                  </a:ext>
                </a:extLst>
              </a:tr>
              <a:tr h="202565">
                <a:tc>
                  <a:txBody>
                    <a:bodyPr/>
                    <a:lstStyle/>
                    <a:p>
                      <a:pPr algn="l" fontAlgn="ctr"/>
                      <a:r>
                        <a:rPr lang="en-US" sz="1100" b="1" i="0" u="none" strike="noStrike">
                          <a:solidFill>
                            <a:srgbClr val="000000"/>
                          </a:solidFill>
                          <a:effectLst/>
                          <a:latin typeface="Arial" panose="020B0604020202020204" pitchFamily="34" charset="0"/>
                        </a:rPr>
                        <a:t>IoT-NTN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FF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18198137"/>
                  </a:ext>
                </a:extLst>
              </a:tr>
              <a:tr h="202565">
                <a:tc>
                  <a:txBody>
                    <a:bodyPr/>
                    <a:lstStyle/>
                    <a:p>
                      <a:pPr algn="l" fontAlgn="ctr"/>
                      <a:r>
                        <a:rPr lang="en-US" sz="1100" b="1" i="0" u="none" strike="noStrike">
                          <a:solidFill>
                            <a:srgbClr val="000000"/>
                          </a:solidFill>
                          <a:effectLst/>
                          <a:latin typeface="Arial" panose="020B0604020202020204" pitchFamily="34" charset="0"/>
                        </a:rPr>
                        <a:t>Mobility Enh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176765"/>
                  </a:ext>
                </a:extLst>
              </a:tr>
              <a:tr h="202565">
                <a:tc>
                  <a:txBody>
                    <a:bodyPr/>
                    <a:lstStyle/>
                    <a:p>
                      <a:pPr algn="l" fontAlgn="ctr"/>
                      <a:r>
                        <a:rPr lang="en-US" sz="1100" b="1" i="0" u="none" strike="noStrike">
                          <a:solidFill>
                            <a:srgbClr val="000000"/>
                          </a:solidFill>
                          <a:effectLst/>
                          <a:latin typeface="Arial" panose="020B0604020202020204" pitchFamily="34" charset="0"/>
                        </a:rPr>
                        <a:t>XR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717923"/>
                  </a:ext>
                </a:extLst>
              </a:tr>
              <a:tr h="202565">
                <a:tc>
                  <a:txBody>
                    <a:bodyPr/>
                    <a:lstStyle/>
                    <a:p>
                      <a:pPr algn="l" fontAlgn="ctr"/>
                      <a:r>
                        <a:rPr lang="nn-NO" sz="1100" b="1" i="0" u="none" strike="noStrike" dirty="0">
                          <a:solidFill>
                            <a:srgbClr val="000000"/>
                          </a:solidFill>
                          <a:effectLst/>
                          <a:latin typeface="Arial" panose="020B0604020202020204" pitchFamily="34" charset="0"/>
                        </a:rPr>
                        <a:t>(RAN1-led) NR-NTN (SI, </a:t>
                      </a:r>
                      <a:r>
                        <a:rPr lang="nn-NO" sz="1100" b="1" i="0" u="none" strike="noStrike" dirty="0">
                          <a:solidFill>
                            <a:srgbClr val="FF0000"/>
                          </a:solidFill>
                          <a:effectLst/>
                          <a:latin typeface="Arial" panose="020B0604020202020204" pitchFamily="34" charset="0"/>
                        </a:rPr>
                        <a:t>WI - TBD</a:t>
                      </a:r>
                      <a:r>
                        <a:rPr lang="nn-NO" sz="1100" b="1" i="0" u="none" strike="noStrike" dirty="0">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FF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dirty="0">
                          <a:solidFill>
                            <a:srgbClr val="FF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FF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FF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3014898"/>
                  </a:ext>
                </a:extLst>
              </a:tr>
              <a:tr h="202565">
                <a:tc>
                  <a:txBody>
                    <a:bodyPr/>
                    <a:lstStyle/>
                    <a:p>
                      <a:pPr algn="l" fontAlgn="ctr"/>
                      <a:r>
                        <a:rPr lang="en-US" sz="1100" b="1" i="0" u="none" strike="noStrike">
                          <a:solidFill>
                            <a:srgbClr val="000000"/>
                          </a:solidFill>
                          <a:effectLst/>
                          <a:latin typeface="Arial" panose="020B0604020202020204" pitchFamily="34" charset="0"/>
                        </a:rPr>
                        <a:t>(RAN1-led) AI/ML Air Interface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660134"/>
                  </a:ext>
                </a:extLst>
              </a:tr>
              <a:tr h="202565">
                <a:tc>
                  <a:txBody>
                    <a:bodyPr/>
                    <a:lstStyle/>
                    <a:p>
                      <a:pPr algn="l" fontAlgn="ctr"/>
                      <a:r>
                        <a:rPr lang="en-US" sz="1100" b="1" i="0" u="none" strike="noStrike">
                          <a:solidFill>
                            <a:srgbClr val="000000"/>
                          </a:solidFill>
                          <a:effectLst/>
                          <a:latin typeface="Arial" panose="020B0604020202020204" pitchFamily="34" charset="0"/>
                        </a:rPr>
                        <a:t>(RAN1-led) Ambient IoT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1076575"/>
                  </a:ext>
                </a:extLst>
              </a:tr>
              <a:tr h="202565">
                <a:tc>
                  <a:txBody>
                    <a:bodyPr/>
                    <a:lstStyle/>
                    <a:p>
                      <a:pPr algn="l" fontAlgn="ctr"/>
                      <a:r>
                        <a:rPr lang="en-US" sz="1100" b="1" i="0" u="none" strike="noStrike">
                          <a:solidFill>
                            <a:srgbClr val="000000"/>
                          </a:solidFill>
                          <a:effectLst/>
                          <a:latin typeface="Arial" panose="020B0604020202020204" pitchFamily="34" charset="0"/>
                        </a:rPr>
                        <a:t>(RAN1-led) MIMO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7289504"/>
                  </a:ext>
                </a:extLst>
              </a:tr>
              <a:tr h="202565">
                <a:tc>
                  <a:txBody>
                    <a:bodyPr/>
                    <a:lstStyle/>
                    <a:p>
                      <a:pPr algn="l" fontAlgn="ctr"/>
                      <a:r>
                        <a:rPr lang="en-US" sz="1100" b="1" i="0" u="none" strike="noStrike" dirty="0">
                          <a:solidFill>
                            <a:srgbClr val="000000"/>
                          </a:solidFill>
                          <a:effectLst/>
                          <a:latin typeface="Arial" panose="020B0604020202020204" pitchFamily="34" charset="0"/>
                        </a:rPr>
                        <a:t>(RAN1-led) Coverage </a:t>
                      </a:r>
                      <a:r>
                        <a:rPr lang="en-US" sz="1100" b="1" i="0" u="none" strike="noStrike" dirty="0" err="1">
                          <a:solidFill>
                            <a:srgbClr val="000000"/>
                          </a:solidFill>
                          <a:effectLst/>
                          <a:latin typeface="Arial" panose="020B0604020202020204" pitchFamily="34" charset="0"/>
                        </a:rPr>
                        <a:t>Enh</a:t>
                      </a:r>
                      <a:r>
                        <a:rPr lang="en-US" sz="1100" b="1" i="0" u="none" strike="noStrike" dirty="0">
                          <a:solidFill>
                            <a:srgbClr val="000000"/>
                          </a:solidFill>
                          <a:effectLst/>
                          <a:latin typeface="Arial" panose="020B0604020202020204" pitchFamily="34" charset="0"/>
                        </a:rPr>
                        <a:t> - TBD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2795371"/>
                  </a:ext>
                </a:extLst>
              </a:tr>
              <a:tr h="202565">
                <a:tc>
                  <a:txBody>
                    <a:bodyPr/>
                    <a:lstStyle/>
                    <a:p>
                      <a:pPr algn="l" fontAlgn="ctr"/>
                      <a:r>
                        <a:rPr lang="en-US" sz="1100" b="1" i="0" u="none" strike="noStrike" dirty="0">
                          <a:solidFill>
                            <a:srgbClr val="000000"/>
                          </a:solidFill>
                          <a:effectLst/>
                          <a:latin typeface="Arial" panose="020B0604020202020204" pitchFamily="34" charset="0"/>
                        </a:rPr>
                        <a:t>(RAN3-led) SON/MDT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4510671"/>
                  </a:ext>
                </a:extLst>
              </a:tr>
              <a:tr h="202565">
                <a:tc>
                  <a:txBody>
                    <a:bodyPr/>
                    <a:lstStyle/>
                    <a:p>
                      <a:pPr algn="l" fontAlgn="ctr"/>
                      <a:r>
                        <a:rPr lang="en-US" sz="1100" b="1" i="0" u="none" strike="noStrike">
                          <a:solidFill>
                            <a:srgbClr val="00B0F0"/>
                          </a:solidFill>
                          <a:effectLst/>
                          <a:latin typeface="Arial" panose="020B0604020202020204" pitchFamily="34" charset="0"/>
                        </a:rPr>
                        <a:t>6G study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B0F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B0F0"/>
                          </a:solidFill>
                          <a:effectLst/>
                          <a:latin typeface="Arial" panose="020B0604020202020204" pitchFamily="34" charset="0"/>
                        </a:rPr>
                        <a:t>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B0F0"/>
                          </a:solidFill>
                          <a:effectLst/>
                          <a:latin typeface="Arial" panose="020B0604020202020204" pitchFamily="34" charset="0"/>
                        </a:rPr>
                        <a:t>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B0F0"/>
                          </a:solidFill>
                          <a:effectLst/>
                          <a:latin typeface="Arial" panose="020B0604020202020204" pitchFamily="34" charset="0"/>
                        </a:rPr>
                        <a:t>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5183003"/>
                  </a:ext>
                </a:extLst>
              </a:tr>
              <a:tr h="202565">
                <a:tc>
                  <a:txBody>
                    <a:bodyPr/>
                    <a:lstStyle/>
                    <a:p>
                      <a:pPr algn="l" fontAlgn="ctr"/>
                      <a:r>
                        <a:rPr lang="en-US" sz="1100" b="1" i="0" u="none" strike="noStrike">
                          <a:solidFill>
                            <a:srgbClr val="FF0000"/>
                          </a:solidFill>
                          <a:effectLst/>
                          <a:latin typeface="Arial" panose="020B0604020202020204" pitchFamily="34" charset="0"/>
                        </a:rPr>
                        <a:t>Sum of Assigned TUs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FF0000"/>
                          </a:solidFill>
                          <a:effectLst/>
                          <a:latin typeface="Arial" panose="020B060402020202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FF0000"/>
                          </a:solidFill>
                          <a:effectLst/>
                          <a:latin typeface="Arial" panose="020B060402020202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FF0000"/>
                          </a:solidFill>
                          <a:effectLst/>
                          <a:latin typeface="Arial" panose="020B060402020202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FF0000"/>
                          </a:solidFill>
                          <a:effectLst/>
                          <a:latin typeface="Arial" panose="020B0604020202020204" pitchFamily="34" charset="0"/>
                        </a:rPr>
                        <a:t>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2634549"/>
                  </a:ext>
                </a:extLst>
              </a:tr>
              <a:tr h="190500">
                <a:tc>
                  <a:txBody>
                    <a:bodyPr/>
                    <a:lstStyle/>
                    <a:p>
                      <a:pPr algn="l" fontAlgn="ctr"/>
                      <a:r>
                        <a:rPr lang="en-US" sz="1100" b="1" i="0" u="none" strike="noStrike">
                          <a:solidFill>
                            <a:srgbClr val="000000"/>
                          </a:solidFill>
                          <a:effectLst/>
                          <a:latin typeface="Arial" panose="020B0604020202020204" pitchFamily="34" charset="0"/>
                        </a:rPr>
                        <a:t>RAN2 TU Capacity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0000"/>
                          </a:solidFill>
                          <a:effectLst/>
                          <a:latin typeface="Arial" panose="020B060402020202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0000"/>
                          </a:solidFill>
                          <a:effectLst/>
                          <a:latin typeface="Arial" panose="020B060402020202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0000"/>
                          </a:solidFill>
                          <a:effectLst/>
                          <a:latin typeface="Arial" panose="020B060402020202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0000"/>
                          </a:solidFill>
                          <a:effectLst/>
                          <a:latin typeface="Arial" panose="020B060402020202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Arial" panose="020B060402020202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6547719"/>
                  </a:ext>
                </a:extLst>
              </a:tr>
            </a:tbl>
          </a:graphicData>
        </a:graphic>
      </p:graphicFrame>
    </p:spTree>
    <p:extLst>
      <p:ext uri="{BB962C8B-B14F-4D97-AF65-F5344CB8AC3E}">
        <p14:creationId xmlns:p14="http://schemas.microsoft.com/office/powerpoint/2010/main" val="425092953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854358C-B90F-43DB-B74E-9A122432D09D}"/>
              </a:ext>
            </a:extLst>
          </p:cNvPr>
          <p:cNvSpPr>
            <a:spLocks noGrp="1"/>
          </p:cNvSpPr>
          <p:nvPr>
            <p:ph type="title"/>
          </p:nvPr>
        </p:nvSpPr>
        <p:spPr/>
        <p:txBody>
          <a:bodyPr/>
          <a:lstStyle/>
          <a:p>
            <a:r>
              <a:rPr lang="en-US" dirty="0"/>
              <a:t>RAN3-led Topics</a:t>
            </a:r>
          </a:p>
        </p:txBody>
      </p:sp>
      <p:sp>
        <p:nvSpPr>
          <p:cNvPr id="3" name="내용 개체 틀 2">
            <a:extLst>
              <a:ext uri="{FF2B5EF4-FFF2-40B4-BE49-F238E27FC236}">
                <a16:creationId xmlns:a16="http://schemas.microsoft.com/office/drawing/2014/main" id="{8E14213A-0A2F-4E23-A63F-AA12FCEAED69}"/>
              </a:ext>
            </a:extLst>
          </p:cNvPr>
          <p:cNvSpPr>
            <a:spLocks noGrp="1"/>
          </p:cNvSpPr>
          <p:nvPr>
            <p:ph idx="1"/>
          </p:nvPr>
        </p:nvSpPr>
        <p:spPr/>
        <p:txBody>
          <a:bodyPr/>
          <a:lstStyle/>
          <a:p>
            <a:r>
              <a:rPr lang="en-US" dirty="0"/>
              <a:t>AI/ML for NG-RAN</a:t>
            </a:r>
          </a:p>
          <a:p>
            <a:pPr lvl="1"/>
            <a:r>
              <a:rPr lang="en-US" dirty="0"/>
              <a:t>Select </a:t>
            </a:r>
            <a:r>
              <a:rPr lang="en-US" u="sng" dirty="0">
                <a:solidFill>
                  <a:srgbClr val="FF0000"/>
                </a:solidFill>
              </a:rPr>
              <a:t>one</a:t>
            </a:r>
            <a:r>
              <a:rPr lang="en-US" dirty="0"/>
              <a:t> of the following use cases</a:t>
            </a:r>
          </a:p>
          <a:p>
            <a:pPr lvl="2"/>
            <a:r>
              <a:rPr lang="en-US" dirty="0" err="1"/>
              <a:t>QoE</a:t>
            </a:r>
            <a:r>
              <a:rPr lang="en-US" dirty="0"/>
              <a:t> Optimization;</a:t>
            </a:r>
          </a:p>
          <a:p>
            <a:pPr lvl="2"/>
            <a:r>
              <a:rPr lang="en-US" dirty="0"/>
              <a:t>Network energy saving</a:t>
            </a:r>
          </a:p>
          <a:p>
            <a:pPr lvl="2"/>
            <a:r>
              <a:rPr lang="en-US" dirty="0"/>
              <a:t>Mobility (including Multiple-hop target node UE trajectory)</a:t>
            </a:r>
          </a:p>
          <a:p>
            <a:endParaRPr lang="en-US" dirty="0"/>
          </a:p>
          <a:p>
            <a:r>
              <a:rPr lang="en-US" dirty="0"/>
              <a:t>SON/MDT</a:t>
            </a:r>
          </a:p>
          <a:p>
            <a:pPr lvl="1"/>
            <a:r>
              <a:rPr lang="en-US" dirty="0"/>
              <a:t>Focus on MRO enhancement for R19 LTM targeting specific use case (e.g. inter-CU LTM, LTM with dual connectivity, conditional LTM) [RAN3, RAN2]</a:t>
            </a:r>
          </a:p>
          <a:p>
            <a:pPr lvl="1"/>
            <a:endParaRPr lang="en-US" dirty="0"/>
          </a:p>
        </p:txBody>
      </p:sp>
    </p:spTree>
    <p:extLst>
      <p:ext uri="{BB962C8B-B14F-4D97-AF65-F5344CB8AC3E}">
        <p14:creationId xmlns:p14="http://schemas.microsoft.com/office/powerpoint/2010/main" val="299306531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854358C-B90F-43DB-B74E-9A122432D09D}"/>
              </a:ext>
            </a:extLst>
          </p:cNvPr>
          <p:cNvSpPr>
            <a:spLocks noGrp="1"/>
          </p:cNvSpPr>
          <p:nvPr>
            <p:ph type="title"/>
          </p:nvPr>
        </p:nvSpPr>
        <p:spPr/>
        <p:txBody>
          <a:bodyPr/>
          <a:lstStyle/>
          <a:p>
            <a:r>
              <a:rPr lang="en-US" dirty="0"/>
              <a:t>RAN3 TU Allocation</a:t>
            </a:r>
          </a:p>
        </p:txBody>
      </p:sp>
      <p:sp>
        <p:nvSpPr>
          <p:cNvPr id="6" name="TextBox 5">
            <a:extLst>
              <a:ext uri="{FF2B5EF4-FFF2-40B4-BE49-F238E27FC236}">
                <a16:creationId xmlns:a16="http://schemas.microsoft.com/office/drawing/2014/main" id="{39BAAB65-84A3-46BD-AB76-7C534D7C9F3D}"/>
              </a:ext>
            </a:extLst>
          </p:cNvPr>
          <p:cNvSpPr txBox="1"/>
          <p:nvPr/>
        </p:nvSpPr>
        <p:spPr>
          <a:xfrm>
            <a:off x="946150" y="5475550"/>
            <a:ext cx="10039350" cy="584775"/>
          </a:xfrm>
          <a:prstGeom prst="rect">
            <a:avLst/>
          </a:prstGeom>
          <a:noFill/>
        </p:spPr>
        <p:txBody>
          <a:bodyPr wrap="square">
            <a:spAutoFit/>
          </a:bodyPr>
          <a:lstStyle/>
          <a:p>
            <a:pPr algn="l" fontAlgn="ctr"/>
            <a:r>
              <a:rPr lang="en-US" sz="1600" b="1" i="0" u="none" strike="noStrike" dirty="0">
                <a:solidFill>
                  <a:srgbClr val="000000"/>
                </a:solidFill>
                <a:effectLst/>
                <a:latin typeface="+mn-lt"/>
              </a:rPr>
              <a:t>ISAC: First half of the TU allocation is for SI. TUs for 2026.Q3, 2027.Q1, 2027.Q2 are pre-allocated for a possible WI depending on the outcome of the SI and decision in RAN#112</a:t>
            </a:r>
          </a:p>
        </p:txBody>
      </p:sp>
      <p:graphicFrame>
        <p:nvGraphicFramePr>
          <p:cNvPr id="8" name="내용 개체 틀 7">
            <a:extLst>
              <a:ext uri="{FF2B5EF4-FFF2-40B4-BE49-F238E27FC236}">
                <a16:creationId xmlns:a16="http://schemas.microsoft.com/office/drawing/2014/main" id="{15D1312A-22B8-442E-A7CF-F45D9EDC4841}"/>
              </a:ext>
            </a:extLst>
          </p:cNvPr>
          <p:cNvGraphicFramePr>
            <a:graphicFrameLocks noGrp="1"/>
          </p:cNvGraphicFramePr>
          <p:nvPr>
            <p:ph idx="1"/>
            <p:extLst>
              <p:ext uri="{D42A27DB-BD31-4B8C-83A1-F6EECF244321}">
                <p14:modId xmlns:p14="http://schemas.microsoft.com/office/powerpoint/2010/main" val="673907614"/>
              </p:ext>
            </p:extLst>
          </p:nvPr>
        </p:nvGraphicFramePr>
        <p:xfrm>
          <a:off x="1651401" y="1471226"/>
          <a:ext cx="8889198" cy="3573780"/>
        </p:xfrm>
        <a:graphic>
          <a:graphicData uri="http://schemas.openxmlformats.org/drawingml/2006/table">
            <a:tbl>
              <a:tblPr/>
              <a:tblGrid>
                <a:gridCol w="2952000">
                  <a:extLst>
                    <a:ext uri="{9D8B030D-6E8A-4147-A177-3AD203B41FA5}">
                      <a16:colId xmlns:a16="http://schemas.microsoft.com/office/drawing/2014/main" val="446338140"/>
                    </a:ext>
                  </a:extLst>
                </a:gridCol>
                <a:gridCol w="658628">
                  <a:extLst>
                    <a:ext uri="{9D8B030D-6E8A-4147-A177-3AD203B41FA5}">
                      <a16:colId xmlns:a16="http://schemas.microsoft.com/office/drawing/2014/main" val="3719762090"/>
                    </a:ext>
                  </a:extLst>
                </a:gridCol>
                <a:gridCol w="658628">
                  <a:extLst>
                    <a:ext uri="{9D8B030D-6E8A-4147-A177-3AD203B41FA5}">
                      <a16:colId xmlns:a16="http://schemas.microsoft.com/office/drawing/2014/main" val="2620224820"/>
                    </a:ext>
                  </a:extLst>
                </a:gridCol>
                <a:gridCol w="661810">
                  <a:extLst>
                    <a:ext uri="{9D8B030D-6E8A-4147-A177-3AD203B41FA5}">
                      <a16:colId xmlns:a16="http://schemas.microsoft.com/office/drawing/2014/main" val="2082719232"/>
                    </a:ext>
                  </a:extLst>
                </a:gridCol>
                <a:gridCol w="658628">
                  <a:extLst>
                    <a:ext uri="{9D8B030D-6E8A-4147-A177-3AD203B41FA5}">
                      <a16:colId xmlns:a16="http://schemas.microsoft.com/office/drawing/2014/main" val="1714383174"/>
                    </a:ext>
                  </a:extLst>
                </a:gridCol>
                <a:gridCol w="658628">
                  <a:extLst>
                    <a:ext uri="{9D8B030D-6E8A-4147-A177-3AD203B41FA5}">
                      <a16:colId xmlns:a16="http://schemas.microsoft.com/office/drawing/2014/main" val="279190999"/>
                    </a:ext>
                  </a:extLst>
                </a:gridCol>
                <a:gridCol w="661810">
                  <a:extLst>
                    <a:ext uri="{9D8B030D-6E8A-4147-A177-3AD203B41FA5}">
                      <a16:colId xmlns:a16="http://schemas.microsoft.com/office/drawing/2014/main" val="1581210081"/>
                    </a:ext>
                  </a:extLst>
                </a:gridCol>
                <a:gridCol w="658628">
                  <a:extLst>
                    <a:ext uri="{9D8B030D-6E8A-4147-A177-3AD203B41FA5}">
                      <a16:colId xmlns:a16="http://schemas.microsoft.com/office/drawing/2014/main" val="3354417830"/>
                    </a:ext>
                  </a:extLst>
                </a:gridCol>
                <a:gridCol w="658628">
                  <a:extLst>
                    <a:ext uri="{9D8B030D-6E8A-4147-A177-3AD203B41FA5}">
                      <a16:colId xmlns:a16="http://schemas.microsoft.com/office/drawing/2014/main" val="1218666468"/>
                    </a:ext>
                  </a:extLst>
                </a:gridCol>
                <a:gridCol w="661810">
                  <a:extLst>
                    <a:ext uri="{9D8B030D-6E8A-4147-A177-3AD203B41FA5}">
                      <a16:colId xmlns:a16="http://schemas.microsoft.com/office/drawing/2014/main" val="4129770515"/>
                    </a:ext>
                  </a:extLst>
                </a:gridCol>
              </a:tblGrid>
              <a:tr h="202565">
                <a:tc rowSpan="3">
                  <a:txBody>
                    <a:bodyPr/>
                    <a:lstStyle/>
                    <a:p>
                      <a:pPr algn="l" fontAlgn="ctr"/>
                      <a:r>
                        <a:rPr lang="en-US" sz="1100" b="1" i="0" u="none" strike="noStrike">
                          <a:solidFill>
                            <a:srgbClr val="000000"/>
                          </a:solidFill>
                          <a:effectLst/>
                          <a:latin typeface="Arial" panose="020B0604020202020204" pitchFamily="34" charset="0"/>
                        </a:rPr>
                        <a:t>Rel-20 RAN3 WI/SI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100" b="1" i="0" u="none" strike="noStrike">
                          <a:solidFill>
                            <a:srgbClr val="000000"/>
                          </a:solidFill>
                          <a:effectLst/>
                          <a:latin typeface="Arial" panose="020B0604020202020204" pitchFamily="34" charset="0"/>
                        </a:rPr>
                        <a:t>2025.Q4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2026.Q1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2026.Q2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2026.Q3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2026.Q4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2027.Q1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2282248235"/>
                  </a:ext>
                </a:extLst>
              </a:tr>
              <a:tr h="202565">
                <a:tc vMerge="1">
                  <a:txBody>
                    <a:bodyPr/>
                    <a:lstStyle/>
                    <a:p>
                      <a:endParaRPr lang="en-US"/>
                    </a:p>
                  </a:txBody>
                  <a:tcPr/>
                </a:tc>
                <a:tc gridSpan="2">
                  <a:txBody>
                    <a:bodyPr/>
                    <a:lstStyle/>
                    <a:p>
                      <a:pPr algn="ctr" fontAlgn="ctr"/>
                      <a:r>
                        <a:rPr lang="en-US" sz="1100" b="1" i="0" u="none" strike="noStrike">
                          <a:solidFill>
                            <a:srgbClr val="000000"/>
                          </a:solidFill>
                          <a:effectLst/>
                          <a:latin typeface="Arial" panose="020B0604020202020204" pitchFamily="34" charset="0"/>
                        </a:rPr>
                        <a:t>RP#110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RP#111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RP#112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RP#113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RP#114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RP#115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4099971601"/>
                  </a:ext>
                </a:extLst>
              </a:tr>
              <a:tr h="202565">
                <a:tc v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R3#129b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R3#130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R3#131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100" b="1" i="0" u="none" strike="noStrike">
                          <a:solidFill>
                            <a:srgbClr val="000000"/>
                          </a:solidFill>
                          <a:effectLst/>
                          <a:latin typeface="Arial" panose="020B0604020202020204" pitchFamily="34" charset="0"/>
                        </a:rPr>
                        <a:t>R3#131b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R3#132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R3#133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100" b="1" i="0" u="none" strike="noStrike">
                          <a:solidFill>
                            <a:srgbClr val="000000"/>
                          </a:solidFill>
                          <a:effectLst/>
                          <a:latin typeface="Arial" panose="020B0604020202020204" pitchFamily="34" charset="0"/>
                        </a:rPr>
                        <a:t>R3#133b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R3#134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R3#135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995400917"/>
                  </a:ext>
                </a:extLst>
              </a:tr>
              <a:tr h="202565">
                <a:tc>
                  <a:txBody>
                    <a:bodyPr/>
                    <a:lstStyle/>
                    <a:p>
                      <a:pPr algn="l" fontAlgn="ctr"/>
                      <a:r>
                        <a:rPr lang="en-US" sz="1100" b="1" i="0" u="none" strike="noStrike">
                          <a:solidFill>
                            <a:srgbClr val="000000"/>
                          </a:solidFill>
                          <a:effectLst/>
                          <a:latin typeface="Arial" panose="020B0604020202020204" pitchFamily="34" charset="0"/>
                        </a:rPr>
                        <a:t>TUs for LSs/TEIs/maintenance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687913979"/>
                  </a:ext>
                </a:extLst>
              </a:tr>
              <a:tr h="381000">
                <a:tc>
                  <a:txBody>
                    <a:bodyPr/>
                    <a:lstStyle/>
                    <a:p>
                      <a:pPr algn="l" fontAlgn="ctr"/>
                      <a:r>
                        <a:rPr lang="en-US" sz="1100" b="1" i="0" u="none" strike="noStrike">
                          <a:solidFill>
                            <a:srgbClr val="000000"/>
                          </a:solidFill>
                          <a:effectLst/>
                          <a:latin typeface="Arial" panose="020B0604020202020204" pitchFamily="34" charset="0"/>
                        </a:rPr>
                        <a:t>Additional TUs for TEIs/maintenance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100" b="0" i="0" u="none" strike="noStrike">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727724124"/>
                  </a:ext>
                </a:extLst>
              </a:tr>
              <a:tr h="381000">
                <a:tc>
                  <a:txBody>
                    <a:bodyPr/>
                    <a:lstStyle/>
                    <a:p>
                      <a:pPr algn="l" fontAlgn="ctr"/>
                      <a:r>
                        <a:rPr lang="en-US" sz="1100" b="1" i="0" u="none" strike="noStrike">
                          <a:solidFill>
                            <a:srgbClr val="000000"/>
                          </a:solidFill>
                          <a:effectLst/>
                          <a:latin typeface="Arial" panose="020B0604020202020204" pitchFamily="34" charset="0"/>
                        </a:rPr>
                        <a:t>Reserved TUs including misc. impact from other WGs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948779307"/>
                  </a:ext>
                </a:extLst>
              </a:tr>
              <a:tr h="190500">
                <a:tc>
                  <a:txBody>
                    <a:bodyPr/>
                    <a:lstStyle/>
                    <a:p>
                      <a:pPr algn="l" fontAlgn="b"/>
                      <a:r>
                        <a:rPr lang="en-US" sz="1100" b="1" i="0" u="none" strike="noStrike">
                          <a:solidFill>
                            <a:srgbClr val="000000"/>
                          </a:solidFill>
                          <a:effectLst/>
                          <a:latin typeface="Arial" panose="020B0604020202020204" pitchFamily="34" charset="0"/>
                        </a:rPr>
                        <a:t>Comebacks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704353752"/>
                  </a:ext>
                </a:extLst>
              </a:tr>
              <a:tr h="202565">
                <a:tc>
                  <a:txBody>
                    <a:bodyPr/>
                    <a:lstStyle/>
                    <a:p>
                      <a:pPr algn="l" fontAlgn="ctr"/>
                      <a:r>
                        <a:rPr lang="en-US" sz="1100" b="1" i="0" u="none" strike="noStrike">
                          <a:solidFill>
                            <a:srgbClr val="000000"/>
                          </a:solidFill>
                          <a:effectLst/>
                          <a:latin typeface="Arial" panose="020B0604020202020204" pitchFamily="34" charset="0"/>
                        </a:rPr>
                        <a:t>AI/ML for NG-RAN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454414727"/>
                  </a:ext>
                </a:extLst>
              </a:tr>
              <a:tr h="202565">
                <a:tc>
                  <a:txBody>
                    <a:bodyPr/>
                    <a:lstStyle/>
                    <a:p>
                      <a:pPr algn="l" fontAlgn="ctr"/>
                      <a:r>
                        <a:rPr lang="en-US" sz="1100" b="1" i="0" u="none" strike="noStrike">
                          <a:solidFill>
                            <a:srgbClr val="000000"/>
                          </a:solidFill>
                          <a:effectLst/>
                          <a:latin typeface="Arial" panose="020B0604020202020204" pitchFamily="34" charset="0"/>
                        </a:rPr>
                        <a:t>SON/MDT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193759412"/>
                  </a:ext>
                </a:extLst>
              </a:tr>
              <a:tr h="202565">
                <a:tc>
                  <a:txBody>
                    <a:bodyPr/>
                    <a:lstStyle/>
                    <a:p>
                      <a:pPr algn="l" fontAlgn="ctr"/>
                      <a:r>
                        <a:rPr lang="en-US" sz="1100" b="1" i="0" u="none" strike="noStrike">
                          <a:solidFill>
                            <a:srgbClr val="000000"/>
                          </a:solidFill>
                          <a:effectLst/>
                          <a:latin typeface="Arial" panose="020B0604020202020204" pitchFamily="34" charset="0"/>
                        </a:rPr>
                        <a:t>ISAC (SI, </a:t>
                      </a:r>
                      <a:r>
                        <a:rPr lang="en-US" sz="1100" b="1" i="0" u="none" strike="noStrike">
                          <a:solidFill>
                            <a:srgbClr val="FF0000"/>
                          </a:solidFill>
                          <a:effectLst/>
                          <a:latin typeface="Arial" panose="020B0604020202020204" pitchFamily="34" charset="0"/>
                        </a:rPr>
                        <a:t>WI - TBD</a:t>
                      </a:r>
                      <a:r>
                        <a:rPr lang="en-US" sz="1100" b="1" i="0" u="none" strike="noStrike">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493994862"/>
                  </a:ext>
                </a:extLst>
              </a:tr>
              <a:tr h="202565">
                <a:tc>
                  <a:txBody>
                    <a:bodyPr/>
                    <a:lstStyle/>
                    <a:p>
                      <a:pPr algn="l" fontAlgn="ctr"/>
                      <a:r>
                        <a:rPr lang="en-US" sz="1100" b="1" i="0" u="none" strike="noStrike">
                          <a:solidFill>
                            <a:srgbClr val="000000"/>
                          </a:solidFill>
                          <a:effectLst/>
                          <a:latin typeface="Arial" panose="020B0604020202020204" pitchFamily="34" charset="0"/>
                        </a:rPr>
                        <a:t>(RAN1-led) Ambient IoT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507655818"/>
                  </a:ext>
                </a:extLst>
              </a:tr>
              <a:tr h="202565">
                <a:tc>
                  <a:txBody>
                    <a:bodyPr/>
                    <a:lstStyle/>
                    <a:p>
                      <a:pPr algn="l" fontAlgn="ctr"/>
                      <a:r>
                        <a:rPr lang="en-US" sz="1100" b="1" i="0" u="none" strike="noStrike">
                          <a:solidFill>
                            <a:srgbClr val="000000"/>
                          </a:solidFill>
                          <a:effectLst/>
                          <a:latin typeface="Arial" panose="020B0604020202020204" pitchFamily="34" charset="0"/>
                        </a:rPr>
                        <a:t>(RAN2-led) Mobility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899382636"/>
                  </a:ext>
                </a:extLst>
              </a:tr>
              <a:tr h="202565">
                <a:tc>
                  <a:txBody>
                    <a:bodyPr/>
                    <a:lstStyle/>
                    <a:p>
                      <a:pPr algn="l" fontAlgn="ctr"/>
                      <a:r>
                        <a:rPr lang="en-US" sz="1100" b="1" i="0" u="none" strike="noStrike">
                          <a:solidFill>
                            <a:srgbClr val="000000"/>
                          </a:solidFill>
                          <a:effectLst/>
                          <a:latin typeface="Arial" panose="020B0604020202020204" pitchFamily="34" charset="0"/>
                        </a:rPr>
                        <a:t>(RAN2-led) XR - TBD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044119183"/>
                  </a:ext>
                </a:extLst>
              </a:tr>
              <a:tr h="202565">
                <a:tc>
                  <a:txBody>
                    <a:bodyPr/>
                    <a:lstStyle/>
                    <a:p>
                      <a:pPr algn="l" fontAlgn="ctr"/>
                      <a:r>
                        <a:rPr lang="en-US" sz="1100" b="1" i="0" u="none" strike="noStrike">
                          <a:solidFill>
                            <a:srgbClr val="00B0F0"/>
                          </a:solidFill>
                          <a:effectLst/>
                          <a:latin typeface="Arial" panose="020B0604020202020204" pitchFamily="34" charset="0"/>
                        </a:rPr>
                        <a:t>6G study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B0F0"/>
                          </a:solidFill>
                          <a:effectLst/>
                          <a:latin typeface="Arial" panose="020B0604020202020204" pitchFamily="34" charset="0"/>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B0F0"/>
                          </a:solidFill>
                          <a:effectLst/>
                          <a:latin typeface="Arial" panose="020B0604020202020204" pitchFamily="34" charset="0"/>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695818986"/>
                  </a:ext>
                </a:extLst>
              </a:tr>
              <a:tr h="202565">
                <a:tc>
                  <a:txBody>
                    <a:bodyPr/>
                    <a:lstStyle/>
                    <a:p>
                      <a:pPr algn="l" fontAlgn="ctr"/>
                      <a:r>
                        <a:rPr lang="en-US" sz="1100" b="1" i="0" u="none" strike="noStrike">
                          <a:solidFill>
                            <a:srgbClr val="FF0000"/>
                          </a:solidFill>
                          <a:effectLst/>
                          <a:latin typeface="Arial" panose="020B0604020202020204" pitchFamily="34" charset="0"/>
                        </a:rPr>
                        <a:t>Sum of Assigned TUs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FF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FF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317700720"/>
                  </a:ext>
                </a:extLst>
              </a:tr>
              <a:tr h="190500">
                <a:tc>
                  <a:txBody>
                    <a:bodyPr/>
                    <a:lstStyle/>
                    <a:p>
                      <a:pPr algn="l" fontAlgn="ctr"/>
                      <a:r>
                        <a:rPr lang="en-US" sz="1100" b="1" i="0" u="none" strike="noStrike" dirty="0">
                          <a:solidFill>
                            <a:srgbClr val="000000"/>
                          </a:solidFill>
                          <a:effectLst/>
                          <a:latin typeface="Arial" panose="020B0604020202020204" pitchFamily="34" charset="0"/>
                        </a:rPr>
                        <a:t>RAN3 TU Capacity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97103097"/>
                  </a:ext>
                </a:extLst>
              </a:tr>
            </a:tbl>
          </a:graphicData>
        </a:graphic>
      </p:graphicFrame>
    </p:spTree>
    <p:extLst>
      <p:ext uri="{BB962C8B-B14F-4D97-AF65-F5344CB8AC3E}">
        <p14:creationId xmlns:p14="http://schemas.microsoft.com/office/powerpoint/2010/main" val="50338716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1A0C73E-C05D-41DF-B3CB-AE8BC4B289DC}"/>
              </a:ext>
            </a:extLst>
          </p:cNvPr>
          <p:cNvSpPr>
            <a:spLocks noGrp="1"/>
          </p:cNvSpPr>
          <p:nvPr>
            <p:ph type="title"/>
          </p:nvPr>
        </p:nvSpPr>
        <p:spPr/>
        <p:txBody>
          <a:bodyPr/>
          <a:lstStyle/>
          <a:p>
            <a:r>
              <a:rPr lang="en-US" dirty="0"/>
              <a:t>RAN4-led Topics</a:t>
            </a:r>
          </a:p>
        </p:txBody>
      </p:sp>
      <p:sp>
        <p:nvSpPr>
          <p:cNvPr id="3" name="내용 개체 틀 2">
            <a:extLst>
              <a:ext uri="{FF2B5EF4-FFF2-40B4-BE49-F238E27FC236}">
                <a16:creationId xmlns:a16="http://schemas.microsoft.com/office/drawing/2014/main" id="{54B433A6-84D1-4F39-BEB7-35504E7ED502}"/>
              </a:ext>
            </a:extLst>
          </p:cNvPr>
          <p:cNvSpPr>
            <a:spLocks noGrp="1"/>
          </p:cNvSpPr>
          <p:nvPr>
            <p:ph idx="1"/>
          </p:nvPr>
        </p:nvSpPr>
        <p:spPr/>
        <p:txBody>
          <a:bodyPr/>
          <a:lstStyle/>
          <a:p>
            <a:r>
              <a:rPr lang="en-US" sz="2000" dirty="0"/>
              <a:t>Similar to RAN1/RAN2/RAN3, it is critical to ensure adequate 5G-Adv Rel-20 workload considering sufficient TUs for 6G study</a:t>
            </a:r>
          </a:p>
          <a:p>
            <a:pPr lvl="1"/>
            <a:r>
              <a:rPr lang="en-US" sz="1800" dirty="0"/>
              <a:t>When finalizing RAN1, RAN2, RAN3 study/work items, relevant RAN4 workload needs to be carefully checked and reflected accurately</a:t>
            </a:r>
          </a:p>
          <a:p>
            <a:endParaRPr lang="en-US" sz="2000" dirty="0"/>
          </a:p>
          <a:p>
            <a:r>
              <a:rPr lang="en-US" sz="2000" b="1" dirty="0"/>
              <a:t>Proposal</a:t>
            </a:r>
            <a:r>
              <a:rPr lang="en-US" sz="2000" dirty="0"/>
              <a:t>: For the approval of new packages — whether led by RAN4 or other working groups—it is proposed that, starting from Release 20, all RAN4 TUs be combined into a single pool rather than allocating separate TUs for RF and RRM/</a:t>
            </a:r>
            <a:r>
              <a:rPr lang="en-US" sz="2000" dirty="0" err="1"/>
              <a:t>Demod</a:t>
            </a:r>
            <a:endParaRPr lang="en-US" sz="2000" dirty="0"/>
          </a:p>
          <a:p>
            <a:pPr lvl="1"/>
            <a:r>
              <a:rPr lang="en-US" sz="1800" dirty="0"/>
              <a:t>The current 50-50 TU split between RF and RRM/</a:t>
            </a:r>
            <a:r>
              <a:rPr lang="en-US" sz="1800" dirty="0" err="1"/>
              <a:t>Demod</a:t>
            </a:r>
            <a:r>
              <a:rPr lang="en-US" sz="1800" dirty="0"/>
              <a:t> was established a long time ago and no longer reflects the actual distribution of work. The actual TU allocation depends on the specific package being approved and cannot be reliably determined in advance.</a:t>
            </a:r>
          </a:p>
          <a:p>
            <a:pPr lvl="1"/>
            <a:r>
              <a:rPr lang="en-US" sz="1800" dirty="0"/>
              <a:t>For each approved WI/SI, the TU distribution between RF and RRM/</a:t>
            </a:r>
            <a:r>
              <a:rPr lang="en-US" sz="1800" dirty="0" err="1"/>
              <a:t>Demod</a:t>
            </a:r>
            <a:r>
              <a:rPr lang="en-US" sz="1800" dirty="0"/>
              <a:t> should still be detailed in the corresponding WID/SID. </a:t>
            </a:r>
          </a:p>
          <a:p>
            <a:pPr lvl="1"/>
            <a:r>
              <a:rPr lang="en-US" sz="1800" dirty="0"/>
              <a:t>TU requests for core and performance components should continue to be submitted separately as before.</a:t>
            </a:r>
          </a:p>
        </p:txBody>
      </p:sp>
    </p:spTree>
    <p:extLst>
      <p:ext uri="{BB962C8B-B14F-4D97-AF65-F5344CB8AC3E}">
        <p14:creationId xmlns:p14="http://schemas.microsoft.com/office/powerpoint/2010/main" val="2796570930"/>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221AFC7-093C-411F-83D5-BFF6A9C882C2}"/>
              </a:ext>
            </a:extLst>
          </p:cNvPr>
          <p:cNvSpPr>
            <a:spLocks noGrp="1"/>
          </p:cNvSpPr>
          <p:nvPr>
            <p:ph type="title"/>
          </p:nvPr>
        </p:nvSpPr>
        <p:spPr/>
        <p:txBody>
          <a:bodyPr/>
          <a:lstStyle/>
          <a:p>
            <a:r>
              <a:rPr lang="en-US" dirty="0"/>
              <a:t>RAN4 TU Allocation</a:t>
            </a:r>
          </a:p>
        </p:txBody>
      </p:sp>
      <p:sp>
        <p:nvSpPr>
          <p:cNvPr id="3" name="내용 개체 틀 2">
            <a:extLst>
              <a:ext uri="{FF2B5EF4-FFF2-40B4-BE49-F238E27FC236}">
                <a16:creationId xmlns:a16="http://schemas.microsoft.com/office/drawing/2014/main" id="{48FA7FE1-BC86-4AB5-BC6C-A0921D7E3C05}"/>
              </a:ext>
            </a:extLst>
          </p:cNvPr>
          <p:cNvSpPr>
            <a:spLocks noGrp="1"/>
          </p:cNvSpPr>
          <p:nvPr>
            <p:ph idx="1"/>
          </p:nvPr>
        </p:nvSpPr>
        <p:spPr/>
        <p:txBody>
          <a:bodyPr/>
          <a:lstStyle/>
          <a:p>
            <a:r>
              <a:rPr lang="en-US" sz="2000" dirty="0"/>
              <a:t>Preliminary Rel-20 RAN4 TU status taking into account, maintenance, 6G study, the expected impact from RAN1/RAN2/RAN3, and 3 TU allocation for spectrum related RAN4 work</a:t>
            </a:r>
          </a:p>
        </p:txBody>
      </p:sp>
      <p:graphicFrame>
        <p:nvGraphicFramePr>
          <p:cNvPr id="15" name="표 14">
            <a:extLst>
              <a:ext uri="{FF2B5EF4-FFF2-40B4-BE49-F238E27FC236}">
                <a16:creationId xmlns:a16="http://schemas.microsoft.com/office/drawing/2014/main" id="{C1FDDDF6-7234-4407-92F4-0040937C4B91}"/>
              </a:ext>
            </a:extLst>
          </p:cNvPr>
          <p:cNvGraphicFramePr>
            <a:graphicFrameLocks noGrp="1"/>
          </p:cNvGraphicFramePr>
          <p:nvPr>
            <p:extLst>
              <p:ext uri="{D42A27DB-BD31-4B8C-83A1-F6EECF244321}">
                <p14:modId xmlns:p14="http://schemas.microsoft.com/office/powerpoint/2010/main" val="2754890952"/>
              </p:ext>
            </p:extLst>
          </p:nvPr>
        </p:nvGraphicFramePr>
        <p:xfrm>
          <a:off x="750105" y="2018886"/>
          <a:ext cx="10704621" cy="4356100"/>
        </p:xfrm>
        <a:graphic>
          <a:graphicData uri="http://schemas.openxmlformats.org/drawingml/2006/table">
            <a:tbl>
              <a:tblPr/>
              <a:tblGrid>
                <a:gridCol w="3449408">
                  <a:extLst>
                    <a:ext uri="{9D8B030D-6E8A-4147-A177-3AD203B41FA5}">
                      <a16:colId xmlns:a16="http://schemas.microsoft.com/office/drawing/2014/main" val="2028380436"/>
                    </a:ext>
                  </a:extLst>
                </a:gridCol>
                <a:gridCol w="658697">
                  <a:extLst>
                    <a:ext uri="{9D8B030D-6E8A-4147-A177-3AD203B41FA5}">
                      <a16:colId xmlns:a16="http://schemas.microsoft.com/office/drawing/2014/main" val="1150121970"/>
                    </a:ext>
                  </a:extLst>
                </a:gridCol>
                <a:gridCol w="658697">
                  <a:extLst>
                    <a:ext uri="{9D8B030D-6E8A-4147-A177-3AD203B41FA5}">
                      <a16:colId xmlns:a16="http://schemas.microsoft.com/office/drawing/2014/main" val="2911999848"/>
                    </a:ext>
                  </a:extLst>
                </a:gridCol>
                <a:gridCol w="661879">
                  <a:extLst>
                    <a:ext uri="{9D8B030D-6E8A-4147-A177-3AD203B41FA5}">
                      <a16:colId xmlns:a16="http://schemas.microsoft.com/office/drawing/2014/main" val="2803519227"/>
                    </a:ext>
                  </a:extLst>
                </a:gridCol>
                <a:gridCol w="658697">
                  <a:extLst>
                    <a:ext uri="{9D8B030D-6E8A-4147-A177-3AD203B41FA5}">
                      <a16:colId xmlns:a16="http://schemas.microsoft.com/office/drawing/2014/main" val="2897102659"/>
                    </a:ext>
                  </a:extLst>
                </a:gridCol>
                <a:gridCol w="658697">
                  <a:extLst>
                    <a:ext uri="{9D8B030D-6E8A-4147-A177-3AD203B41FA5}">
                      <a16:colId xmlns:a16="http://schemas.microsoft.com/office/drawing/2014/main" val="1626984009"/>
                    </a:ext>
                  </a:extLst>
                </a:gridCol>
                <a:gridCol w="661879">
                  <a:extLst>
                    <a:ext uri="{9D8B030D-6E8A-4147-A177-3AD203B41FA5}">
                      <a16:colId xmlns:a16="http://schemas.microsoft.com/office/drawing/2014/main" val="3295882199"/>
                    </a:ext>
                  </a:extLst>
                </a:gridCol>
                <a:gridCol w="658697">
                  <a:extLst>
                    <a:ext uri="{9D8B030D-6E8A-4147-A177-3AD203B41FA5}">
                      <a16:colId xmlns:a16="http://schemas.microsoft.com/office/drawing/2014/main" val="2009584256"/>
                    </a:ext>
                  </a:extLst>
                </a:gridCol>
                <a:gridCol w="658697">
                  <a:extLst>
                    <a:ext uri="{9D8B030D-6E8A-4147-A177-3AD203B41FA5}">
                      <a16:colId xmlns:a16="http://schemas.microsoft.com/office/drawing/2014/main" val="3406177532"/>
                    </a:ext>
                  </a:extLst>
                </a:gridCol>
                <a:gridCol w="661879">
                  <a:extLst>
                    <a:ext uri="{9D8B030D-6E8A-4147-A177-3AD203B41FA5}">
                      <a16:colId xmlns:a16="http://schemas.microsoft.com/office/drawing/2014/main" val="1166962069"/>
                    </a:ext>
                  </a:extLst>
                </a:gridCol>
                <a:gridCol w="658697">
                  <a:extLst>
                    <a:ext uri="{9D8B030D-6E8A-4147-A177-3AD203B41FA5}">
                      <a16:colId xmlns:a16="http://schemas.microsoft.com/office/drawing/2014/main" val="222220506"/>
                    </a:ext>
                  </a:extLst>
                </a:gridCol>
                <a:gridCol w="658697">
                  <a:extLst>
                    <a:ext uri="{9D8B030D-6E8A-4147-A177-3AD203B41FA5}">
                      <a16:colId xmlns:a16="http://schemas.microsoft.com/office/drawing/2014/main" val="541992217"/>
                    </a:ext>
                  </a:extLst>
                </a:gridCol>
              </a:tblGrid>
              <a:tr h="202565">
                <a:tc rowSpan="3">
                  <a:txBody>
                    <a:bodyPr/>
                    <a:lstStyle/>
                    <a:p>
                      <a:pPr algn="l" fontAlgn="ctr"/>
                      <a:r>
                        <a:rPr lang="en-US" sz="1100" b="1" i="0" u="none" strike="noStrike">
                          <a:solidFill>
                            <a:srgbClr val="000000"/>
                          </a:solidFill>
                          <a:effectLst/>
                          <a:latin typeface="Arial" panose="020B0604020202020204" pitchFamily="34" charset="0"/>
                        </a:rPr>
                        <a:t>Rel-20 RAN4 WI/SI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100" b="1" i="0" u="none" strike="noStrike">
                          <a:solidFill>
                            <a:srgbClr val="000000"/>
                          </a:solidFill>
                          <a:effectLst/>
                          <a:latin typeface="Arial" panose="020B0604020202020204" pitchFamily="34" charset="0"/>
                        </a:rPr>
                        <a:t>2025.Q4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2026.Q1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dirty="0">
                          <a:solidFill>
                            <a:srgbClr val="000000"/>
                          </a:solidFill>
                          <a:effectLst/>
                          <a:latin typeface="Arial" panose="020B0604020202020204" pitchFamily="34" charset="0"/>
                        </a:rPr>
                        <a:t>2026.Q2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dirty="0">
                          <a:solidFill>
                            <a:srgbClr val="000000"/>
                          </a:solidFill>
                          <a:effectLst/>
                          <a:latin typeface="Arial" panose="020B0604020202020204" pitchFamily="34" charset="0"/>
                        </a:rPr>
                        <a:t>2026.Q3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2026.Q4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2027.Q1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2027.Q2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403011820"/>
                  </a:ext>
                </a:extLst>
              </a:tr>
              <a:tr h="202565">
                <a:tc vMerge="1">
                  <a:txBody>
                    <a:bodyPr/>
                    <a:lstStyle/>
                    <a:p>
                      <a:endParaRPr lang="en-US"/>
                    </a:p>
                  </a:txBody>
                  <a:tcPr/>
                </a:tc>
                <a:tc gridSpan="2">
                  <a:txBody>
                    <a:bodyPr/>
                    <a:lstStyle/>
                    <a:p>
                      <a:pPr algn="ctr" fontAlgn="ctr"/>
                      <a:r>
                        <a:rPr lang="en-US" sz="1100" b="1" i="0" u="none" strike="noStrike">
                          <a:solidFill>
                            <a:srgbClr val="000000"/>
                          </a:solidFill>
                          <a:effectLst/>
                          <a:latin typeface="Arial" panose="020B0604020202020204" pitchFamily="34" charset="0"/>
                        </a:rPr>
                        <a:t>RP#110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RP#111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RP#112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RP#113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RP#114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RP#115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RP#116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63581204"/>
                  </a:ext>
                </a:extLst>
              </a:tr>
              <a:tr h="202565">
                <a:tc v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R4#116b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R4#117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R4#118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100" b="1" i="0" u="none" strike="noStrike">
                          <a:solidFill>
                            <a:srgbClr val="000000"/>
                          </a:solidFill>
                          <a:effectLst/>
                          <a:latin typeface="Arial" panose="020B0604020202020204" pitchFamily="34" charset="0"/>
                        </a:rPr>
                        <a:t>R4#118b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R4#119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R4#120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100" b="1" i="0" u="none" strike="noStrike">
                          <a:solidFill>
                            <a:srgbClr val="000000"/>
                          </a:solidFill>
                          <a:effectLst/>
                          <a:latin typeface="Arial" panose="020B0604020202020204" pitchFamily="34" charset="0"/>
                        </a:rPr>
                        <a:t>R4#120b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R4#121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R4#122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100" b="1" i="0" u="none" strike="noStrike">
                          <a:solidFill>
                            <a:srgbClr val="000000"/>
                          </a:solidFill>
                          <a:effectLst/>
                          <a:latin typeface="Arial" panose="020B0604020202020204" pitchFamily="34" charset="0"/>
                        </a:rPr>
                        <a:t>R4#122b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R4#123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2548804"/>
                  </a:ext>
                </a:extLst>
              </a:tr>
              <a:tr h="202565">
                <a:tc>
                  <a:txBody>
                    <a:bodyPr/>
                    <a:lstStyle/>
                    <a:p>
                      <a:pPr algn="l" fontAlgn="ctr"/>
                      <a:r>
                        <a:rPr lang="en-US" sz="1100" b="1" i="0" u="none" strike="noStrike">
                          <a:solidFill>
                            <a:srgbClr val="000000"/>
                          </a:solidFill>
                          <a:effectLst/>
                          <a:latin typeface="Arial" panose="020B0604020202020204" pitchFamily="34" charset="0"/>
                        </a:rPr>
                        <a:t>Nominal TUs for 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8380698"/>
                  </a:ext>
                </a:extLst>
              </a:tr>
              <a:tr h="202565">
                <a:tc>
                  <a:txBody>
                    <a:bodyPr/>
                    <a:lstStyle/>
                    <a:p>
                      <a:pPr algn="l" fontAlgn="ctr"/>
                      <a:r>
                        <a:rPr lang="en-US" sz="1100" b="1" i="0" u="none" strike="noStrike">
                          <a:solidFill>
                            <a:srgbClr val="000000"/>
                          </a:solidFill>
                          <a:effectLst/>
                          <a:latin typeface="Arial" panose="020B0604020202020204" pitchFamily="34" charset="0"/>
                        </a:rPr>
                        <a:t>Additional TUs for 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977020"/>
                  </a:ext>
                </a:extLst>
              </a:tr>
              <a:tr h="202565">
                <a:tc>
                  <a:txBody>
                    <a:bodyPr/>
                    <a:lstStyle/>
                    <a:p>
                      <a:pPr algn="l" fontAlgn="ctr"/>
                      <a:r>
                        <a:rPr lang="en-US" sz="1100" b="1" i="0" u="none" strike="noStrike">
                          <a:solidFill>
                            <a:srgbClr val="000000"/>
                          </a:solidFill>
                          <a:effectLst/>
                          <a:latin typeface="Arial" panose="020B0604020202020204" pitchFamily="34" charset="0"/>
                        </a:rPr>
                        <a:t>Reserved TUs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0530300"/>
                  </a:ext>
                </a:extLst>
              </a:tr>
              <a:tr h="202565">
                <a:tc>
                  <a:txBody>
                    <a:bodyPr/>
                    <a:lstStyle/>
                    <a:p>
                      <a:pPr algn="l" fontAlgn="ctr"/>
                      <a:r>
                        <a:rPr lang="en-US" sz="1100" b="1" i="0" u="none" strike="noStrike">
                          <a:solidFill>
                            <a:srgbClr val="000000"/>
                          </a:solidFill>
                          <a:effectLst/>
                          <a:latin typeface="Arial" panose="020B0604020202020204" pitchFamily="34" charset="0"/>
                        </a:rPr>
                        <a:t>Rel-19 Performance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78284440"/>
                  </a:ext>
                </a:extLst>
              </a:tr>
              <a:tr h="304800">
                <a:tc>
                  <a:txBody>
                    <a:bodyPr/>
                    <a:lstStyle/>
                    <a:p>
                      <a:pPr algn="l" fontAlgn="ctr"/>
                      <a:r>
                        <a:rPr lang="en-US" sz="1100" b="1" i="0" u="none" strike="noStrike">
                          <a:solidFill>
                            <a:srgbClr val="FF0000"/>
                          </a:solidFill>
                          <a:effectLst/>
                          <a:latin typeface="Arial" panose="020B0604020202020204" pitchFamily="34" charset="0"/>
                        </a:rPr>
                        <a:t>Non-Spectrum related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9">
                  <a:txBody>
                    <a:bodyPr/>
                    <a:lstStyle/>
                    <a:p>
                      <a:pPr algn="ctr" fontAlgn="ctr"/>
                      <a:r>
                        <a:rPr lang="en-US" sz="1400" b="1" i="0" u="none" strike="noStrike">
                          <a:solidFill>
                            <a:srgbClr val="FF0000"/>
                          </a:solidFill>
                          <a:effectLst/>
                          <a:latin typeface="Arial" panose="020B0604020202020204" pitchFamily="34" charset="0"/>
                        </a:rPr>
                        <a:t>First order TU allocation to be decided in RAN#108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7016271"/>
                  </a:ext>
                </a:extLst>
              </a:tr>
              <a:tr h="202565">
                <a:tc>
                  <a:txBody>
                    <a:bodyPr/>
                    <a:lstStyle/>
                    <a:p>
                      <a:pPr algn="l" fontAlgn="ctr"/>
                      <a:r>
                        <a:rPr lang="en-US" sz="1100" b="1" i="0" u="none" strike="noStrike" dirty="0">
                          <a:solidFill>
                            <a:schemeClr val="tx1"/>
                          </a:solidFill>
                          <a:effectLst/>
                          <a:latin typeface="Arial" panose="020B0604020202020204" pitchFamily="34" charset="0"/>
                        </a:rPr>
                        <a:t>Spectrum related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3017006"/>
                  </a:ext>
                </a:extLst>
              </a:tr>
              <a:tr h="202565">
                <a:tc>
                  <a:txBody>
                    <a:bodyPr/>
                    <a:lstStyle/>
                    <a:p>
                      <a:pPr algn="l" fontAlgn="ctr"/>
                      <a:r>
                        <a:rPr lang="en-US" sz="1100" b="1" i="0" u="none" strike="noStrike">
                          <a:solidFill>
                            <a:srgbClr val="000000"/>
                          </a:solidFill>
                          <a:effectLst/>
                          <a:latin typeface="Arial" panose="020B0604020202020204" pitchFamily="34" charset="0"/>
                        </a:rPr>
                        <a:t>(RAN1-led) AI/ML for Air Interface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4717919"/>
                  </a:ext>
                </a:extLst>
              </a:tr>
              <a:tr h="202565">
                <a:tc>
                  <a:txBody>
                    <a:bodyPr/>
                    <a:lstStyle/>
                    <a:p>
                      <a:pPr algn="l" fontAlgn="ctr"/>
                      <a:r>
                        <a:rPr lang="en-US" sz="1100" b="1" i="0" u="none" strike="noStrike">
                          <a:solidFill>
                            <a:srgbClr val="000000"/>
                          </a:solidFill>
                          <a:effectLst/>
                          <a:latin typeface="Arial" panose="020B0604020202020204" pitchFamily="34" charset="0"/>
                        </a:rPr>
                        <a:t>(RAN1-led) MIMO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5149749"/>
                  </a:ext>
                </a:extLst>
              </a:tr>
              <a:tr h="202565">
                <a:tc>
                  <a:txBody>
                    <a:bodyPr/>
                    <a:lstStyle/>
                    <a:p>
                      <a:pPr algn="l" fontAlgn="ctr"/>
                      <a:r>
                        <a:rPr lang="en-US" sz="1100" b="1" i="0" u="none" strike="noStrike">
                          <a:solidFill>
                            <a:srgbClr val="000000"/>
                          </a:solidFill>
                          <a:effectLst/>
                          <a:latin typeface="Arial" panose="020B0604020202020204" pitchFamily="34" charset="0"/>
                        </a:rPr>
                        <a:t>(RAN1-led) Coverage Enh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0390628"/>
                  </a:ext>
                </a:extLst>
              </a:tr>
              <a:tr h="202565">
                <a:tc>
                  <a:txBody>
                    <a:bodyPr/>
                    <a:lstStyle/>
                    <a:p>
                      <a:pPr algn="l" fontAlgn="ctr"/>
                      <a:r>
                        <a:rPr lang="en-US" sz="1100" b="1" i="0" u="none" strike="noStrike" dirty="0">
                          <a:solidFill>
                            <a:schemeClr val="tx1"/>
                          </a:solidFill>
                          <a:effectLst/>
                          <a:latin typeface="Arial" panose="020B0604020202020204" pitchFamily="34" charset="0"/>
                        </a:rPr>
                        <a:t>(RAN1-led) Ambient IoT (Study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chemeClr val="tx1"/>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chemeClr val="tx1"/>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chemeClr val="tx1"/>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dirty="0">
                          <a:solidFill>
                            <a:schemeClr val="tx1"/>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chemeClr val="tx1"/>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28345272"/>
                  </a:ext>
                </a:extLst>
              </a:tr>
              <a:tr h="202565">
                <a:tc>
                  <a:txBody>
                    <a:bodyPr/>
                    <a:lstStyle/>
                    <a:p>
                      <a:pPr algn="l" fontAlgn="ctr"/>
                      <a:r>
                        <a:rPr lang="en-US" sz="1100" b="1" i="0" u="none" strike="noStrike">
                          <a:solidFill>
                            <a:srgbClr val="000000"/>
                          </a:solidFill>
                          <a:effectLst/>
                          <a:latin typeface="Arial" panose="020B0604020202020204" pitchFamily="34" charset="0"/>
                        </a:rPr>
                        <a:t>(RAN1-led) Ambient IoT (Work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6702662"/>
                  </a:ext>
                </a:extLst>
              </a:tr>
              <a:tr h="202565">
                <a:tc>
                  <a:txBody>
                    <a:bodyPr/>
                    <a:lstStyle/>
                    <a:p>
                      <a:pPr algn="l" fontAlgn="ctr"/>
                      <a:r>
                        <a:rPr lang="en-US" sz="1100" b="1" i="0" u="none" strike="noStrike">
                          <a:solidFill>
                            <a:srgbClr val="000000"/>
                          </a:solidFill>
                          <a:effectLst/>
                          <a:latin typeface="Arial" panose="020B0604020202020204" pitchFamily="34" charset="0"/>
                        </a:rPr>
                        <a:t>(RAN1-led) NR-NTN GNSS resilient (SI, </a:t>
                      </a:r>
                      <a:r>
                        <a:rPr lang="en-US" sz="1100" b="1" i="0" u="none" strike="noStrike">
                          <a:solidFill>
                            <a:srgbClr val="FF0000"/>
                          </a:solidFill>
                          <a:effectLst/>
                          <a:latin typeface="Arial" panose="020B0604020202020204" pitchFamily="34" charset="0"/>
                        </a:rPr>
                        <a:t>WI - TBD</a:t>
                      </a:r>
                      <a:r>
                        <a:rPr lang="en-US" sz="1100" b="1" i="0" u="none" strike="noStrike">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FF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FF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FF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3116604"/>
                  </a:ext>
                </a:extLst>
              </a:tr>
              <a:tr h="202565">
                <a:tc>
                  <a:txBody>
                    <a:bodyPr/>
                    <a:lstStyle/>
                    <a:p>
                      <a:pPr algn="l" fontAlgn="ctr"/>
                      <a:r>
                        <a:rPr lang="en-US" sz="1100" b="1" i="0" u="none" strike="noStrike">
                          <a:solidFill>
                            <a:srgbClr val="000000"/>
                          </a:solidFill>
                          <a:effectLst/>
                          <a:latin typeface="Arial" panose="020B0604020202020204" pitchFamily="34" charset="0"/>
                        </a:rPr>
                        <a:t>(RAN2-led) NR-NTN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8931220"/>
                  </a:ext>
                </a:extLst>
              </a:tr>
              <a:tr h="202565">
                <a:tc>
                  <a:txBody>
                    <a:bodyPr/>
                    <a:lstStyle/>
                    <a:p>
                      <a:pPr algn="l" fontAlgn="ctr"/>
                      <a:r>
                        <a:rPr lang="en-US" sz="1100" b="1" i="0" u="none" strike="noStrike">
                          <a:solidFill>
                            <a:srgbClr val="000000"/>
                          </a:solidFill>
                          <a:effectLst/>
                          <a:latin typeface="Arial" panose="020B0604020202020204" pitchFamily="34" charset="0"/>
                        </a:rPr>
                        <a:t>(RAN2-led) AI/ML Mobility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7052866"/>
                  </a:ext>
                </a:extLst>
              </a:tr>
              <a:tr h="202565">
                <a:tc>
                  <a:txBody>
                    <a:bodyPr/>
                    <a:lstStyle/>
                    <a:p>
                      <a:pPr algn="l" fontAlgn="ctr"/>
                      <a:r>
                        <a:rPr lang="en-US" sz="1100" b="1" i="0" u="none" strike="noStrike">
                          <a:solidFill>
                            <a:srgbClr val="000000"/>
                          </a:solidFill>
                          <a:effectLst/>
                          <a:latin typeface="Arial" panose="020B0604020202020204" pitchFamily="34" charset="0"/>
                        </a:rPr>
                        <a:t>(RAN2-led) Mobility Enhancement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3747760"/>
                  </a:ext>
                </a:extLst>
              </a:tr>
              <a:tr h="202565">
                <a:tc>
                  <a:txBody>
                    <a:bodyPr/>
                    <a:lstStyle/>
                    <a:p>
                      <a:pPr algn="l" fontAlgn="ctr"/>
                      <a:r>
                        <a:rPr lang="en-US" sz="1100" b="1" i="0" u="none" strike="noStrike">
                          <a:solidFill>
                            <a:srgbClr val="00B0F0"/>
                          </a:solidFill>
                          <a:effectLst/>
                          <a:latin typeface="Arial" panose="020B0604020202020204" pitchFamily="34" charset="0"/>
                        </a:rPr>
                        <a:t>6G study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B0F0"/>
                          </a:solidFill>
                          <a:effectLst/>
                          <a:latin typeface="Arial" panose="020B0604020202020204" pitchFamily="34" charset="0"/>
                        </a:rPr>
                        <a:t>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B0F0"/>
                          </a:solidFill>
                          <a:effectLst/>
                          <a:latin typeface="Arial" panose="020B0604020202020204" pitchFamily="34" charset="0"/>
                        </a:rPr>
                        <a:t>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dirty="0">
                          <a:solidFill>
                            <a:srgbClr val="00B0F0"/>
                          </a:solidFill>
                          <a:effectLst/>
                          <a:latin typeface="Arial" panose="020B060402020202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B0F0"/>
                          </a:solidFill>
                          <a:effectLst/>
                          <a:latin typeface="Arial" panose="020B060402020202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B0F0"/>
                          </a:solidFill>
                          <a:effectLst/>
                          <a:latin typeface="Arial" panose="020B060402020202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dirty="0">
                          <a:solidFill>
                            <a:srgbClr val="00B0F0"/>
                          </a:solidFill>
                          <a:effectLst/>
                          <a:latin typeface="Arial" panose="020B060402020202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B0F0"/>
                          </a:solidFill>
                          <a:effectLst/>
                          <a:latin typeface="Arial" panose="020B060402020202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B0F0"/>
                          </a:solidFill>
                          <a:effectLst/>
                          <a:latin typeface="Arial" panose="020B060402020202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dirty="0">
                          <a:solidFill>
                            <a:srgbClr val="00B0F0"/>
                          </a:solidFill>
                          <a:effectLst/>
                          <a:latin typeface="Arial" panose="020B060402020202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B0F0"/>
                          </a:solidFill>
                          <a:effectLst/>
                          <a:latin typeface="Arial" panose="020B060402020202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9659306"/>
                  </a:ext>
                </a:extLst>
              </a:tr>
              <a:tr h="202565">
                <a:tc>
                  <a:txBody>
                    <a:bodyPr/>
                    <a:lstStyle/>
                    <a:p>
                      <a:pPr algn="l" fontAlgn="ctr"/>
                      <a:r>
                        <a:rPr lang="en-US" sz="1100" b="1" i="0" u="none" strike="noStrike">
                          <a:solidFill>
                            <a:srgbClr val="FF0000"/>
                          </a:solidFill>
                          <a:effectLst/>
                          <a:latin typeface="Arial" panose="020B0604020202020204" pitchFamily="34" charset="0"/>
                        </a:rPr>
                        <a:t>Sum of Assigned TUs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40.5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40.5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39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FF0000"/>
                          </a:solidFill>
                          <a:effectLst/>
                          <a:latin typeface="Arial" panose="020B0604020202020204" pitchFamily="34" charset="0"/>
                        </a:rPr>
                        <a:t>38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FF0000"/>
                          </a:solidFill>
                          <a:effectLst/>
                          <a:latin typeface="Arial" panose="020B0604020202020204" pitchFamily="34" charset="0"/>
                        </a:rPr>
                        <a:t>38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38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FF0000"/>
                          </a:solidFill>
                          <a:effectLst/>
                          <a:latin typeface="Arial" panose="020B0604020202020204" pitchFamily="34" charset="0"/>
                        </a:rPr>
                        <a:t>37.5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37.5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37.5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FF0000"/>
                          </a:solidFill>
                          <a:effectLst/>
                          <a:latin typeface="Arial" panose="020B060402020202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97036336"/>
                  </a:ext>
                </a:extLst>
              </a:tr>
              <a:tr h="202565">
                <a:tc>
                  <a:txBody>
                    <a:bodyPr/>
                    <a:lstStyle/>
                    <a:p>
                      <a:pPr algn="l" fontAlgn="ctr"/>
                      <a:r>
                        <a:rPr lang="en-US" sz="1100" b="1" i="0" u="none" strike="noStrike">
                          <a:solidFill>
                            <a:srgbClr val="000000"/>
                          </a:solidFill>
                          <a:effectLst/>
                          <a:latin typeface="Arial" panose="020B0604020202020204" pitchFamily="34" charset="0"/>
                        </a:rPr>
                        <a:t>RAN4 TU Capacity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0126487"/>
                  </a:ext>
                </a:extLst>
              </a:tr>
            </a:tbl>
          </a:graphicData>
        </a:graphic>
      </p:graphicFrame>
    </p:spTree>
    <p:extLst>
      <p:ext uri="{BB962C8B-B14F-4D97-AF65-F5344CB8AC3E}">
        <p14:creationId xmlns:p14="http://schemas.microsoft.com/office/powerpoint/2010/main" val="247143720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a:extLst>
              <a:ext uri="{FF2B5EF4-FFF2-40B4-BE49-F238E27FC236}">
                <a16:creationId xmlns:a16="http://schemas.microsoft.com/office/drawing/2014/main" id="{54352390-CAD0-4790-9EC8-B2D89C722AAD}"/>
              </a:ext>
            </a:extLst>
          </p:cNvPr>
          <p:cNvSpPr>
            <a:spLocks noGrp="1"/>
          </p:cNvSpPr>
          <p:nvPr>
            <p:ph type="title"/>
          </p:nvPr>
        </p:nvSpPr>
        <p:spPr/>
        <p:txBody>
          <a:bodyPr/>
          <a:lstStyle/>
          <a:p>
            <a:r>
              <a:rPr lang="en-US" dirty="0"/>
              <a:t>Appendix: RP-250812 Endorsed Slides</a:t>
            </a:r>
          </a:p>
        </p:txBody>
      </p:sp>
    </p:spTree>
    <p:extLst>
      <p:ext uri="{BB962C8B-B14F-4D97-AF65-F5344CB8AC3E}">
        <p14:creationId xmlns:p14="http://schemas.microsoft.com/office/powerpoint/2010/main" val="465698410"/>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584066DD-AF28-45E4-A897-746C6B6DFD9E}"/>
              </a:ext>
            </a:extLst>
          </p:cNvPr>
          <p:cNvSpPr txBox="1">
            <a:spLocks/>
          </p:cNvSpPr>
          <p:nvPr/>
        </p:nvSpPr>
        <p:spPr bwMode="auto">
          <a:xfrm>
            <a:off x="327546" y="1056637"/>
            <a:ext cx="11532359" cy="5508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000" b="0" i="0" u="none" strike="noStrike" kern="0" cap="none" spc="0" normalizeH="0" baseline="0" noProof="0">
                <a:ln>
                  <a:noFill/>
                </a:ln>
                <a:solidFill>
                  <a:sysClr val="windowText" lastClr="000000"/>
                </a:solidFill>
                <a:effectLst/>
                <a:uLnTx/>
                <a:uFillTx/>
                <a:latin typeface="Calibri"/>
                <a:ea typeface="+mn-ea"/>
                <a:cs typeface="+mn-cs"/>
              </a:rPr>
              <a:t>A list of items organized by the leading WG (RAN1/2/3) are provided in the following, which is to be used for subsequent discussion till RAN#108</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800" b="0" i="0" u="none" strike="noStrike" kern="0" cap="none" spc="0" normalizeH="0" baseline="0" noProof="0">
                <a:ln>
                  <a:noFill/>
                </a:ln>
                <a:solidFill>
                  <a:sysClr val="windowText" lastClr="000000"/>
                </a:solidFill>
                <a:effectLst/>
                <a:uLnTx/>
                <a:uFillTx/>
                <a:latin typeface="Calibri"/>
              </a:rPr>
              <a:t>No email discussion is intended during 2Q’2025</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000" b="1" i="0" u="none" strike="noStrike" kern="0" cap="none" spc="0" normalizeH="0" baseline="0" noProof="0">
                <a:ln>
                  <a:noFill/>
                </a:ln>
                <a:solidFill>
                  <a:sysClr val="windowText" lastClr="000000"/>
                </a:solidFill>
                <a:effectLst/>
                <a:uLnTx/>
                <a:uFillTx/>
                <a:latin typeface="Calibri"/>
                <a:ea typeface="+mn-ea"/>
                <a:cs typeface="+mn-cs"/>
              </a:rPr>
              <a:t>The final topics for Rel-20 (RAN1/2/3) are expected to be discussed and finalized at RAN#108</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800" b="0" i="0" u="none" strike="noStrike" kern="0" cap="none" spc="0" normalizeH="0" baseline="0" noProof="0">
                <a:ln>
                  <a:noFill/>
                </a:ln>
                <a:solidFill>
                  <a:sysClr val="windowText" lastClr="000000"/>
                </a:solidFill>
                <a:effectLst/>
                <a:uLnTx/>
                <a:uFillTx/>
                <a:latin typeface="Calibri"/>
              </a:rPr>
              <a:t>The topics captured in the following slides are subject to discussion and justification, and may be potentially split, consolidated, or dropped, until RAN#108</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800" b="0" i="0" u="none" strike="noStrike" kern="0" cap="none" spc="0" normalizeH="0" baseline="0" noProof="0">
                <a:ln>
                  <a:noFill/>
                </a:ln>
                <a:solidFill>
                  <a:sysClr val="windowText" lastClr="000000"/>
                </a:solidFill>
                <a:effectLst/>
                <a:uLnTx/>
                <a:uFillTx/>
                <a:latin typeface="Calibri"/>
              </a:rPr>
              <a:t>Additional topics can be considered as part of Rel-20 considering strong commercial needs and overall workload</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800" b="0" i="0" u="none" strike="noStrike" kern="0" cap="none" spc="0" normalizeH="0" baseline="0" noProof="0">
                <a:ln>
                  <a:noFill/>
                </a:ln>
                <a:solidFill>
                  <a:sysClr val="windowText" lastClr="000000"/>
                </a:solidFill>
                <a:effectLst/>
                <a:uLnTx/>
                <a:uFillTx/>
                <a:latin typeface="Calibri"/>
              </a:rPr>
              <a:t>It is critical to ensure all WGs’s </a:t>
            </a:r>
            <a:r>
              <a:rPr kumimoji="0" lang="en-US" sz="1800" b="1" i="0" u="none" strike="noStrike" kern="0" cap="none" spc="0" normalizeH="0" baseline="0" noProof="0">
                <a:ln>
                  <a:noFill/>
                </a:ln>
                <a:solidFill>
                  <a:sysClr val="windowText" lastClr="000000"/>
                </a:solidFill>
                <a:effectLst>
                  <a:outerShdw blurRad="38100" dist="38100" dir="2700000" algn="tl">
                    <a:srgbClr val="000000">
                      <a:alpha val="43137"/>
                    </a:srgbClr>
                  </a:outerShdw>
                </a:effectLst>
                <a:uLnTx/>
                <a:uFillTx/>
                <a:latin typeface="Calibri"/>
              </a:rPr>
              <a:t>load for 5G-Advanced Rel-20 is reasonable</a:t>
            </a:r>
            <a:r>
              <a:rPr kumimoji="0" lang="en-US" sz="1800" b="0" i="0" u="none" strike="noStrike" kern="0" cap="none" spc="0" normalizeH="0" baseline="0" noProof="0">
                <a:ln>
                  <a:noFill/>
                </a:ln>
                <a:solidFill>
                  <a:sysClr val="windowText" lastClr="000000"/>
                </a:solidFill>
                <a:effectLst/>
                <a:uLnTx/>
                <a:uFillTx/>
                <a:latin typeface="Calibri"/>
              </a:rPr>
              <a:t>, and that </a:t>
            </a:r>
            <a:r>
              <a:rPr kumimoji="0" lang="en-US" sz="1800" b="1" i="0" u="none" strike="noStrike" kern="0" cap="none" spc="0" normalizeH="0" baseline="0" noProof="0">
                <a:ln>
                  <a:noFill/>
                </a:ln>
                <a:solidFill>
                  <a:sysClr val="windowText" lastClr="000000"/>
                </a:solidFill>
                <a:effectLst>
                  <a:outerShdw blurRad="38100" dist="38100" dir="2700000" algn="tl">
                    <a:srgbClr val="000000">
                      <a:alpha val="43137"/>
                    </a:srgbClr>
                  </a:outerShdw>
                </a:effectLst>
                <a:uLnTx/>
                <a:uFillTx/>
                <a:latin typeface="Calibri"/>
              </a:rPr>
              <a:t>sufficient TUs should be given to 6G to ensure successful study for future 6G success</a:t>
            </a:r>
            <a:endParaRPr kumimoji="0" lang="en-US" sz="1800" b="0" i="0" u="none" strike="noStrike" kern="0" cap="none" spc="0" normalizeH="0" baseline="0" noProof="0">
              <a:ln>
                <a:noFill/>
              </a:ln>
              <a:solidFill>
                <a:sysClr val="windowText" lastClr="000000"/>
              </a:solidFill>
              <a:effectLst/>
              <a:uLnTx/>
              <a:uFillTx/>
              <a:latin typeface="Calibri"/>
            </a:endParaRP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800" b="0" i="0" u="none" strike="noStrike" kern="0" cap="none" spc="0" normalizeH="0" baseline="0" noProof="0">
                <a:ln>
                  <a:noFill/>
                </a:ln>
                <a:solidFill>
                  <a:sysClr val="windowText" lastClr="000000"/>
                </a:solidFill>
                <a:effectLst/>
                <a:uLnTx/>
                <a:uFillTx/>
                <a:latin typeface="Calibri"/>
              </a:rPr>
              <a:t>In approving RAN1/2/3-led projects in RAN#108 (see also </a:t>
            </a:r>
            <a:r>
              <a:rPr kumimoji="0" lang="en-US" sz="1800" b="0" i="0" u="none" strike="noStrike" kern="0" cap="none" spc="0" normalizeH="0" baseline="0" noProof="0">
                <a:ln>
                  <a:noFill/>
                </a:ln>
                <a:solidFill>
                  <a:sysClr val="windowText" lastClr="000000"/>
                </a:solidFill>
                <a:effectLst/>
                <a:uLnTx/>
                <a:uFillTx/>
                <a:latin typeface="Calibri"/>
                <a:hlinkClick r:id="rId3"/>
              </a:rPr>
              <a:t>RP-243292</a:t>
            </a:r>
            <a:r>
              <a:rPr kumimoji="0" lang="en-US" sz="1800" b="0" i="0" u="none" strike="noStrike" kern="0" cap="none" spc="0" normalizeH="0" baseline="0" noProof="0">
                <a:ln>
                  <a:noFill/>
                </a:ln>
                <a:solidFill>
                  <a:sysClr val="windowText" lastClr="000000"/>
                </a:solidFill>
                <a:effectLst/>
                <a:uLnTx/>
                <a:uFillTx/>
                <a:latin typeface="Calibri"/>
              </a:rPr>
              <a:t>)</a:t>
            </a:r>
          </a:p>
          <a:p>
            <a:pPr marL="1523915" marR="0" lvl="2" indent="-304782"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sz="1600" b="0" i="0" u="none" strike="noStrike" kern="0" cap="none" spc="0" normalizeH="0" baseline="0" noProof="0">
                <a:ln>
                  <a:noFill/>
                </a:ln>
                <a:solidFill>
                  <a:sysClr val="windowText" lastClr="000000"/>
                </a:solidFill>
                <a:effectLst/>
                <a:uLnTx/>
                <a:uFillTx/>
                <a:latin typeface="Calibri"/>
              </a:rPr>
              <a:t>Some RAN1/2/3 WG capacity (in terms of # TUs) will be reserved ([~10%]); All WGs would have dedicated TUs to handle impacts from other WGs (including other WG-led projects and misc. impact within RAN and from other TSGs)</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000" b="0" i="0" u="none" strike="noStrike" kern="0" cap="none" spc="0" normalizeH="0" baseline="0" noProof="0">
                <a:ln>
                  <a:noFill/>
                </a:ln>
                <a:solidFill>
                  <a:sysClr val="windowText" lastClr="000000"/>
                </a:solidFill>
                <a:effectLst/>
                <a:uLnTx/>
                <a:uFillTx/>
                <a:latin typeface="Calibri"/>
                <a:ea typeface="+mn-ea"/>
                <a:cs typeface="+mn-cs"/>
              </a:rPr>
              <a:t>A first order estimate of the expected TU for the leading WG is also provided for each project</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800" b="0" i="0" u="none" strike="noStrike" kern="0" cap="none" spc="0" normalizeH="0" baseline="0" noProof="0">
                <a:ln>
                  <a:noFill/>
                </a:ln>
                <a:solidFill>
                  <a:sysClr val="windowText" lastClr="000000"/>
                </a:solidFill>
                <a:effectLst/>
                <a:uLnTx/>
                <a:uFillTx/>
                <a:latin typeface="Calibri"/>
              </a:rPr>
              <a:t>The final TU allocation (including both the primary and second WGs) is to be decided in June; The detailed TU allocation may be different across WG meetings and/or across different projects; The scopes for each item are to be further discussed in RAN#108</a:t>
            </a:r>
            <a:endParaRPr kumimoji="0" lang="en-US" sz="2800" b="0" i="0" u="none" strike="noStrike" kern="0" cap="none" spc="0" normalizeH="0" baseline="0" noProof="0" dirty="0">
              <a:ln>
                <a:noFill/>
              </a:ln>
              <a:solidFill>
                <a:sysClr val="windowText" lastClr="000000"/>
              </a:solidFill>
              <a:effectLst/>
              <a:uLnTx/>
              <a:uFillTx/>
              <a:latin typeface="Calibri"/>
            </a:endParaRPr>
          </a:p>
        </p:txBody>
      </p:sp>
      <p:sp>
        <p:nvSpPr>
          <p:cNvPr id="9" name="Title 1">
            <a:extLst>
              <a:ext uri="{FF2B5EF4-FFF2-40B4-BE49-F238E27FC236}">
                <a16:creationId xmlns:a16="http://schemas.microsoft.com/office/drawing/2014/main" id="{6F70FC0D-1E4C-420B-BE8A-4C0C16783874}"/>
              </a:ext>
            </a:extLst>
          </p:cNvPr>
          <p:cNvSpPr txBox="1">
            <a:spLocks/>
          </p:cNvSpPr>
          <p:nvPr/>
        </p:nvSpPr>
        <p:spPr bwMode="auto">
          <a:xfrm>
            <a:off x="476306" y="138223"/>
            <a:ext cx="11240828" cy="76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r>
              <a:rPr lang="en-US" sz="3600" b="1" dirty="0">
                <a:latin typeface="Calibri"/>
              </a:rPr>
              <a:t>General Guidance</a:t>
            </a:r>
            <a:endParaRPr lang="en-US" sz="3600" b="1" kern="0" dirty="0">
              <a:latin typeface="Calibri"/>
            </a:endParaRPr>
          </a:p>
        </p:txBody>
      </p:sp>
    </p:spTree>
    <p:extLst>
      <p:ext uri="{BB962C8B-B14F-4D97-AF65-F5344CB8AC3E}">
        <p14:creationId xmlns:p14="http://schemas.microsoft.com/office/powerpoint/2010/main" val="34666063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395DA54-FD6F-4540-9F1F-91B120EDDDDD}"/>
              </a:ext>
            </a:extLst>
          </p:cNvPr>
          <p:cNvSpPr txBox="1">
            <a:spLocks/>
          </p:cNvSpPr>
          <p:nvPr/>
        </p:nvSpPr>
        <p:spPr bwMode="auto">
          <a:xfrm>
            <a:off x="341195" y="137651"/>
            <a:ext cx="1151871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0" cap="none" spc="0" normalizeH="0" baseline="0" noProof="0" dirty="0">
                <a:ln>
                  <a:noFill/>
                </a:ln>
                <a:solidFill>
                  <a:srgbClr val="FF0000"/>
                </a:solidFill>
                <a:effectLst/>
                <a:uLnTx/>
                <a:uFillTx/>
                <a:latin typeface="Calibri"/>
                <a:ea typeface="+mj-ea"/>
                <a:cs typeface="+mj-cs"/>
              </a:rPr>
              <a:t>List of Potential RAN1-led Items for Subsequent Discussion till RAN#108</a:t>
            </a:r>
          </a:p>
        </p:txBody>
      </p:sp>
      <p:graphicFrame>
        <p:nvGraphicFramePr>
          <p:cNvPr id="9" name="Table 5">
            <a:extLst>
              <a:ext uri="{FF2B5EF4-FFF2-40B4-BE49-F238E27FC236}">
                <a16:creationId xmlns:a16="http://schemas.microsoft.com/office/drawing/2014/main" id="{2613DDBB-8460-47BD-BAA5-BD5A3596BFED}"/>
              </a:ext>
            </a:extLst>
          </p:cNvPr>
          <p:cNvGraphicFramePr>
            <a:graphicFrameLocks noGrp="1"/>
          </p:cNvGraphicFramePr>
          <p:nvPr>
            <p:extLst>
              <p:ext uri="{D42A27DB-BD31-4B8C-83A1-F6EECF244321}">
                <p14:modId xmlns:p14="http://schemas.microsoft.com/office/powerpoint/2010/main" val="2072972255"/>
              </p:ext>
            </p:extLst>
          </p:nvPr>
        </p:nvGraphicFramePr>
        <p:xfrm>
          <a:off x="1173707" y="1301411"/>
          <a:ext cx="6379275" cy="3200400"/>
        </p:xfrm>
        <a:graphic>
          <a:graphicData uri="http://schemas.openxmlformats.org/drawingml/2006/table">
            <a:tbl>
              <a:tblPr firstRow="1" bandRow="1"/>
              <a:tblGrid>
                <a:gridCol w="3887649">
                  <a:extLst>
                    <a:ext uri="{9D8B030D-6E8A-4147-A177-3AD203B41FA5}">
                      <a16:colId xmlns:a16="http://schemas.microsoft.com/office/drawing/2014/main" val="1468657178"/>
                    </a:ext>
                  </a:extLst>
                </a:gridCol>
                <a:gridCol w="2491626">
                  <a:extLst>
                    <a:ext uri="{9D8B030D-6E8A-4147-A177-3AD203B41FA5}">
                      <a16:colId xmlns:a16="http://schemas.microsoft.com/office/drawing/2014/main" val="355880695"/>
                    </a:ext>
                  </a:extLst>
                </a:gridCol>
              </a:tblGrid>
              <a:tr h="517903">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r>
                        <a:rPr lang="en-US" sz="1800" dirty="0"/>
                        <a:t>Title</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r>
                        <a:rPr lang="en-US" sz="1800" dirty="0"/>
                        <a:t>First-order TU Estimate (# TUs)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extLst>
                  <a:ext uri="{0D108BD9-81ED-4DB2-BD59-A6C34878D82A}">
                    <a16:rowId xmlns:a16="http://schemas.microsoft.com/office/drawing/2014/main" val="3826817822"/>
                  </a:ext>
                </a:extLst>
              </a:tr>
              <a:tr h="31074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800" dirty="0">
                          <a:latin typeface="+mn-lt"/>
                          <a:cs typeface="Arial" panose="020B0604020202020204" pitchFamily="34" charset="0"/>
                        </a:rPr>
                        <a:t>Enhancements on AI/ML Air Interface</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US" sz="1800" dirty="0"/>
                        <a:t>[2]</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753953129"/>
                  </a:ext>
                </a:extLst>
              </a:tr>
              <a:tr h="31074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mn-lt"/>
                          <a:cs typeface="Arial" panose="020B0604020202020204" pitchFamily="34" charset="0"/>
                        </a:rPr>
                        <a:t>NR-MIMO Phase 6</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US" sz="1800" dirty="0"/>
                        <a:t>[1]</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2432107506"/>
                  </a:ext>
                </a:extLst>
              </a:tr>
              <a:tr h="31074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mn-lt"/>
                          <a:cs typeface="Arial" panose="020B0604020202020204" pitchFamily="34" charset="0"/>
                        </a:rPr>
                        <a:t>Enhancements on Ambient IoT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US" sz="1800" dirty="0">
                          <a:solidFill>
                            <a:schemeClr val="tx1"/>
                          </a:solidFill>
                        </a:rPr>
                        <a:t>[3 ~ 3.5]</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119027206"/>
                  </a:ext>
                </a:extLst>
              </a:tr>
              <a:tr h="31074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800" dirty="0"/>
                        <a:t>NR-NTN Enhancement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2382735534"/>
                  </a:ext>
                </a:extLst>
              </a:tr>
              <a:tr h="31074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800" dirty="0"/>
                        <a:t>Coverage Enhancement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[0.5 for 3 quarters]</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3201947308"/>
                  </a:ext>
                </a:extLst>
              </a:tr>
              <a:tr h="31074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(RAN2-led) IoT-NTN</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[0.5 for 2 quarters]</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153969875"/>
                  </a:ext>
                </a:extLst>
              </a:tr>
              <a:tr h="31074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ISAC</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 for 3 quarters]</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2362505208"/>
                  </a:ext>
                </a:extLst>
              </a:tr>
            </a:tbl>
          </a:graphicData>
        </a:graphic>
      </p:graphicFrame>
      <p:sp>
        <p:nvSpPr>
          <p:cNvPr id="10" name="Content Placeholder 2">
            <a:extLst>
              <a:ext uri="{FF2B5EF4-FFF2-40B4-BE49-F238E27FC236}">
                <a16:creationId xmlns:a16="http://schemas.microsoft.com/office/drawing/2014/main" id="{30E1839E-BA1C-4287-9AA9-8D6D7C6799FE}"/>
              </a:ext>
            </a:extLst>
          </p:cNvPr>
          <p:cNvSpPr txBox="1">
            <a:spLocks/>
          </p:cNvSpPr>
          <p:nvPr/>
        </p:nvSpPr>
        <p:spPr bwMode="auto">
          <a:xfrm>
            <a:off x="586855" y="4913193"/>
            <a:ext cx="11041039" cy="1655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RAN1 total capacity is 31 TUs</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Reserved TUs: 2 TUs per meeting</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Miscellaneous impact from other WGs: 1 TU per meeting</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Maintenance (12 TUs per meeting in Q3, 8 TUs per meeting in Q4, eventually decreasing to 4 TUs per meeting)</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Rel-20 TEI: 0.5 TU per meeting (in last 2~3 quarters of Rel-20)</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11" name="TextBox 10">
            <a:extLst>
              <a:ext uri="{FF2B5EF4-FFF2-40B4-BE49-F238E27FC236}">
                <a16:creationId xmlns:a16="http://schemas.microsoft.com/office/drawing/2014/main" id="{10C01748-29E5-4B90-AB8F-CEFDFC66B353}"/>
              </a:ext>
            </a:extLst>
          </p:cNvPr>
          <p:cNvSpPr txBox="1"/>
          <p:nvPr/>
        </p:nvSpPr>
        <p:spPr>
          <a:xfrm>
            <a:off x="8040880" y="2259449"/>
            <a:ext cx="3372216" cy="1169551"/>
          </a:xfrm>
          <a:prstGeom prst="rect">
            <a:avLst/>
          </a:prstGeom>
          <a:noFill/>
        </p:spPr>
        <p:txBody>
          <a:bodyPr wrap="square">
            <a:spAutoFit/>
          </a:bodyPr>
          <a:lstStyle/>
          <a:p>
            <a:pPr eaLnBrk="1" fontAlgn="auto" hangingPunct="1">
              <a:spcBef>
                <a:spcPts val="0"/>
              </a:spcBef>
              <a:spcAft>
                <a:spcPts val="0"/>
              </a:spcAft>
            </a:pPr>
            <a:r>
              <a:rPr lang="en-US" sz="1400" b="1" dirty="0">
                <a:solidFill>
                  <a:prstClr val="black"/>
                </a:solidFill>
                <a:ea typeface="Batang" panose="02030600000101010101" pitchFamily="18" charset="-127"/>
                <a:cs typeface="+mn-cs"/>
              </a:rPr>
              <a:t>Additional details can be found in moderator summary in RP-250802</a:t>
            </a:r>
          </a:p>
          <a:p>
            <a:pPr marL="285750" indent="-285750" eaLnBrk="1" fontAlgn="auto" hangingPunct="1">
              <a:spcBef>
                <a:spcPts val="0"/>
              </a:spcBef>
              <a:spcAft>
                <a:spcPts val="0"/>
              </a:spcAft>
              <a:buFont typeface="Wingdings" panose="05000000000000000000" pitchFamily="2" charset="2"/>
              <a:buChar char="§"/>
            </a:pPr>
            <a:r>
              <a:rPr lang="en-US" sz="1400" dirty="0">
                <a:solidFill>
                  <a:prstClr val="black"/>
                </a:solidFill>
                <a:ea typeface="Batang" panose="02030600000101010101" pitchFamily="18" charset="-127"/>
                <a:cs typeface="+mn-cs"/>
              </a:rPr>
              <a:t>RP-250802	Moderator's summary for RAN1 led REL-20 topics	RAN1 Chair (Samsung)</a:t>
            </a:r>
          </a:p>
        </p:txBody>
      </p:sp>
    </p:spTree>
    <p:extLst>
      <p:ext uri="{BB962C8B-B14F-4D97-AF65-F5344CB8AC3E}">
        <p14:creationId xmlns:p14="http://schemas.microsoft.com/office/powerpoint/2010/main" val="67274200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157C3C2B-87FB-4043-8FD9-684667CDD53A}"/>
              </a:ext>
            </a:extLst>
          </p:cNvPr>
          <p:cNvSpPr>
            <a:spLocks noGrp="1"/>
          </p:cNvSpPr>
          <p:nvPr>
            <p:ph type="title"/>
          </p:nvPr>
        </p:nvSpPr>
        <p:spPr/>
        <p:txBody>
          <a:bodyPr/>
          <a:lstStyle/>
          <a:p>
            <a:r>
              <a:rPr lang="en-US" dirty="0"/>
              <a:t>Outline</a:t>
            </a:r>
          </a:p>
        </p:txBody>
      </p:sp>
      <p:sp>
        <p:nvSpPr>
          <p:cNvPr id="3" name="내용 개체 틀 2">
            <a:extLst>
              <a:ext uri="{FF2B5EF4-FFF2-40B4-BE49-F238E27FC236}">
                <a16:creationId xmlns:a16="http://schemas.microsoft.com/office/drawing/2014/main" id="{391283AF-B9F1-4723-A99C-6E97F7685869}"/>
              </a:ext>
            </a:extLst>
          </p:cNvPr>
          <p:cNvSpPr>
            <a:spLocks noGrp="1"/>
          </p:cNvSpPr>
          <p:nvPr>
            <p:ph idx="1"/>
          </p:nvPr>
        </p:nvSpPr>
        <p:spPr/>
        <p:txBody>
          <a:bodyPr/>
          <a:lstStyle/>
          <a:p>
            <a:r>
              <a:rPr lang="en-US" dirty="0"/>
              <a:t>References</a:t>
            </a:r>
          </a:p>
          <a:p>
            <a:endParaRPr lang="en-US" dirty="0"/>
          </a:p>
          <a:p>
            <a:r>
              <a:rPr lang="en-US" dirty="0"/>
              <a:t>Overall Release 20 5G-Adv package for RAN1, RAN2, RAN3, RAN4</a:t>
            </a:r>
          </a:p>
          <a:p>
            <a:pPr lvl="1"/>
            <a:r>
              <a:rPr lang="en-US" dirty="0"/>
              <a:t>General guidance</a:t>
            </a:r>
          </a:p>
          <a:p>
            <a:pPr lvl="1"/>
            <a:r>
              <a:rPr lang="en-US" dirty="0"/>
              <a:t>RAN1-led topics</a:t>
            </a:r>
          </a:p>
          <a:p>
            <a:pPr lvl="1"/>
            <a:r>
              <a:rPr lang="en-US" dirty="0"/>
              <a:t>RAN2-led topics</a:t>
            </a:r>
          </a:p>
          <a:p>
            <a:pPr lvl="1"/>
            <a:r>
              <a:rPr lang="en-US" dirty="0"/>
              <a:t>RAN3-led topics</a:t>
            </a:r>
          </a:p>
          <a:p>
            <a:pPr lvl="1"/>
            <a:r>
              <a:rPr lang="en-US" dirty="0"/>
              <a:t>RAN4-led topics</a:t>
            </a:r>
          </a:p>
          <a:p>
            <a:endParaRPr lang="en-US" dirty="0"/>
          </a:p>
          <a:p>
            <a:r>
              <a:rPr lang="en-US" dirty="0"/>
              <a:t>Appendix</a:t>
            </a:r>
          </a:p>
          <a:p>
            <a:pPr lvl="1"/>
            <a:r>
              <a:rPr lang="en-US" dirty="0"/>
              <a:t>RP-250812 endorsed slides</a:t>
            </a:r>
          </a:p>
        </p:txBody>
      </p:sp>
    </p:spTree>
    <p:extLst>
      <p:ext uri="{BB962C8B-B14F-4D97-AF65-F5344CB8AC3E}">
        <p14:creationId xmlns:p14="http://schemas.microsoft.com/office/powerpoint/2010/main" val="3095985491"/>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94ED71E-563F-4522-B73C-CCA5D42312E8}"/>
              </a:ext>
            </a:extLst>
          </p:cNvPr>
          <p:cNvSpPr txBox="1">
            <a:spLocks/>
          </p:cNvSpPr>
          <p:nvPr/>
        </p:nvSpPr>
        <p:spPr bwMode="auto">
          <a:xfrm>
            <a:off x="710960" y="138223"/>
            <a:ext cx="1078045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0" cap="none" spc="0" normalizeH="0" baseline="0" noProof="0" dirty="0">
                <a:ln>
                  <a:noFill/>
                </a:ln>
                <a:solidFill>
                  <a:srgbClr val="FF0000"/>
                </a:solidFill>
                <a:effectLst/>
                <a:uLnTx/>
                <a:uFillTx/>
                <a:latin typeface="Calibri"/>
                <a:ea typeface="+mj-ea"/>
                <a:cs typeface="+mj-cs"/>
              </a:rPr>
              <a:t>List of Potential RAN2-led Items for Subsequent Discussion till RAN#108</a:t>
            </a:r>
          </a:p>
        </p:txBody>
      </p:sp>
      <p:sp>
        <p:nvSpPr>
          <p:cNvPr id="8" name="TextBox 7">
            <a:extLst>
              <a:ext uri="{FF2B5EF4-FFF2-40B4-BE49-F238E27FC236}">
                <a16:creationId xmlns:a16="http://schemas.microsoft.com/office/drawing/2014/main" id="{3D9752EA-B091-4BE6-8F20-517235795893}"/>
              </a:ext>
            </a:extLst>
          </p:cNvPr>
          <p:cNvSpPr txBox="1"/>
          <p:nvPr/>
        </p:nvSpPr>
        <p:spPr>
          <a:xfrm>
            <a:off x="7694355" y="2259449"/>
            <a:ext cx="4058025" cy="1169551"/>
          </a:xfrm>
          <a:prstGeom prst="rect">
            <a:avLst/>
          </a:prstGeom>
          <a:noFill/>
        </p:spPr>
        <p:txBody>
          <a:bodyPr wrap="square">
            <a:spAutoFit/>
          </a:bodyPr>
          <a:lstStyle/>
          <a:p>
            <a:pPr eaLnBrk="1" fontAlgn="auto" hangingPunct="1">
              <a:spcBef>
                <a:spcPts val="0"/>
              </a:spcBef>
              <a:spcAft>
                <a:spcPts val="0"/>
              </a:spcAft>
            </a:pPr>
            <a:r>
              <a:rPr lang="en-US" sz="1400" b="1" dirty="0">
                <a:solidFill>
                  <a:prstClr val="black"/>
                </a:solidFill>
                <a:ea typeface="Batang" panose="02030600000101010101" pitchFamily="18" charset="-127"/>
                <a:cs typeface="+mn-cs"/>
              </a:rPr>
              <a:t>Additional details can be found in moderator summary in RP-250803</a:t>
            </a:r>
          </a:p>
          <a:p>
            <a:pPr marL="285750" indent="-285750" eaLnBrk="1" fontAlgn="auto" hangingPunct="1">
              <a:spcBef>
                <a:spcPts val="0"/>
              </a:spcBef>
              <a:spcAft>
                <a:spcPts val="0"/>
              </a:spcAft>
              <a:buFont typeface="Wingdings" panose="05000000000000000000" pitchFamily="2" charset="2"/>
              <a:buChar char="§"/>
            </a:pPr>
            <a:r>
              <a:rPr lang="en-US" sz="1400" dirty="0">
                <a:solidFill>
                  <a:prstClr val="black"/>
                </a:solidFill>
                <a:ea typeface="Batang" panose="02030600000101010101" pitchFamily="18" charset="-127"/>
                <a:cs typeface="+mn-cs"/>
              </a:rPr>
              <a:t>RP-250803	Moderator's summary for RAN2 led REL-20 topics	RAN2 Chair (</a:t>
            </a:r>
            <a:r>
              <a:rPr lang="en-US" sz="1400" dirty="0" err="1">
                <a:solidFill>
                  <a:prstClr val="black"/>
                </a:solidFill>
                <a:ea typeface="Batang" panose="02030600000101010101" pitchFamily="18" charset="-127"/>
                <a:cs typeface="+mn-cs"/>
              </a:rPr>
              <a:t>InterDigital</a:t>
            </a:r>
            <a:r>
              <a:rPr lang="en-US" sz="1400" dirty="0">
                <a:solidFill>
                  <a:prstClr val="black"/>
                </a:solidFill>
                <a:ea typeface="Batang" panose="02030600000101010101" pitchFamily="18" charset="-127"/>
                <a:cs typeface="+mn-cs"/>
              </a:rPr>
              <a:t>)</a:t>
            </a:r>
          </a:p>
        </p:txBody>
      </p:sp>
      <p:graphicFrame>
        <p:nvGraphicFramePr>
          <p:cNvPr id="9" name="Table 5">
            <a:extLst>
              <a:ext uri="{FF2B5EF4-FFF2-40B4-BE49-F238E27FC236}">
                <a16:creationId xmlns:a16="http://schemas.microsoft.com/office/drawing/2014/main" id="{4B636213-A15E-4AED-B859-E13A036A7959}"/>
              </a:ext>
            </a:extLst>
          </p:cNvPr>
          <p:cNvGraphicFramePr>
            <a:graphicFrameLocks noGrp="1"/>
          </p:cNvGraphicFramePr>
          <p:nvPr>
            <p:extLst>
              <p:ext uri="{D42A27DB-BD31-4B8C-83A1-F6EECF244321}">
                <p14:modId xmlns:p14="http://schemas.microsoft.com/office/powerpoint/2010/main" val="1983694883"/>
              </p:ext>
            </p:extLst>
          </p:nvPr>
        </p:nvGraphicFramePr>
        <p:xfrm>
          <a:off x="1466359" y="1483217"/>
          <a:ext cx="6126121" cy="3507112"/>
        </p:xfrm>
        <a:graphic>
          <a:graphicData uri="http://schemas.openxmlformats.org/drawingml/2006/table">
            <a:tbl>
              <a:tblPr firstRow="1" bandRow="1"/>
              <a:tblGrid>
                <a:gridCol w="2880000">
                  <a:extLst>
                    <a:ext uri="{9D8B030D-6E8A-4147-A177-3AD203B41FA5}">
                      <a16:colId xmlns:a16="http://schemas.microsoft.com/office/drawing/2014/main" val="1468657178"/>
                    </a:ext>
                  </a:extLst>
                </a:gridCol>
                <a:gridCol w="3246121">
                  <a:extLst>
                    <a:ext uri="{9D8B030D-6E8A-4147-A177-3AD203B41FA5}">
                      <a16:colId xmlns:a16="http://schemas.microsoft.com/office/drawing/2014/main" val="355880695"/>
                    </a:ext>
                  </a:extLst>
                </a:gridCol>
              </a:tblGrid>
              <a:tr h="581032">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r>
                        <a:rPr lang="en-US" sz="1800" dirty="0"/>
                        <a:t>Title</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r>
                        <a:rPr lang="en-US" sz="1800" dirty="0"/>
                        <a:t>First-order TU Estimate (# TUs)</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extLst>
                  <a:ext uri="{0D108BD9-81ED-4DB2-BD59-A6C34878D82A}">
                    <a16:rowId xmlns:a16="http://schemas.microsoft.com/office/drawing/2014/main" val="3826817822"/>
                  </a:ext>
                </a:extLst>
              </a:tr>
              <a:tr h="29516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it-IT" sz="1800" dirty="0"/>
                        <a:t>AI Mobility</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US" sz="1800" dirty="0"/>
                        <a:t>[1.5]</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753953129"/>
                  </a:ext>
                </a:extLst>
              </a:tr>
              <a:tr h="29516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it-IT" sz="1800" dirty="0">
                          <a:solidFill>
                            <a:schemeClr val="tx1"/>
                          </a:solidFill>
                        </a:rPr>
                        <a:t>NTN IoT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US" sz="1800" dirty="0">
                          <a:solidFill>
                            <a:schemeClr val="tx1"/>
                          </a:solidFill>
                        </a:rPr>
                        <a:t>[1]</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2432107506"/>
                  </a:ext>
                </a:extLst>
              </a:tr>
              <a:tr h="29516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800" dirty="0"/>
                        <a:t>Mobility </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US" sz="1800" dirty="0"/>
                        <a:t>[1]</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185820766"/>
                  </a:ext>
                </a:extLst>
              </a:tr>
              <a:tr h="29516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800" dirty="0"/>
                        <a:t>XR </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US" sz="1800" dirty="0"/>
                        <a:t>[1]</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209523015"/>
                  </a:ext>
                </a:extLst>
              </a:tr>
              <a:tr h="29516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800" dirty="0"/>
                        <a:t>(RAN1 led) AI PHY</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US" sz="1800" dirty="0"/>
                        <a:t>[2]</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2382735534"/>
                  </a:ext>
                </a:extLst>
              </a:tr>
              <a:tr h="29516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800" dirty="0"/>
                        <a:t>(RAN1 led) Ambient IoT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US" sz="1800" dirty="0"/>
                        <a:t>[2]</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153969875"/>
                  </a:ext>
                </a:extLst>
              </a:tr>
              <a:tr h="29516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800" dirty="0"/>
                        <a:t>(RAN1 led) MIMO</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US" sz="1800" dirty="0"/>
                        <a:t>[0.5]</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2741337276"/>
                  </a:ext>
                </a:extLst>
              </a:tr>
              <a:tr h="29516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800" dirty="0"/>
                        <a:t>(RAN1 led) NR NTN</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US" sz="1800" dirty="0"/>
                        <a:t>[0.5]</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873376723"/>
                  </a:ext>
                </a:extLst>
              </a:tr>
            </a:tbl>
          </a:graphicData>
        </a:graphic>
      </p:graphicFrame>
      <p:sp>
        <p:nvSpPr>
          <p:cNvPr id="10" name="Content Placeholder 2">
            <a:extLst>
              <a:ext uri="{FF2B5EF4-FFF2-40B4-BE49-F238E27FC236}">
                <a16:creationId xmlns:a16="http://schemas.microsoft.com/office/drawing/2014/main" id="{674063D0-FE9E-41E5-A26C-09CE7236B770}"/>
              </a:ext>
            </a:extLst>
          </p:cNvPr>
          <p:cNvSpPr txBox="1">
            <a:spLocks/>
          </p:cNvSpPr>
          <p:nvPr/>
        </p:nvSpPr>
        <p:spPr bwMode="auto">
          <a:xfrm>
            <a:off x="1466359" y="5384550"/>
            <a:ext cx="9513205" cy="1378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2"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RAN2 total capacity is 40 TUs</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800" b="0" i="0" u="none" strike="noStrike" kern="0" cap="none" spc="0" normalizeH="0" baseline="0" noProof="0" dirty="0" err="1">
                <a:ln>
                  <a:noFill/>
                </a:ln>
                <a:solidFill>
                  <a:prstClr val="black"/>
                </a:solidFill>
                <a:effectLst/>
                <a:uLnTx/>
                <a:uFillTx/>
                <a:latin typeface="Calibri"/>
                <a:ea typeface="+mn-ea"/>
                <a:cs typeface="+mn-cs"/>
              </a:rPr>
              <a:t>Maintanence</a:t>
            </a:r>
            <a:r>
              <a:rPr kumimoji="0" lang="en-US" sz="1800" b="0" i="0" u="none" strike="noStrike" kern="0" cap="none" spc="0" normalizeH="0" baseline="0" noProof="0" dirty="0">
                <a:ln>
                  <a:noFill/>
                </a:ln>
                <a:solidFill>
                  <a:prstClr val="black"/>
                </a:solidFill>
                <a:effectLst/>
                <a:uLnTx/>
                <a:uFillTx/>
                <a:latin typeface="Calibri"/>
                <a:ea typeface="+mn-ea"/>
                <a:cs typeface="+mn-cs"/>
              </a:rPr>
              <a:t>: 14 TUs</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Reserved TUs (~10% capacity): 4 TUs</a:t>
            </a:r>
          </a:p>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TEI20: 1 TU </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Other impacted WGs: 1 TU</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TUs left for Rel-20 5G A and 6G: 20</a:t>
            </a:r>
          </a:p>
        </p:txBody>
      </p:sp>
    </p:spTree>
    <p:extLst>
      <p:ext uri="{BB962C8B-B14F-4D97-AF65-F5344CB8AC3E}">
        <p14:creationId xmlns:p14="http://schemas.microsoft.com/office/powerpoint/2010/main" val="102310537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57B664A-085F-4D0D-A68F-BF31739D6A55}"/>
              </a:ext>
            </a:extLst>
          </p:cNvPr>
          <p:cNvSpPr txBox="1">
            <a:spLocks/>
          </p:cNvSpPr>
          <p:nvPr/>
        </p:nvSpPr>
        <p:spPr bwMode="auto">
          <a:xfrm>
            <a:off x="2278073" y="10234"/>
            <a:ext cx="81956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0" cap="none" spc="0" normalizeH="0" baseline="0" noProof="0">
                <a:ln>
                  <a:noFill/>
                </a:ln>
                <a:solidFill>
                  <a:srgbClr val="FF0000"/>
                </a:solidFill>
                <a:effectLst/>
                <a:uLnTx/>
                <a:uFillTx/>
                <a:latin typeface="Calibri"/>
                <a:ea typeface="+mj-ea"/>
                <a:cs typeface="+mj-cs"/>
              </a:rPr>
              <a:t>RAN2: AI/Mobility</a:t>
            </a:r>
            <a:endParaRPr kumimoji="0" lang="en-US" sz="4000" b="1" i="0" u="none" strike="noStrike" kern="0" cap="none" spc="0" normalizeH="0" baseline="0" noProof="0" dirty="0">
              <a:ln>
                <a:noFill/>
              </a:ln>
              <a:solidFill>
                <a:srgbClr val="FF0000"/>
              </a:solidFill>
              <a:effectLst/>
              <a:uLnTx/>
              <a:uFillTx/>
              <a:latin typeface="Calibri"/>
              <a:ea typeface="+mj-ea"/>
              <a:cs typeface="+mj-cs"/>
            </a:endParaRPr>
          </a:p>
        </p:txBody>
      </p:sp>
      <p:sp>
        <p:nvSpPr>
          <p:cNvPr id="6" name="Content Placeholder 2">
            <a:extLst>
              <a:ext uri="{FF2B5EF4-FFF2-40B4-BE49-F238E27FC236}">
                <a16:creationId xmlns:a16="http://schemas.microsoft.com/office/drawing/2014/main" id="{C22BCDD8-2118-43AD-A193-34986086D2E3}"/>
              </a:ext>
            </a:extLst>
          </p:cNvPr>
          <p:cNvSpPr txBox="1">
            <a:spLocks/>
          </p:cNvSpPr>
          <p:nvPr/>
        </p:nvSpPr>
        <p:spPr bwMode="auto">
          <a:xfrm>
            <a:off x="382137" y="1235786"/>
            <a:ext cx="11450472" cy="5175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0" indent="0">
              <a:spcBef>
                <a:spcPts val="300"/>
              </a:spcBef>
              <a:spcAft>
                <a:spcPts val="300"/>
              </a:spcAft>
              <a:buFontTx/>
              <a:buNone/>
            </a:pPr>
            <a:r>
              <a:rPr lang="en-GB" sz="2000" kern="0" dirty="0">
                <a:solidFill>
                  <a:srgbClr val="000000"/>
                </a:solidFill>
                <a:latin typeface="Times" panose="02020603050405020304" pitchFamily="18" charset="0"/>
                <a:ea typeface="Batang" panose="02030600000101010101" pitchFamily="18" charset="-127"/>
                <a:cs typeface="Times New Roman" panose="02020603050405020304" pitchFamily="18" charset="0"/>
              </a:rPr>
              <a:t>Only the following objectives are considered as baseline:</a:t>
            </a:r>
            <a:endParaRPr lang="en-US" sz="2000" kern="0" dirty="0">
              <a:latin typeface="Times" panose="02020603050405020304" pitchFamily="18" charset="0"/>
              <a:ea typeface="Batang" panose="02030600000101010101" pitchFamily="18" charset="-127"/>
              <a:cs typeface="Times New Roman" panose="02020603050405020304" pitchFamily="18" charset="0"/>
            </a:endParaRPr>
          </a:p>
          <a:p>
            <a:pPr marL="0">
              <a:spcBef>
                <a:spcPts val="300"/>
              </a:spcBef>
              <a:spcAft>
                <a:spcPts val="300"/>
              </a:spcAft>
            </a:pPr>
            <a:r>
              <a:rPr lang="en-GB" sz="1600" kern="0" dirty="0">
                <a:solidFill>
                  <a:srgbClr val="000000"/>
                </a:solidFill>
                <a:latin typeface="Times" panose="02020603050405020304" pitchFamily="18" charset="0"/>
                <a:ea typeface="Malgun Gothic" panose="020B0503020000020004" pitchFamily="34" charset="-127"/>
                <a:cs typeface="AdvP6F00"/>
              </a:rPr>
              <a:t>Specify support for RRM measurement prediction for both UE and network sided models [RAN2]:</a:t>
            </a:r>
            <a:endParaRPr lang="en-US" sz="1600" kern="0" dirty="0">
              <a:latin typeface="Times" panose="02020603050405020304" pitchFamily="18" charset="0"/>
              <a:ea typeface="Malgun Gothic" panose="020B0503020000020004" pitchFamily="34" charset="-127"/>
              <a:cs typeface="AdvP6F00"/>
            </a:endParaRPr>
          </a:p>
          <a:p>
            <a:pPr marL="742950" lvl="1" indent="-285750">
              <a:buFont typeface="Courier New" panose="02070309020205020404" pitchFamily="49" charset="0"/>
              <a:buChar char="o"/>
            </a:pPr>
            <a:r>
              <a:rPr lang="en-GB" sz="1600" kern="0" dirty="0">
                <a:solidFill>
                  <a:srgbClr val="000000"/>
                </a:solidFill>
                <a:latin typeface="Times" panose="02020603050405020304" pitchFamily="18" charset="0"/>
                <a:ea typeface="Batang" panose="02030600000101010101" pitchFamily="18" charset="-127"/>
                <a:cs typeface="Times New Roman" panose="02020603050405020304" pitchFamily="18" charset="0"/>
              </a:rPr>
              <a:t>Specify signalling and protocol aspect to enable reporting inference outcome of UE sided model for RRM measurement prediction</a:t>
            </a:r>
            <a:endParaRPr lang="en-US" sz="1600" kern="0" dirty="0">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Courier New" panose="02070309020205020404" pitchFamily="49" charset="0"/>
              <a:buChar char="o"/>
            </a:pPr>
            <a:r>
              <a:rPr lang="en-GB" sz="1600" kern="0" dirty="0">
                <a:solidFill>
                  <a:srgbClr val="000000"/>
                </a:solidFill>
                <a:latin typeface="Times" panose="02020603050405020304" pitchFamily="18" charset="0"/>
                <a:ea typeface="Batang" panose="02030600000101010101" pitchFamily="18" charset="-127"/>
                <a:cs typeface="Times New Roman" panose="02020603050405020304" pitchFamily="18" charset="0"/>
              </a:rPr>
              <a:t>Specify signalling and protocol aspect to enable reporting information from UE for inference operation of network sided model for RRM measurement prediction</a:t>
            </a:r>
            <a:endParaRPr lang="en-US" sz="1600" kern="0" dirty="0">
              <a:latin typeface="Times" panose="02020603050405020304" pitchFamily="18" charset="0"/>
              <a:ea typeface="Batang" panose="02030600000101010101" pitchFamily="18" charset="-127"/>
              <a:cs typeface="Times New Roman" panose="02020603050405020304" pitchFamily="18" charset="0"/>
            </a:endParaRPr>
          </a:p>
          <a:p>
            <a:pPr marL="742950" lvl="1" indent="-285750">
              <a:spcAft>
                <a:spcPts val="300"/>
              </a:spcAft>
              <a:buFont typeface="Courier New" panose="02070309020205020404" pitchFamily="49" charset="0"/>
              <a:buChar char="o"/>
            </a:pPr>
            <a:r>
              <a:rPr lang="en-GB" sz="1600" kern="0" dirty="0">
                <a:solidFill>
                  <a:srgbClr val="000000"/>
                </a:solidFill>
                <a:latin typeface="Times" panose="02020603050405020304" pitchFamily="18" charset="0"/>
                <a:ea typeface="Batang" panose="02030600000101010101" pitchFamily="18" charset="-127"/>
                <a:cs typeface="Times New Roman" panose="02020603050405020304" pitchFamily="18" charset="0"/>
              </a:rPr>
              <a:t>At least the use cases studied so far in RAN2 SI are supported: Temporal domain prediction and Frequency domain prediction.   FFS Spatial domain pending RAN2 Study progress.  FFS Cell level vs beam level prediction</a:t>
            </a:r>
            <a:endParaRPr lang="en-US" sz="1600" kern="0" dirty="0">
              <a:latin typeface="Times" panose="02020603050405020304" pitchFamily="18" charset="0"/>
              <a:ea typeface="Batang" panose="02030600000101010101" pitchFamily="18" charset="-127"/>
              <a:cs typeface="Times New Roman" panose="02020603050405020304" pitchFamily="18" charset="0"/>
            </a:endParaRPr>
          </a:p>
          <a:p>
            <a:pPr marL="24" indent="0">
              <a:spcBef>
                <a:spcPts val="300"/>
              </a:spcBef>
              <a:spcAft>
                <a:spcPts val="300"/>
              </a:spcAft>
              <a:buFontTx/>
              <a:buNone/>
            </a:pPr>
            <a:r>
              <a:rPr lang="en-GB" sz="1600" kern="0" dirty="0">
                <a:solidFill>
                  <a:srgbClr val="000000"/>
                </a:solidFill>
                <a:latin typeface="Times" panose="02020603050405020304" pitchFamily="18" charset="0"/>
                <a:ea typeface="Batang" panose="02030600000101010101" pitchFamily="18" charset="-127"/>
                <a:cs typeface="Times New Roman" panose="02020603050405020304" pitchFamily="18" charset="0"/>
              </a:rPr>
              <a:t>	NOTE: network sided models can be concluded in RAN#108 after RAN2 discussions</a:t>
            </a:r>
            <a:endParaRPr lang="en-US" sz="1600" kern="0" dirty="0">
              <a:solidFill>
                <a:srgbClr val="000000"/>
              </a:solidFill>
              <a:latin typeface="Times" panose="02020603050405020304" pitchFamily="18" charset="0"/>
              <a:ea typeface="Batang" panose="02030600000101010101" pitchFamily="18" charset="-127"/>
              <a:cs typeface="Times New Roman" panose="02020603050405020304" pitchFamily="18" charset="0"/>
            </a:endParaRPr>
          </a:p>
          <a:p>
            <a:pPr marL="457200" lvl="1" indent="-457176">
              <a:spcBef>
                <a:spcPts val="300"/>
              </a:spcBef>
              <a:spcAft>
                <a:spcPts val="300"/>
              </a:spcAft>
              <a:buFont typeface="Arial" panose="020B0604020202020204" pitchFamily="34" charset="0"/>
              <a:buBlip>
                <a:blip r:embed="rId2"/>
              </a:buBlip>
            </a:pPr>
            <a:r>
              <a:rPr lang="en-GB" sz="1600" kern="0" dirty="0">
                <a:solidFill>
                  <a:srgbClr val="000000"/>
                </a:solidFill>
                <a:latin typeface="Times" panose="02020603050405020304" pitchFamily="18" charset="0"/>
                <a:ea typeface="Malgun Gothic" panose="020B0503020000020004" pitchFamily="34" charset="-127"/>
              </a:rPr>
              <a:t>Specify support for measurement event prediction for UE sided models [RAN2]:</a:t>
            </a:r>
            <a:endParaRPr lang="en-US" sz="1600" kern="0" dirty="0">
              <a:solidFill>
                <a:srgbClr val="000000"/>
              </a:solidFill>
              <a:latin typeface="Times" panose="02020603050405020304" pitchFamily="18" charset="0"/>
              <a:ea typeface="Malgun Gothic" panose="020B0503020000020004" pitchFamily="34" charset="-127"/>
            </a:endParaRPr>
          </a:p>
          <a:p>
            <a:pPr marL="742950" lvl="1" indent="-285750">
              <a:buFont typeface="Courier New" panose="02070309020205020404" pitchFamily="49" charset="0"/>
              <a:buChar char="o"/>
            </a:pPr>
            <a:r>
              <a:rPr lang="en-GB" sz="1600" kern="0" dirty="0">
                <a:solidFill>
                  <a:srgbClr val="000000"/>
                </a:solidFill>
                <a:latin typeface="Times" panose="02020603050405020304" pitchFamily="18" charset="0"/>
                <a:ea typeface="Batang" panose="02030600000101010101" pitchFamily="18" charset="-127"/>
                <a:cs typeface="Times New Roman" panose="02020603050405020304" pitchFamily="18" charset="0"/>
              </a:rPr>
              <a:t>Specify signalling and protocol aspect to enable reporting inference outcome of UE sided model for measurement event prediction</a:t>
            </a:r>
            <a:endParaRPr lang="en-GB" sz="1600" kern="0" dirty="0">
              <a:solidFill>
                <a:srgbClr val="000000"/>
              </a:solidFill>
              <a:latin typeface="Times" panose="02020603050405020304" pitchFamily="18" charset="0"/>
              <a:ea typeface="Malgun Gothic" panose="020B0503020000020004" pitchFamily="34" charset="-127"/>
              <a:cs typeface="AdvP6F00"/>
            </a:endParaRPr>
          </a:p>
          <a:p>
            <a:pPr marL="742950" lvl="1" indent="-285750">
              <a:buFont typeface="Courier New" panose="02070309020205020404" pitchFamily="49" charset="0"/>
              <a:buChar char="o"/>
            </a:pPr>
            <a:r>
              <a:rPr lang="en-GB" sz="1600" kern="0" dirty="0">
                <a:solidFill>
                  <a:srgbClr val="000000"/>
                </a:solidFill>
                <a:latin typeface="Times" panose="02020603050405020304" pitchFamily="18" charset="0"/>
                <a:ea typeface="Malgun Gothic" panose="020B0503020000020004" pitchFamily="34" charset="-127"/>
                <a:cs typeface="AdvP6F00"/>
              </a:rPr>
              <a:t>For both RRM measurement prediction and measurement event prediction [RAN2]:</a:t>
            </a:r>
            <a:endParaRPr lang="en-US" sz="1600" kern="0" dirty="0">
              <a:latin typeface="Times" panose="02020603050405020304" pitchFamily="18" charset="0"/>
              <a:ea typeface="Malgun Gothic" panose="020B0503020000020004" pitchFamily="34" charset="-127"/>
              <a:cs typeface="AdvP6F00"/>
            </a:endParaRPr>
          </a:p>
          <a:p>
            <a:pPr marL="457200" lvl="1" indent="-457176">
              <a:spcBef>
                <a:spcPts val="300"/>
              </a:spcBef>
              <a:spcAft>
                <a:spcPts val="300"/>
              </a:spcAft>
              <a:buFont typeface="Arial" panose="020B0604020202020204" pitchFamily="34" charset="0"/>
              <a:buBlip>
                <a:blip r:embed="rId2"/>
              </a:buBlip>
            </a:pPr>
            <a:r>
              <a:rPr lang="en-GB" sz="1600" kern="0" dirty="0">
                <a:solidFill>
                  <a:srgbClr val="000000"/>
                </a:solidFill>
                <a:latin typeface="Times" panose="02020603050405020304" pitchFamily="18" charset="0"/>
                <a:ea typeface="Malgun Gothic" panose="020B0503020000020004" pitchFamily="34" charset="-127"/>
              </a:rPr>
              <a:t>Specify signalling and protocol to facilitate functionality-based LCM procedures</a:t>
            </a:r>
          </a:p>
          <a:p>
            <a:pPr marL="742950" lvl="1" indent="-285750">
              <a:buFont typeface="Courier New" panose="02070309020205020404" pitchFamily="49" charset="0"/>
              <a:buChar char="o"/>
              <a:defRPr/>
            </a:pPr>
            <a:r>
              <a:rPr lang="en-GB" sz="1600" kern="0" dirty="0">
                <a:solidFill>
                  <a:srgbClr val="000000"/>
                </a:solidFill>
                <a:latin typeface="Times" panose="02020603050405020304" pitchFamily="18" charset="0"/>
                <a:ea typeface="Batang" panose="02030600000101010101" pitchFamily="18" charset="-127"/>
                <a:cs typeface="Times New Roman" panose="02020603050405020304" pitchFamily="18" charset="0"/>
              </a:rPr>
              <a:t>To be based on the LCM framework for Rel-19 AI/ML for NR air interface WI as much as possible </a:t>
            </a:r>
            <a:endParaRPr lang="en-GB" sz="1600" kern="0" dirty="0">
              <a:solidFill>
                <a:srgbClr val="000000"/>
              </a:solidFill>
              <a:latin typeface="Times" panose="02020603050405020304" pitchFamily="18" charset="0"/>
              <a:ea typeface="Malgun Gothic" panose="020B0503020000020004" pitchFamily="34" charset="-127"/>
            </a:endParaRPr>
          </a:p>
          <a:p>
            <a:pPr marL="457200" lvl="1" indent="-457176">
              <a:spcBef>
                <a:spcPts val="300"/>
              </a:spcBef>
              <a:spcAft>
                <a:spcPts val="300"/>
              </a:spcAft>
              <a:buFont typeface="Arial" panose="020B0604020202020204" pitchFamily="34" charset="0"/>
              <a:buBlip>
                <a:blip r:embed="rId2"/>
              </a:buBlip>
            </a:pPr>
            <a:r>
              <a:rPr lang="en-GB" sz="1600" kern="0" dirty="0">
                <a:solidFill>
                  <a:srgbClr val="000000"/>
                </a:solidFill>
                <a:latin typeface="Times" panose="02020603050405020304" pitchFamily="18" charset="0"/>
                <a:ea typeface="Malgun Gothic" panose="020B0503020000020004" pitchFamily="34" charset="-127"/>
              </a:rPr>
              <a:t>For both RRM measurement prediction and measurement event prediction: [RAN4]</a:t>
            </a:r>
          </a:p>
          <a:p>
            <a:pPr marL="742950" lvl="1" indent="-285750">
              <a:buFont typeface="Courier New" panose="02070309020205020404" pitchFamily="49" charset="0"/>
              <a:buChar char="o"/>
            </a:pPr>
            <a:r>
              <a:rPr lang="en-GB" sz="1600" kern="0" dirty="0">
                <a:solidFill>
                  <a:srgbClr val="000000"/>
                </a:solidFill>
                <a:latin typeface="Times" panose="02020603050405020304" pitchFamily="18" charset="0"/>
                <a:ea typeface="Batang" panose="02030600000101010101" pitchFamily="18" charset="-127"/>
                <a:cs typeface="Times New Roman" panose="02020603050405020304" pitchFamily="18" charset="0"/>
              </a:rPr>
              <a:t>Specify core requirements identified in study item phase</a:t>
            </a:r>
            <a:endParaRPr lang="en-US" sz="1600" kern="0" dirty="0">
              <a:latin typeface="Times" panose="02020603050405020304" pitchFamily="18" charset="0"/>
              <a:ea typeface="Batang" panose="02030600000101010101" pitchFamily="18" charset="-127"/>
              <a:cs typeface="Times New Roman" panose="02020603050405020304" pitchFamily="18" charset="0"/>
            </a:endParaRPr>
          </a:p>
          <a:p>
            <a:pPr marL="742950" lvl="1" indent="-285750">
              <a:spcAft>
                <a:spcPts val="300"/>
              </a:spcAft>
              <a:buFont typeface="Courier New" panose="02070309020205020404" pitchFamily="49" charset="0"/>
              <a:buChar char="o"/>
            </a:pPr>
            <a:r>
              <a:rPr lang="en-GB" sz="1600" kern="0" dirty="0">
                <a:solidFill>
                  <a:srgbClr val="000000"/>
                </a:solidFill>
                <a:latin typeface="Times" panose="02020603050405020304" pitchFamily="18" charset="0"/>
                <a:ea typeface="Batang" panose="02030600000101010101" pitchFamily="18" charset="-127"/>
                <a:cs typeface="Times New Roman" panose="02020603050405020304" pitchFamily="18" charset="0"/>
              </a:rPr>
              <a:t>Specify LCM-related requirements, if any</a:t>
            </a:r>
            <a:endParaRPr lang="en-GB" sz="1600" kern="0" dirty="0">
              <a:solidFill>
                <a:srgbClr val="000000"/>
              </a:solidFill>
              <a:latin typeface="Times" panose="02020603050405020304" pitchFamily="18" charset="0"/>
              <a:ea typeface="Malgun Gothic" panose="020B0503020000020004" pitchFamily="34" charset="-127"/>
            </a:endParaRPr>
          </a:p>
        </p:txBody>
      </p:sp>
    </p:spTree>
    <p:extLst>
      <p:ext uri="{BB962C8B-B14F-4D97-AF65-F5344CB8AC3E}">
        <p14:creationId xmlns:p14="http://schemas.microsoft.com/office/powerpoint/2010/main" val="814244058"/>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709E30D5-E9C0-4877-ABD3-3B65B48CFA05}"/>
              </a:ext>
            </a:extLst>
          </p:cNvPr>
          <p:cNvSpPr txBox="1">
            <a:spLocks/>
          </p:cNvSpPr>
          <p:nvPr/>
        </p:nvSpPr>
        <p:spPr bwMode="auto">
          <a:xfrm>
            <a:off x="2242174" y="234820"/>
            <a:ext cx="8244466"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0" cap="none" spc="0" normalizeH="0" baseline="0" noProof="0">
                <a:ln>
                  <a:noFill/>
                </a:ln>
                <a:solidFill>
                  <a:srgbClr val="FF0000"/>
                </a:solidFill>
                <a:effectLst/>
                <a:uLnTx/>
                <a:uFillTx/>
                <a:latin typeface="Calibri"/>
                <a:ea typeface="+mj-ea"/>
                <a:cs typeface="+mj-cs"/>
              </a:rPr>
              <a:t>RAN2: Mobility </a:t>
            </a:r>
            <a:endParaRPr kumimoji="0" lang="en-US" sz="4000" b="1" i="0" u="none" strike="noStrike" kern="0" cap="none" spc="0" normalizeH="0" baseline="0" noProof="0" dirty="0">
              <a:ln>
                <a:noFill/>
              </a:ln>
              <a:solidFill>
                <a:srgbClr val="FF0000"/>
              </a:solidFill>
              <a:effectLst/>
              <a:uLnTx/>
              <a:uFillTx/>
              <a:latin typeface="Calibri"/>
              <a:ea typeface="+mj-ea"/>
              <a:cs typeface="+mj-cs"/>
            </a:endParaRPr>
          </a:p>
        </p:txBody>
      </p:sp>
      <p:sp>
        <p:nvSpPr>
          <p:cNvPr id="6" name="Content Placeholder 2">
            <a:extLst>
              <a:ext uri="{FF2B5EF4-FFF2-40B4-BE49-F238E27FC236}">
                <a16:creationId xmlns:a16="http://schemas.microsoft.com/office/drawing/2014/main" id="{EA89041A-A8CD-4933-B854-CB4C6CC3A33A}"/>
              </a:ext>
            </a:extLst>
          </p:cNvPr>
          <p:cNvSpPr txBox="1">
            <a:spLocks/>
          </p:cNvSpPr>
          <p:nvPr/>
        </p:nvSpPr>
        <p:spPr bwMode="auto">
          <a:xfrm>
            <a:off x="354843" y="1154430"/>
            <a:ext cx="11518710" cy="53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2400" b="0" i="0" u="none" strike="noStrike" kern="0" cap="none" spc="0" normalizeH="0" baseline="0" noProof="0">
                <a:ln>
                  <a:noFill/>
                </a:ln>
                <a:solidFill>
                  <a:sysClr val="windowText" lastClr="000000"/>
                </a:solidFill>
                <a:effectLst/>
                <a:uLnTx/>
                <a:uFillTx/>
                <a:latin typeface="Calibri"/>
                <a:ea typeface="+mn-ea"/>
                <a:cs typeface="+mn-cs"/>
              </a:rPr>
              <a:t>The following objectives are considered as baseline for Rel-20</a:t>
            </a:r>
          </a:p>
          <a:p>
            <a:pPr marL="0" marR="0" lvl="0" indent="-457176" algn="l" defTabSz="914400" rtl="0" eaLnBrk="0" fontAlgn="base" latinLnBrk="0" hangingPunct="0">
              <a:lnSpc>
                <a:spcPct val="100000"/>
              </a:lnSpc>
              <a:spcBef>
                <a:spcPts val="300"/>
              </a:spcBef>
              <a:spcAft>
                <a:spcPts val="300"/>
              </a:spcAft>
              <a:buClrTx/>
              <a:buSzTx/>
              <a:buFontTx/>
              <a:buBlip>
                <a:blip r:embed="rId2"/>
              </a:buBlip>
              <a:tabLst>
                <a:tab pos="457200" algn="l"/>
              </a:tabLst>
              <a:defRPr/>
            </a:pPr>
            <a:r>
              <a:rPr kumimoji="0" lang="en-US" sz="1600" b="0" i="0" u="none" strike="noStrike" kern="0" cap="none" spc="0" normalizeH="0" baseline="0" noProof="0">
                <a:ln>
                  <a:noFill/>
                </a:ln>
                <a:solidFill>
                  <a:srgbClr val="000000"/>
                </a:solidFill>
                <a:effectLst/>
                <a:uLnTx/>
                <a:uFillTx/>
                <a:latin typeface="Times" panose="02020603050405020304" pitchFamily="18" charset="0"/>
                <a:ea typeface="Malgun Gothic" panose="020B0503020000020004" pitchFamily="34" charset="-127"/>
                <a:cs typeface="+mn-cs"/>
              </a:rPr>
              <a:t>Specify LTM SCell improvements for further reducing interruption delays</a:t>
            </a:r>
          </a:p>
          <a:p>
            <a:pPr marL="742950" marR="0" lvl="1" indent="-285750" algn="l" defTabSz="914400" rtl="0" eaLnBrk="0" fontAlgn="base" latinLnBrk="0" hangingPunct="0">
              <a:lnSpc>
                <a:spcPct val="100000"/>
              </a:lnSpc>
              <a:spcBef>
                <a:spcPts val="300"/>
              </a:spcBef>
              <a:spcAft>
                <a:spcPts val="300"/>
              </a:spcAft>
              <a:buClr>
                <a:srgbClr val="C00000"/>
              </a:buClr>
              <a:buSzTx/>
              <a:buFont typeface="Lucida Grande"/>
              <a:buChar char="-"/>
              <a:tabLst>
                <a:tab pos="914400" algn="l"/>
              </a:tabLst>
              <a:defRPr/>
            </a:pPr>
            <a:r>
              <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rPr>
              <a:t>SCell activation</a:t>
            </a:r>
          </a:p>
          <a:p>
            <a:pPr marL="1143000" marR="0" lvl="2" indent="-228600" algn="l" defTabSz="914400" rtl="0" eaLnBrk="0" fontAlgn="base" latinLnBrk="0" hangingPunct="0">
              <a:lnSpc>
                <a:spcPct val="100000"/>
              </a:lnSpc>
              <a:spcBef>
                <a:spcPts val="300"/>
              </a:spcBef>
              <a:spcAft>
                <a:spcPts val="300"/>
              </a:spcAft>
              <a:buClrTx/>
              <a:buSzTx/>
              <a:buFont typeface="Lucida Grande"/>
              <a:buChar char="-"/>
              <a:tabLst>
                <a:tab pos="1371600" algn="l"/>
              </a:tabLst>
              <a:defRPr/>
            </a:pPr>
            <a:r>
              <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rPr>
              <a:t>Specify the necessary configuration and UE procedures for NW triggering of LTM SCell activation with LTM cell switch [RAN2, RAN3]. </a:t>
            </a:r>
          </a:p>
          <a:p>
            <a:pPr marL="1143000" marR="0" lvl="2" indent="-228600" algn="l" defTabSz="914400" rtl="0" eaLnBrk="0" fontAlgn="base" latinLnBrk="0" hangingPunct="0">
              <a:lnSpc>
                <a:spcPct val="100000"/>
              </a:lnSpc>
              <a:spcBef>
                <a:spcPts val="300"/>
              </a:spcBef>
              <a:spcAft>
                <a:spcPts val="300"/>
              </a:spcAft>
              <a:buClrTx/>
              <a:buSzTx/>
              <a:buFont typeface="Lucida Grande"/>
              <a:buChar char="-"/>
              <a:tabLst>
                <a:tab pos="1371600" algn="l"/>
              </a:tabLst>
              <a:defRPr/>
            </a:pPr>
            <a:r>
              <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rPr>
              <a:t>Evaluate and specify as necessary the needed RAN4 requirements for this [RAN4]. </a:t>
            </a:r>
          </a:p>
          <a:p>
            <a:pPr marL="914424" marR="0" lvl="0" indent="0" algn="l" defTabSz="914400" rtl="0" eaLnBrk="0" fontAlgn="base" latinLnBrk="0" hangingPunct="0">
              <a:lnSpc>
                <a:spcPct val="100000"/>
              </a:lnSpc>
              <a:spcBef>
                <a:spcPts val="300"/>
              </a:spcBef>
              <a:spcAft>
                <a:spcPts val="300"/>
              </a:spcAft>
              <a:buClrTx/>
              <a:buSzTx/>
              <a:buFontTx/>
              <a:buNone/>
              <a:tabLst/>
              <a:defRPr/>
            </a:pPr>
            <a:r>
              <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rPr>
              <a:t>NOTE: Reuse the candidate cell LTM measurement and reporting procedures where possible for the SCell improvements</a:t>
            </a:r>
          </a:p>
          <a:p>
            <a:pPr marL="914424" marR="0" lvl="0" indent="0" algn="l" defTabSz="914400" rtl="0" eaLnBrk="0" fontAlgn="base" latinLnBrk="0" hangingPunct="0">
              <a:lnSpc>
                <a:spcPct val="100000"/>
              </a:lnSpc>
              <a:spcBef>
                <a:spcPts val="300"/>
              </a:spcBef>
              <a:spcAft>
                <a:spcPts val="300"/>
              </a:spcAft>
              <a:buClrTx/>
              <a:buSzTx/>
              <a:buFontTx/>
              <a:buNone/>
              <a:tabLst/>
              <a:defRPr/>
            </a:pPr>
            <a:r>
              <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rPr>
              <a:t>NOTE: This objective is NOT applicable to non-co-located CA and is NOT applicable to C-LTM</a:t>
            </a:r>
          </a:p>
          <a:p>
            <a:pPr marL="914424" marR="0" lvl="0" indent="0" algn="l" defTabSz="914400" rtl="0" eaLnBrk="0" fontAlgn="base" latinLnBrk="0" hangingPunct="0">
              <a:lnSpc>
                <a:spcPct val="100000"/>
              </a:lnSpc>
              <a:spcBef>
                <a:spcPts val="300"/>
              </a:spcBef>
              <a:spcAft>
                <a:spcPts val="300"/>
              </a:spcAft>
              <a:buClrTx/>
              <a:buSzTx/>
              <a:buFontTx/>
              <a:buNone/>
              <a:tabLst/>
              <a:defRPr/>
            </a:pPr>
            <a:r>
              <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rPr>
              <a:t>NOTE: This objective is applicable to MCG and SCG</a:t>
            </a:r>
          </a:p>
          <a:p>
            <a:pPr marL="914424" marR="0" lvl="0" indent="0" algn="l" defTabSz="914400" rtl="0" eaLnBrk="0" fontAlgn="base" latinLnBrk="0" hangingPunct="0">
              <a:lnSpc>
                <a:spcPct val="100000"/>
              </a:lnSpc>
              <a:spcBef>
                <a:spcPts val="300"/>
              </a:spcBef>
              <a:spcAft>
                <a:spcPts val="30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0" marR="0" lvl="0" indent="-457176" algn="l" defTabSz="914400" rtl="0" eaLnBrk="0" fontAlgn="base" latinLnBrk="0" hangingPunct="0">
              <a:lnSpc>
                <a:spcPct val="100000"/>
              </a:lnSpc>
              <a:spcBef>
                <a:spcPts val="300"/>
              </a:spcBef>
              <a:spcAft>
                <a:spcPts val="300"/>
              </a:spcAft>
              <a:buClrTx/>
              <a:buSzTx/>
              <a:buFontTx/>
              <a:buBlip>
                <a:blip r:embed="rId2"/>
              </a:buBlip>
              <a:tabLst>
                <a:tab pos="457200" algn="l"/>
              </a:tabLst>
              <a:defRPr/>
            </a:pPr>
            <a:r>
              <a:rPr kumimoji="0" lang="en-US" sz="1600" b="0" i="0" u="none" strike="noStrike" kern="0" cap="none" spc="0" normalizeH="0" baseline="0" noProof="0">
                <a:ln>
                  <a:noFill/>
                </a:ln>
                <a:solidFill>
                  <a:srgbClr val="000000"/>
                </a:solidFill>
                <a:effectLst/>
                <a:uLnTx/>
                <a:uFillTx/>
                <a:latin typeface="Times" panose="02020603050405020304" pitchFamily="18" charset="0"/>
                <a:ea typeface="Malgun Gothic" panose="020B0503020000020004" pitchFamily="34" charset="-127"/>
                <a:cs typeface="+mn-cs"/>
              </a:rPr>
              <a:t>Dynamic L1 measurement and reporting configuration change</a:t>
            </a:r>
          </a:p>
          <a:p>
            <a:pPr marL="742950" marR="0" lvl="1" indent="-285750" algn="l" defTabSz="914400" rtl="0" eaLnBrk="0" fontAlgn="base" latinLnBrk="0" hangingPunct="0">
              <a:lnSpc>
                <a:spcPct val="100000"/>
              </a:lnSpc>
              <a:spcBef>
                <a:spcPts val="300"/>
              </a:spcBef>
              <a:spcAft>
                <a:spcPts val="300"/>
              </a:spcAft>
              <a:buClr>
                <a:srgbClr val="C00000"/>
              </a:buClr>
              <a:buSzTx/>
              <a:buFont typeface="Lucida Grande"/>
              <a:buChar char="-"/>
              <a:tabLst>
                <a:tab pos="914400" algn="l"/>
              </a:tabLst>
              <a:defRPr/>
            </a:pPr>
            <a:r>
              <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rPr>
              <a:t>Specify the necessary configuration and procedures for MAC CE based configuration selection among prior provided RRC configurations of UE L1 measurement and reporting LTM configuration [RAN2]</a:t>
            </a:r>
          </a:p>
          <a:p>
            <a:pPr marL="742950" marR="0" lvl="1" indent="-285750" algn="l" defTabSz="914400" rtl="0" eaLnBrk="0" fontAlgn="base" latinLnBrk="0" hangingPunct="0">
              <a:lnSpc>
                <a:spcPct val="100000"/>
              </a:lnSpc>
              <a:spcBef>
                <a:spcPts val="300"/>
              </a:spcBef>
              <a:spcAft>
                <a:spcPts val="300"/>
              </a:spcAft>
              <a:buClr>
                <a:srgbClr val="C00000"/>
              </a:buClr>
              <a:buSzTx/>
              <a:buFont typeface="Lucida Grande"/>
              <a:buChar char="-"/>
              <a:tabLst>
                <a:tab pos="914400" algn="l"/>
              </a:tabLst>
              <a:defRPr/>
            </a:pPr>
            <a:r>
              <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rPr>
              <a:t>Evaluate and specify as necessary the needed RAN4 requirements for this [RAN4]. ????</a:t>
            </a:r>
          </a:p>
          <a:p>
            <a:pPr marL="1143000" marR="0" lvl="0" indent="0" algn="l" defTabSz="914400" rtl="0" eaLnBrk="0" fontAlgn="base" latinLnBrk="0" hangingPunct="0">
              <a:lnSpc>
                <a:spcPct val="100000"/>
              </a:lnSpc>
              <a:spcBef>
                <a:spcPts val="300"/>
              </a:spcBef>
              <a:spcAft>
                <a:spcPts val="300"/>
              </a:spcAft>
              <a:buClrTx/>
              <a:buSzTx/>
              <a:buFontTx/>
              <a:buNone/>
              <a:tabLst/>
              <a:defRPr/>
            </a:pPr>
            <a:r>
              <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rPr>
              <a:t>NOTE 1: This sub-objective is applicable to C-LTM as well.</a:t>
            </a:r>
          </a:p>
          <a:p>
            <a:pPr marL="1143000" marR="0" lvl="0" indent="0" algn="l" defTabSz="914400" rtl="0" eaLnBrk="0" fontAlgn="base" latinLnBrk="0" hangingPunct="0">
              <a:lnSpc>
                <a:spcPct val="100000"/>
              </a:lnSpc>
              <a:spcBef>
                <a:spcPts val="300"/>
              </a:spcBef>
              <a:spcAft>
                <a:spcPts val="300"/>
              </a:spcAft>
              <a:buClrTx/>
              <a:buSzTx/>
              <a:buFontTx/>
              <a:buNone/>
              <a:tabLst/>
              <a:defRPr/>
            </a:pPr>
            <a:r>
              <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rPr>
              <a:t>NOTE 2: For this objective, we strive to avoid RAN1 impact (including reporting)</a:t>
            </a:r>
          </a:p>
          <a:p>
            <a:pPr marL="1143000" marR="0" lvl="0" indent="0" algn="l" defTabSz="914400" rtl="0" eaLnBrk="0" fontAlgn="base" latinLnBrk="0" hangingPunct="0">
              <a:lnSpc>
                <a:spcPct val="100000"/>
              </a:lnSpc>
              <a:spcBef>
                <a:spcPts val="300"/>
              </a:spcBef>
              <a:spcAft>
                <a:spcPts val="300"/>
              </a:spcAft>
              <a:buClrTx/>
              <a:buSzTx/>
              <a:buFontTx/>
              <a:buNone/>
              <a:tabLst/>
              <a:defRPr/>
            </a:pPr>
            <a:r>
              <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rPr>
              <a:t>NOTE 3: RAN1/RAN3/RAN4(?) involvement is based on LS if necessary </a:t>
            </a:r>
          </a:p>
          <a:p>
            <a:pPr marL="1143000" marR="0" lvl="0" indent="0" algn="l" defTabSz="914400" rtl="0" eaLnBrk="0" fontAlgn="base" latinLnBrk="0" hangingPunct="0">
              <a:lnSpc>
                <a:spcPct val="100000"/>
              </a:lnSpc>
              <a:spcBef>
                <a:spcPts val="300"/>
              </a:spcBef>
              <a:spcAft>
                <a:spcPts val="30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342900" marR="0" lvl="0" indent="-342900" algn="l" defTabSz="914400" rtl="0" eaLnBrk="0" fontAlgn="base" latinLnBrk="0" hangingPunct="0">
              <a:lnSpc>
                <a:spcPct val="100000"/>
              </a:lnSpc>
              <a:spcBef>
                <a:spcPts val="300"/>
              </a:spcBef>
              <a:spcAft>
                <a:spcPts val="300"/>
              </a:spcAft>
              <a:buClrTx/>
              <a:buSzTx/>
              <a:buFont typeface="Lucida Grande"/>
              <a:buChar char="-"/>
              <a:tabLst>
                <a:tab pos="457200" algn="l"/>
              </a:tabLst>
              <a:defRPr/>
            </a:pPr>
            <a:r>
              <a:rPr kumimoji="0" lang="en-US" sz="14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No further RAN2 objectives are considered for Rel-20</a:t>
            </a:r>
            <a:endPar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0" marR="0" lvl="0" indent="0" algn="l" defTabSz="914400" rtl="0" eaLnBrk="0" fontAlgn="base" latinLnBrk="0" hangingPunct="0">
              <a:lnSpc>
                <a:spcPct val="100000"/>
              </a:lnSpc>
              <a:spcBef>
                <a:spcPts val="300"/>
              </a:spcBef>
              <a:spcAft>
                <a:spcPts val="300"/>
              </a:spcAft>
              <a:buClrTx/>
              <a:buSzTx/>
              <a:buFontTx/>
              <a:buNone/>
              <a:tabLst/>
              <a:defRPr/>
            </a:pPr>
            <a:endParaRPr kumimoji="0" lang="en-US" sz="3732" b="0" i="0" u="none" strike="noStrike" kern="0" cap="none" spc="0" normalizeH="0" baseline="0" noProof="0" dirty="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1715983643"/>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59D765-8E49-4EEF-9266-303A125D8B41}"/>
              </a:ext>
            </a:extLst>
          </p:cNvPr>
          <p:cNvSpPr txBox="1">
            <a:spLocks/>
          </p:cNvSpPr>
          <p:nvPr/>
        </p:nvSpPr>
        <p:spPr bwMode="auto">
          <a:xfrm>
            <a:off x="1985578" y="209939"/>
            <a:ext cx="822493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0" cap="none" spc="0" normalizeH="0" baseline="0" noProof="0" dirty="0">
                <a:ln>
                  <a:noFill/>
                </a:ln>
                <a:solidFill>
                  <a:srgbClr val="FF0000"/>
                </a:solidFill>
                <a:effectLst/>
                <a:uLnTx/>
                <a:uFillTx/>
                <a:latin typeface="Calibri"/>
                <a:ea typeface="+mj-ea"/>
                <a:cs typeface="+mj-cs"/>
              </a:rPr>
              <a:t>RAN2: XR </a:t>
            </a:r>
          </a:p>
        </p:txBody>
      </p:sp>
      <p:sp>
        <p:nvSpPr>
          <p:cNvPr id="6" name="Content Placeholder 2">
            <a:extLst>
              <a:ext uri="{FF2B5EF4-FFF2-40B4-BE49-F238E27FC236}">
                <a16:creationId xmlns:a16="http://schemas.microsoft.com/office/drawing/2014/main" id="{A468F17E-5C74-4F8D-82D3-9BDDFA3E4367}"/>
              </a:ext>
            </a:extLst>
          </p:cNvPr>
          <p:cNvSpPr txBox="1">
            <a:spLocks/>
          </p:cNvSpPr>
          <p:nvPr/>
        </p:nvSpPr>
        <p:spPr bwMode="auto">
          <a:xfrm>
            <a:off x="354842" y="1454152"/>
            <a:ext cx="11491415"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400" b="0" i="0" u="none" strike="noStrike" kern="0" cap="none" spc="0" normalizeH="0" baseline="0" noProof="0">
                <a:ln>
                  <a:noFill/>
                </a:ln>
                <a:solidFill>
                  <a:sysClr val="windowText" lastClr="000000"/>
                </a:solidFill>
                <a:effectLst/>
                <a:uLnTx/>
                <a:uFillTx/>
                <a:latin typeface="Calibri"/>
                <a:ea typeface="+mn-ea"/>
                <a:cs typeface="+mn-cs"/>
              </a:rPr>
              <a:t>The following objective is used as a starting point for XR WI:  </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2000" b="0" i="0" u="none" strike="noStrike" kern="0" cap="none" spc="0" normalizeH="0" baseline="0" noProof="0">
                <a:ln>
                  <a:noFill/>
                </a:ln>
                <a:solidFill>
                  <a:sysClr val="windowText" lastClr="000000"/>
                </a:solidFill>
                <a:effectLst/>
                <a:uLnTx/>
                <a:uFillTx/>
                <a:latin typeface="Calibri"/>
              </a:rPr>
              <a:t>Study and specify (if justified) potential enhancements (e.g., mobile AI awareness, PDU set for mobile AI data), for uplink mobile AI traffic by taking into account transmission characteristics of uplink mobile AI traffic [RAN2]</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2000" b="0" i="0" u="none" strike="noStrike" kern="0" cap="none" spc="0" normalizeH="0" baseline="0" noProof="0">
                <a:ln>
                  <a:noFill/>
                </a:ln>
                <a:solidFill>
                  <a:sysClr val="windowText" lastClr="000000"/>
                </a:solidFill>
                <a:effectLst/>
                <a:uLnTx/>
                <a:uFillTx/>
                <a:latin typeface="Calibri"/>
              </a:rPr>
              <a:t> The study focuses on identifying potential RAN protocol enhancements.</a:t>
            </a:r>
          </a:p>
          <a:p>
            <a:pPr marL="609566"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tabLst/>
              <a:defRPr/>
            </a:pPr>
            <a:r>
              <a:rPr kumimoji="0" lang="en-US" sz="2400" b="0" i="0" u="none" strike="noStrike" kern="0" cap="none" spc="0" normalizeH="0" baseline="0" noProof="0">
                <a:ln>
                  <a:noFill/>
                </a:ln>
                <a:solidFill>
                  <a:sysClr val="windowText" lastClr="000000"/>
                </a:solidFill>
                <a:effectLst/>
                <a:uLnTx/>
                <a:uFillTx/>
                <a:latin typeface="Calibri"/>
              </a:rPr>
              <a:t>	</a:t>
            </a:r>
            <a:r>
              <a:rPr kumimoji="0" lang="en-US" sz="2000" b="0" i="0" u="none" strike="noStrike" kern="0" cap="none" spc="0" normalizeH="0" baseline="0" noProof="0">
                <a:ln>
                  <a:noFill/>
                </a:ln>
                <a:solidFill>
                  <a:sysClr val="windowText" lastClr="000000"/>
                </a:solidFill>
                <a:effectLst/>
                <a:uLnTx/>
                <a:uFillTx/>
                <a:latin typeface="Calibri"/>
              </a:rPr>
              <a:t>NOTE: RAN2 will discuss/understand the transmission characteristics before discussing possible 	enhancements</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2000" b="0" i="0" u="none" strike="noStrike" kern="0" cap="none" spc="0" normalizeH="0" baseline="0" noProof="0">
                <a:ln>
                  <a:noFill/>
                </a:ln>
                <a:solidFill>
                  <a:sysClr val="windowText" lastClr="000000"/>
                </a:solidFill>
                <a:effectLst/>
                <a:uLnTx/>
                <a:uFillTx/>
                <a:latin typeface="Calibri"/>
              </a:rPr>
              <a:t>Checkpoint in RAN#113 to determine whether we do normative work and the potential scope of normative work for the first objective  </a:t>
            </a:r>
            <a:endParaRPr kumimoji="0" lang="en-US" sz="2400" b="0" i="0" u="none" strike="noStrike" kern="0" cap="none" spc="0" normalizeH="0" baseline="0" noProof="0">
              <a:ln>
                <a:noFill/>
              </a:ln>
              <a:solidFill>
                <a:sysClr val="windowText" lastClr="000000"/>
              </a:solidFill>
              <a:effectLst/>
              <a:uLnTx/>
              <a:uFillTx/>
              <a:latin typeface="Calibri"/>
            </a:endParaRP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400" b="0" i="0" u="none" strike="noStrike" kern="0" cap="none" spc="0" normalizeH="0" baseline="0" noProof="0">
                <a:ln>
                  <a:noFill/>
                </a:ln>
                <a:solidFill>
                  <a:sysClr val="windowText" lastClr="000000"/>
                </a:solidFill>
                <a:effectLst/>
                <a:uLnTx/>
                <a:uFillTx/>
                <a:latin typeface="Calibri"/>
                <a:ea typeface="+mn-ea"/>
                <a:cs typeface="+mn-cs"/>
              </a:rPr>
              <a:t>The following objective will be discussed and refined in RAN#108. Further refinement on the objective to limit the impact to SA2.  </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2000" b="0" i="0" u="none" strike="noStrike" kern="0" cap="none" spc="0" normalizeH="0" baseline="0" noProof="0">
                <a:ln>
                  <a:noFill/>
                </a:ln>
                <a:solidFill>
                  <a:sysClr val="windowText" lastClr="000000"/>
                </a:solidFill>
                <a:effectLst/>
                <a:uLnTx/>
                <a:uFillTx/>
                <a:latin typeface="Calibri"/>
              </a:rPr>
              <a:t>[Specify coordination between gNB and CN to enable/disable N3 	interface delay measurement from CN to gNB, for better latency guarantee [RAN3]</a:t>
            </a:r>
            <a:endParaRPr kumimoji="0" lang="en-US" sz="2000" b="0" i="0" u="none" strike="noStrike" kern="0" cap="none" spc="0" normalizeH="0" baseline="0" noProof="0" dirty="0">
              <a:ln>
                <a:noFill/>
              </a:ln>
              <a:solidFill>
                <a:sysClr val="windowText" lastClr="000000"/>
              </a:solidFill>
              <a:effectLst/>
              <a:uLnTx/>
              <a:uFillTx/>
              <a:latin typeface="Calibri"/>
            </a:endParaRPr>
          </a:p>
        </p:txBody>
      </p:sp>
    </p:spTree>
    <p:extLst>
      <p:ext uri="{BB962C8B-B14F-4D97-AF65-F5344CB8AC3E}">
        <p14:creationId xmlns:p14="http://schemas.microsoft.com/office/powerpoint/2010/main" val="1844334641"/>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B6E33F5-2D07-42FF-92E6-A5A33E78D055}"/>
              </a:ext>
            </a:extLst>
          </p:cNvPr>
          <p:cNvSpPr txBox="1">
            <a:spLocks/>
          </p:cNvSpPr>
          <p:nvPr/>
        </p:nvSpPr>
        <p:spPr bwMode="auto">
          <a:xfrm>
            <a:off x="1975810" y="209938"/>
            <a:ext cx="825423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0" cap="none" spc="0" normalizeH="0" baseline="0" noProof="0" dirty="0">
                <a:ln>
                  <a:noFill/>
                </a:ln>
                <a:solidFill>
                  <a:srgbClr val="FF0000"/>
                </a:solidFill>
                <a:effectLst/>
                <a:uLnTx/>
                <a:uFillTx/>
                <a:latin typeface="Calibri"/>
                <a:ea typeface="+mj-ea"/>
                <a:cs typeface="+mj-cs"/>
              </a:rPr>
              <a:t>RAN2: NR NTN</a:t>
            </a:r>
          </a:p>
        </p:txBody>
      </p:sp>
      <p:sp>
        <p:nvSpPr>
          <p:cNvPr id="6" name="Content Placeholder 2">
            <a:extLst>
              <a:ext uri="{FF2B5EF4-FFF2-40B4-BE49-F238E27FC236}">
                <a16:creationId xmlns:a16="http://schemas.microsoft.com/office/drawing/2014/main" id="{ADD12344-1902-47A3-8120-98B4C8AB0FFA}"/>
              </a:ext>
            </a:extLst>
          </p:cNvPr>
          <p:cNvSpPr txBox="1">
            <a:spLocks/>
          </p:cNvSpPr>
          <p:nvPr/>
        </p:nvSpPr>
        <p:spPr bwMode="auto">
          <a:xfrm>
            <a:off x="341195" y="1454152"/>
            <a:ext cx="11532358"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0" marR="0" lvl="0" indent="0" algn="l" defTabSz="914400" rtl="0" eaLnBrk="0" fontAlgn="base" latinLnBrk="0" hangingPunct="0">
              <a:lnSpc>
                <a:spcPct val="100000"/>
              </a:lnSpc>
              <a:spcBef>
                <a:spcPts val="300"/>
              </a:spcBef>
              <a:spcAft>
                <a:spcPts val="300"/>
              </a:spcAft>
              <a:buClrTx/>
              <a:buSzTx/>
              <a:buFontTx/>
              <a:buNone/>
              <a:tabLst/>
              <a:defRPr/>
            </a:pPr>
            <a:r>
              <a:rPr kumimoji="0" lang="en-GB" sz="2000" b="1" i="0" u="sng"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Conclusion for GNSS resilient operation</a:t>
            </a:r>
            <a:endParaRPr kumimoji="0" lang="en-US" sz="20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0" marR="0" lvl="0" indent="-457176" algn="l" defTabSz="914400" rtl="0" eaLnBrk="0" fontAlgn="base" latinLnBrk="0" hangingPunct="0">
              <a:lnSpc>
                <a:spcPct val="100000"/>
              </a:lnSpc>
              <a:spcBef>
                <a:spcPts val="300"/>
              </a:spcBef>
              <a:spcAft>
                <a:spcPts val="300"/>
              </a:spcAft>
              <a:buClrTx/>
              <a:buSzTx/>
              <a:buFontTx/>
              <a:buBlip>
                <a:blip r:embed="rId2"/>
              </a:buBlip>
              <a:tabLst/>
              <a:defRPr/>
            </a:pPr>
            <a:r>
              <a:rPr kumimoji="0" lang="en-GB" sz="20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Study Item with checkpoint to determine whether we have normative work and the scope based on results of study item phase.</a:t>
            </a:r>
            <a:endParaRPr kumimoji="0" lang="en-US" sz="20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457200" marR="0" lvl="1" indent="-457200" algn="l" defTabSz="914400" rtl="0" eaLnBrk="0" fontAlgn="base" latinLnBrk="0" hangingPunct="0">
              <a:lnSpc>
                <a:spcPct val="100000"/>
              </a:lnSpc>
              <a:spcBef>
                <a:spcPts val="300"/>
              </a:spcBef>
              <a:spcAft>
                <a:spcPts val="300"/>
              </a:spcAft>
              <a:buClr>
                <a:srgbClr val="C00000"/>
              </a:buClr>
              <a:buSzTx/>
              <a:buFont typeface="Arial" panose="020B0604020202020204" pitchFamily="34" charset="0"/>
              <a:buBlip>
                <a:blip r:embed="rId2"/>
              </a:buBlip>
              <a:tabLst/>
              <a:defRPr/>
            </a:pPr>
            <a:r>
              <a:rPr kumimoji="0" lang="en-GB" sz="20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Study should consider Rel-16 as baseline for discussion.  Study should focus on NR NTN and be backward compatible with legacy UEs.  Aim to minimize physical layer procedures impact to 5GA and avoid physical layer channel/signal changes.  </a:t>
            </a:r>
            <a:endParaRPr kumimoji="0" lang="en-US" sz="20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0" marR="0" lvl="1" indent="-457176" algn="l" defTabSz="914400" rtl="0" eaLnBrk="0" fontAlgn="base" latinLnBrk="0" hangingPunct="0">
              <a:lnSpc>
                <a:spcPct val="100000"/>
              </a:lnSpc>
              <a:spcBef>
                <a:spcPts val="300"/>
              </a:spcBef>
              <a:spcAft>
                <a:spcPts val="300"/>
              </a:spcAft>
              <a:buClr>
                <a:srgbClr val="C00000"/>
              </a:buClr>
              <a:buSzTx/>
              <a:buFont typeface="Arial" panose="020B0604020202020204" pitchFamily="34" charset="0"/>
              <a:buBlip>
                <a:blip r:embed="rId2"/>
              </a:buBlip>
              <a:tabLst/>
              <a:defRPr/>
            </a:pPr>
            <a:r>
              <a:rPr kumimoji="0" lang="en-GB" sz="20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Objective to be narrowed down for RAN#108 </a:t>
            </a:r>
            <a:endParaRPr kumimoji="0" lang="en-US" sz="20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0" marR="0" lvl="0" indent="-457176" algn="l" defTabSz="914400" rtl="0" eaLnBrk="0" fontAlgn="base" latinLnBrk="0" hangingPunct="0">
              <a:lnSpc>
                <a:spcPct val="100000"/>
              </a:lnSpc>
              <a:spcBef>
                <a:spcPts val="300"/>
              </a:spcBef>
              <a:spcAft>
                <a:spcPts val="300"/>
              </a:spcAft>
              <a:buClrTx/>
              <a:buSzTx/>
              <a:buFontTx/>
              <a:buBlip>
                <a:blip r:embed="rId2"/>
              </a:buBlip>
              <a:tabLst/>
              <a:defRPr/>
            </a:pPr>
            <a:r>
              <a:rPr kumimoji="0" lang="en-GB" sz="20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No additional NR NTN enhancements </a:t>
            </a:r>
            <a:r>
              <a:rPr kumimoji="0" lang="en-GB" sz="2000" b="1"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with</a:t>
            </a:r>
            <a:r>
              <a:rPr kumimoji="0" lang="en-GB" sz="20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 RAN1 impact can be considered at this point given limited 5GA TUs </a:t>
            </a:r>
            <a:endParaRPr kumimoji="0" lang="en-US" sz="20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0" marR="0" lvl="0" indent="0" algn="l" defTabSz="914400" rtl="0" eaLnBrk="0" fontAlgn="base" latinLnBrk="0" hangingPunct="0">
              <a:lnSpc>
                <a:spcPct val="100000"/>
              </a:lnSpc>
              <a:spcBef>
                <a:spcPts val="300"/>
              </a:spcBef>
              <a:spcAft>
                <a:spcPts val="300"/>
              </a:spcAft>
              <a:buClrTx/>
              <a:buSzTx/>
              <a:buFontTx/>
              <a:buNone/>
              <a:tabLst/>
              <a:defRPr/>
            </a:pPr>
            <a:endParaRPr kumimoji="0" lang="en-GB" sz="2000" b="1" i="0" u="sng"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0" marR="0" lvl="0" indent="0" algn="l" defTabSz="914400" rtl="0" eaLnBrk="0" fontAlgn="base" latinLnBrk="0" hangingPunct="0">
              <a:lnSpc>
                <a:spcPct val="100000"/>
              </a:lnSpc>
              <a:spcBef>
                <a:spcPts val="300"/>
              </a:spcBef>
              <a:spcAft>
                <a:spcPts val="300"/>
              </a:spcAft>
              <a:buClrTx/>
              <a:buSzTx/>
              <a:buFontTx/>
              <a:buNone/>
              <a:tabLst/>
              <a:defRPr/>
            </a:pPr>
            <a:r>
              <a:rPr kumimoji="0" lang="en-GB" sz="2000" b="1" i="0" u="sng"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Additional topic to be included in objective.</a:t>
            </a:r>
            <a:endParaRPr kumimoji="0" lang="en-US" sz="20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0" marR="0" lvl="0" indent="-457176" algn="l" defTabSz="914400" rtl="0" eaLnBrk="0" fontAlgn="base" latinLnBrk="0" hangingPunct="0">
              <a:lnSpc>
                <a:spcPct val="100000"/>
              </a:lnSpc>
              <a:spcBef>
                <a:spcPts val="300"/>
              </a:spcBef>
              <a:spcAft>
                <a:spcPts val="300"/>
              </a:spcAft>
              <a:buClrTx/>
              <a:buSzTx/>
              <a:buFontTx/>
              <a:buBlip>
                <a:blip r:embed="rId2"/>
              </a:buBlip>
              <a:tabLst/>
              <a:defRPr/>
            </a:pPr>
            <a:r>
              <a:rPr kumimoji="0" lang="en-GB" sz="20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Specify necessary enhancements to support E-UTRA TN to NR NTN handover in RRC connected mode</a:t>
            </a:r>
            <a:endParaRPr kumimoji="0" lang="en-US" sz="20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0" marR="0" lvl="0" indent="-457176" algn="l" defTabSz="914400" rtl="0" eaLnBrk="0" fontAlgn="base" latinLnBrk="0" hangingPunct="0">
              <a:lnSpc>
                <a:spcPct val="100000"/>
              </a:lnSpc>
              <a:spcBef>
                <a:spcPts val="300"/>
              </a:spcBef>
              <a:spcAft>
                <a:spcPts val="300"/>
              </a:spcAft>
              <a:buClrTx/>
              <a:buSzTx/>
              <a:buFontTx/>
              <a:buBlip>
                <a:blip r:embed="rId2"/>
              </a:buBlip>
              <a:tabLst/>
              <a:defRPr/>
            </a:pPr>
            <a:r>
              <a:rPr kumimoji="0" lang="en-GB" sz="20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TU estimate RAN2 (0.25 TU), RAN4 (0.5) </a:t>
            </a:r>
            <a:endParaRPr kumimoji="0" lang="en-US" sz="20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0" marR="0" lvl="0" indent="-457176" algn="l" defTabSz="914400" rtl="0" eaLnBrk="0" fontAlgn="base" latinLnBrk="0" hangingPunct="0">
              <a:lnSpc>
                <a:spcPct val="100000"/>
              </a:lnSpc>
              <a:spcBef>
                <a:spcPts val="300"/>
              </a:spcBef>
              <a:spcAft>
                <a:spcPts val="300"/>
              </a:spcAft>
              <a:buClrTx/>
              <a:buSzTx/>
              <a:buFontTx/>
              <a:buBlip>
                <a:blip r:embed="rId2"/>
              </a:buBlip>
              <a:tabLst/>
              <a:defRPr/>
            </a:pPr>
            <a:r>
              <a:rPr kumimoji="0" lang="en-GB" sz="20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Deadline to complete the work (first half of release)</a:t>
            </a:r>
            <a:endParaRPr kumimoji="0" lang="en-US" sz="20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endParaRPr kumimoji="0" lang="en-US" sz="3732" b="0" i="0" u="none" strike="noStrike" kern="0" cap="none" spc="0" normalizeH="0" baseline="0" noProof="0" dirty="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1890875867"/>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4AA36D3-99E9-44F1-B3D4-49F845BFDC96}"/>
              </a:ext>
            </a:extLst>
          </p:cNvPr>
          <p:cNvSpPr txBox="1">
            <a:spLocks/>
          </p:cNvSpPr>
          <p:nvPr/>
        </p:nvSpPr>
        <p:spPr bwMode="auto">
          <a:xfrm>
            <a:off x="1995349" y="203719"/>
            <a:ext cx="8224929"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0" cap="none" spc="0" normalizeH="0" baseline="0" noProof="0" dirty="0">
                <a:ln>
                  <a:noFill/>
                </a:ln>
                <a:solidFill>
                  <a:srgbClr val="FF0000"/>
                </a:solidFill>
                <a:effectLst/>
                <a:uLnTx/>
                <a:uFillTx/>
                <a:latin typeface="Calibri"/>
                <a:ea typeface="+mj-ea"/>
                <a:cs typeface="+mj-cs"/>
              </a:rPr>
              <a:t>RAN2: NTN IoT</a:t>
            </a:r>
          </a:p>
        </p:txBody>
      </p:sp>
      <p:sp>
        <p:nvSpPr>
          <p:cNvPr id="6" name="Content Placeholder 2">
            <a:extLst>
              <a:ext uri="{FF2B5EF4-FFF2-40B4-BE49-F238E27FC236}">
                <a16:creationId xmlns:a16="http://schemas.microsoft.com/office/drawing/2014/main" id="{1EC5ADC3-B7DB-4CBB-82D3-016601345AE2}"/>
              </a:ext>
            </a:extLst>
          </p:cNvPr>
          <p:cNvSpPr txBox="1">
            <a:spLocks/>
          </p:cNvSpPr>
          <p:nvPr/>
        </p:nvSpPr>
        <p:spPr bwMode="auto">
          <a:xfrm>
            <a:off x="368491" y="1454152"/>
            <a:ext cx="11491414"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2800" b="0" i="0" u="none" strike="noStrike" kern="0" cap="none" spc="0" normalizeH="0" baseline="0" noProof="0" dirty="0">
                <a:ln>
                  <a:noFill/>
                </a:ln>
                <a:solidFill>
                  <a:sysClr val="windowText" lastClr="000000"/>
                </a:solidFill>
                <a:effectLst/>
                <a:uLnTx/>
                <a:uFillTx/>
                <a:latin typeface="Calibri"/>
                <a:ea typeface="+mn-ea"/>
                <a:cs typeface="+mn-cs"/>
              </a:rPr>
              <a:t>Only the following objective will be considered as baseline for IoT NTN WI:</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800" b="0" i="0" u="none" strike="noStrike" kern="0" cap="none" spc="0" normalizeH="0" baseline="0" noProof="0" dirty="0">
                <a:ln>
                  <a:noFill/>
                </a:ln>
                <a:solidFill>
                  <a:sysClr val="windowText" lastClr="000000"/>
                </a:solidFill>
                <a:effectLst/>
                <a:uLnTx/>
                <a:uFillTx/>
                <a:latin typeface="Calibri"/>
                <a:ea typeface="+mn-ea"/>
                <a:cs typeface="+mn-cs"/>
              </a:rPr>
              <a:t>Voice over NB-IoT-NTN via GEO</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2400" b="0" i="0" u="none" strike="noStrike" kern="0" cap="none" spc="0" normalizeH="0" baseline="0" noProof="0" dirty="0">
                <a:ln>
                  <a:noFill/>
                </a:ln>
                <a:solidFill>
                  <a:sysClr val="windowText" lastClr="000000"/>
                </a:solidFill>
                <a:effectLst/>
                <a:uLnTx/>
                <a:uFillTx/>
                <a:latin typeface="Calibri"/>
              </a:rPr>
              <a:t>Study phase for 1 or 2 Quarters to </a:t>
            </a:r>
            <a:r>
              <a:rPr kumimoji="0" lang="en-US" sz="2400" b="0" i="0" u="none" strike="noStrike" kern="0" cap="none" spc="0" normalizeH="0" baseline="0" noProof="0" dirty="0" err="1">
                <a:ln>
                  <a:noFill/>
                </a:ln>
                <a:solidFill>
                  <a:sysClr val="windowText" lastClr="000000"/>
                </a:solidFill>
                <a:effectLst/>
                <a:uLnTx/>
                <a:uFillTx/>
                <a:latin typeface="Calibri"/>
              </a:rPr>
              <a:t>downselect</a:t>
            </a:r>
            <a:r>
              <a:rPr kumimoji="0" lang="en-US" sz="2400" b="0" i="0" u="none" strike="noStrike" kern="0" cap="none" spc="0" normalizeH="0" baseline="0" noProof="0" dirty="0">
                <a:ln>
                  <a:noFill/>
                </a:ln>
                <a:solidFill>
                  <a:sysClr val="windowText" lastClr="000000"/>
                </a:solidFill>
                <a:effectLst/>
                <a:uLnTx/>
                <a:uFillTx/>
                <a:latin typeface="Calibri"/>
              </a:rPr>
              <a:t> between CP or UP. Checkpoint by RAN#1xy (TBD)</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2400" b="0" i="0" u="none" strike="noStrike" kern="0" cap="none" spc="0" normalizeH="0" baseline="0" noProof="0" dirty="0">
                <a:ln>
                  <a:noFill/>
                </a:ln>
                <a:solidFill>
                  <a:sysClr val="windowText" lastClr="000000"/>
                </a:solidFill>
                <a:effectLst/>
                <a:uLnTx/>
                <a:uFillTx/>
                <a:latin typeface="Calibri"/>
              </a:rPr>
              <a:t>Work on detailed objectives for RAN#108</a:t>
            </a:r>
          </a:p>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sz="2800" b="0" i="0" u="none" strike="noStrike" kern="0" cap="none" spc="0" normalizeH="0" baseline="0" noProof="0" dirty="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2326926931"/>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4339867-9FC5-4DB4-8627-7C3E5DC370D5}"/>
              </a:ext>
            </a:extLst>
          </p:cNvPr>
          <p:cNvSpPr txBox="1">
            <a:spLocks/>
          </p:cNvSpPr>
          <p:nvPr/>
        </p:nvSpPr>
        <p:spPr bwMode="auto">
          <a:xfrm>
            <a:off x="2238999" y="234820"/>
            <a:ext cx="826400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0" cap="none" spc="0" normalizeH="0" baseline="0" noProof="0">
                <a:ln>
                  <a:noFill/>
                </a:ln>
                <a:solidFill>
                  <a:srgbClr val="FF0000"/>
                </a:solidFill>
                <a:effectLst/>
                <a:uLnTx/>
                <a:uFillTx/>
                <a:latin typeface="Calibri"/>
                <a:ea typeface="+mj-ea"/>
                <a:cs typeface="+mj-cs"/>
              </a:rPr>
              <a:t>RAN2: UAV</a:t>
            </a:r>
            <a:endParaRPr kumimoji="0" lang="en-US" sz="4000" b="1" i="0" u="none" strike="noStrike" kern="0" cap="none" spc="0" normalizeH="0" baseline="0" noProof="0" dirty="0">
              <a:ln>
                <a:noFill/>
              </a:ln>
              <a:solidFill>
                <a:srgbClr val="FF0000"/>
              </a:solidFill>
              <a:effectLst/>
              <a:uLnTx/>
              <a:uFillTx/>
              <a:latin typeface="Calibri"/>
              <a:ea typeface="+mj-ea"/>
              <a:cs typeface="+mj-cs"/>
            </a:endParaRPr>
          </a:p>
        </p:txBody>
      </p:sp>
      <p:sp>
        <p:nvSpPr>
          <p:cNvPr id="6" name="Content Placeholder 2">
            <a:extLst>
              <a:ext uri="{FF2B5EF4-FFF2-40B4-BE49-F238E27FC236}">
                <a16:creationId xmlns:a16="http://schemas.microsoft.com/office/drawing/2014/main" id="{E862EDEF-587C-4FF2-9016-CFB89477B8CE}"/>
              </a:ext>
            </a:extLst>
          </p:cNvPr>
          <p:cNvSpPr txBox="1">
            <a:spLocks/>
          </p:cNvSpPr>
          <p:nvPr/>
        </p:nvSpPr>
        <p:spPr bwMode="auto">
          <a:xfrm>
            <a:off x="327547" y="1454152"/>
            <a:ext cx="11546006"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800" b="0" i="0" u="none" strike="noStrike" kern="0" cap="none" spc="0" normalizeH="0" baseline="0" noProof="0" dirty="0">
                <a:ln>
                  <a:noFill/>
                </a:ln>
                <a:solidFill>
                  <a:sysClr val="windowText" lastClr="000000"/>
                </a:solidFill>
                <a:effectLst/>
                <a:uLnTx/>
                <a:uFillTx/>
                <a:latin typeface="Calibri"/>
                <a:ea typeface="+mn-ea"/>
                <a:cs typeface="+mn-cs"/>
              </a:rPr>
              <a:t>As a starting point we consider:</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2000" b="0" i="0" u="none" strike="noStrike" kern="0" cap="none" spc="0" normalizeH="0" baseline="0" noProof="0" dirty="0">
                <a:ln>
                  <a:noFill/>
                </a:ln>
                <a:solidFill>
                  <a:sysClr val="windowText" lastClr="000000"/>
                </a:solidFill>
                <a:effectLst/>
                <a:uLnTx/>
                <a:uFillTx/>
                <a:latin typeface="Calibri"/>
              </a:rPr>
              <a:t>Specify a UAV/UAM specific frequency/cell/beam prioritization mechanism for IDLE/INACTIVE mobility.  TBD next meeting whether we have a separate WI or TEI</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2000" b="0" i="0" u="none" strike="noStrike" kern="0" cap="none" spc="0" normalizeH="0" baseline="0" noProof="0" dirty="0">
                <a:ln>
                  <a:noFill/>
                </a:ln>
                <a:solidFill>
                  <a:sysClr val="windowText" lastClr="000000"/>
                </a:solidFill>
                <a:effectLst/>
                <a:uLnTx/>
                <a:uFillTx/>
                <a:latin typeface="Calibri"/>
              </a:rPr>
              <a:t>FFS CHO for RAN#108 </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800" b="0" i="0" u="none" strike="noStrike" kern="0" cap="none" spc="0" normalizeH="0" baseline="0" noProof="0" dirty="0">
                <a:ln>
                  <a:noFill/>
                </a:ln>
                <a:solidFill>
                  <a:sysClr val="windowText" lastClr="000000"/>
                </a:solidFill>
                <a:effectLst/>
                <a:uLnTx/>
                <a:uFillTx/>
                <a:latin typeface="Calibri"/>
                <a:ea typeface="+mn-ea"/>
                <a:cs typeface="+mn-cs"/>
              </a:rPr>
              <a:t>If this is a WI, the work should be completed in 2 Quarters</a:t>
            </a:r>
          </a:p>
        </p:txBody>
      </p:sp>
    </p:spTree>
    <p:extLst>
      <p:ext uri="{BB962C8B-B14F-4D97-AF65-F5344CB8AC3E}">
        <p14:creationId xmlns:p14="http://schemas.microsoft.com/office/powerpoint/2010/main" val="1621955032"/>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5">
            <a:extLst>
              <a:ext uri="{FF2B5EF4-FFF2-40B4-BE49-F238E27FC236}">
                <a16:creationId xmlns:a16="http://schemas.microsoft.com/office/drawing/2014/main" id="{2500AA6C-B921-4BDD-A8C5-0D6815D63BF9}"/>
              </a:ext>
            </a:extLst>
          </p:cNvPr>
          <p:cNvGraphicFramePr>
            <a:graphicFrameLocks noGrp="1"/>
          </p:cNvGraphicFramePr>
          <p:nvPr>
            <p:extLst>
              <p:ext uri="{D42A27DB-BD31-4B8C-83A1-F6EECF244321}">
                <p14:modId xmlns:p14="http://schemas.microsoft.com/office/powerpoint/2010/main" val="3686802181"/>
              </p:ext>
            </p:extLst>
          </p:nvPr>
        </p:nvGraphicFramePr>
        <p:xfrm>
          <a:off x="1233188" y="1528695"/>
          <a:ext cx="6177600" cy="2448000"/>
        </p:xfrm>
        <a:graphic>
          <a:graphicData uri="http://schemas.openxmlformats.org/drawingml/2006/table">
            <a:tbl>
              <a:tblPr firstRow="1" bandRow="1"/>
              <a:tblGrid>
                <a:gridCol w="3657600">
                  <a:extLst>
                    <a:ext uri="{9D8B030D-6E8A-4147-A177-3AD203B41FA5}">
                      <a16:colId xmlns:a16="http://schemas.microsoft.com/office/drawing/2014/main" val="1468657178"/>
                    </a:ext>
                  </a:extLst>
                </a:gridCol>
                <a:gridCol w="2520000">
                  <a:extLst>
                    <a:ext uri="{9D8B030D-6E8A-4147-A177-3AD203B41FA5}">
                      <a16:colId xmlns:a16="http://schemas.microsoft.com/office/drawing/2014/main" val="355880695"/>
                    </a:ext>
                  </a:extLst>
                </a:gridCol>
              </a:tblGrid>
              <a:tr h="7200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r>
                        <a:rPr lang="en-US" sz="1800" dirty="0"/>
                        <a:t>Title</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r>
                        <a:rPr lang="en-US" sz="1800" dirty="0"/>
                        <a:t>First-order TU Estimate (# TUs)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extLst>
                  <a:ext uri="{0D108BD9-81ED-4DB2-BD59-A6C34878D82A}">
                    <a16:rowId xmlns:a16="http://schemas.microsoft.com/office/drawing/2014/main" val="3826817822"/>
                  </a:ext>
                </a:extLst>
              </a:tr>
              <a:tr h="43200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AI/ML for NG-RAN</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[1-1.5]</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753953129"/>
                  </a:ext>
                </a:extLst>
              </a:tr>
              <a:tr h="43200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(RAN1-led) Ambient IoT</a:t>
                      </a:r>
                      <a:endParaRPr lang="en-US" sz="1800" dirty="0">
                        <a:highlight>
                          <a:srgbClr val="FFFF00"/>
                        </a:highlight>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3533460869"/>
                  </a:ext>
                </a:extLst>
              </a:tr>
              <a:tr h="43200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SON/MDT Enhancements</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[0.5-1]</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2432107506"/>
                  </a:ext>
                </a:extLst>
              </a:tr>
              <a:tr h="43200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ISAC</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3615434784"/>
                  </a:ext>
                </a:extLst>
              </a:tr>
            </a:tbl>
          </a:graphicData>
        </a:graphic>
      </p:graphicFrame>
      <p:sp>
        <p:nvSpPr>
          <p:cNvPr id="8" name="Title 1">
            <a:extLst>
              <a:ext uri="{FF2B5EF4-FFF2-40B4-BE49-F238E27FC236}">
                <a16:creationId xmlns:a16="http://schemas.microsoft.com/office/drawing/2014/main" id="{3633BDD7-33AE-4087-B6EE-FE35913BBA6D}"/>
              </a:ext>
            </a:extLst>
          </p:cNvPr>
          <p:cNvSpPr txBox="1">
            <a:spLocks/>
          </p:cNvSpPr>
          <p:nvPr/>
        </p:nvSpPr>
        <p:spPr bwMode="auto">
          <a:xfrm>
            <a:off x="683664" y="138223"/>
            <a:ext cx="10835046"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r>
              <a:rPr lang="en-US" sz="2800" b="1" kern="0" dirty="0">
                <a:latin typeface="Calibri"/>
              </a:rPr>
              <a:t>List of Potential RAN3-led Items for Subsequent Discussion till RAN#108</a:t>
            </a:r>
          </a:p>
        </p:txBody>
      </p:sp>
      <p:sp>
        <p:nvSpPr>
          <p:cNvPr id="9" name="Content Placeholder 2">
            <a:extLst>
              <a:ext uri="{FF2B5EF4-FFF2-40B4-BE49-F238E27FC236}">
                <a16:creationId xmlns:a16="http://schemas.microsoft.com/office/drawing/2014/main" id="{5135DA47-C5BB-47DA-B362-4BEFAC72D8C0}"/>
              </a:ext>
            </a:extLst>
          </p:cNvPr>
          <p:cNvSpPr txBox="1"/>
          <p:nvPr/>
        </p:nvSpPr>
        <p:spPr bwMode="auto">
          <a:xfrm>
            <a:off x="1571714" y="4656699"/>
            <a:ext cx="11331486" cy="177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344" tIns="37172" rIns="74344" bIns="37172"/>
          <a:lstStyle>
            <a:lvl1pPr marL="457200" indent="-457200" algn="l" rtl="0" eaLnBrk="0" fontAlgn="base" hangingPunct="0">
              <a:spcBef>
                <a:spcPct val="20000"/>
              </a:spcBef>
              <a:spcAft>
                <a:spcPct val="0"/>
              </a:spcAft>
              <a:buFontTx/>
              <a:buBlip>
                <a:blip r:embed="rId2"/>
              </a:buBlip>
              <a:defRPr sz="3730">
                <a:solidFill>
                  <a:schemeClr val="tx1"/>
                </a:solidFill>
                <a:latin typeface="+mn-lt"/>
                <a:ea typeface="+mn-ea"/>
                <a:cs typeface="+mn-cs"/>
              </a:defRPr>
            </a:lvl1pPr>
            <a:lvl2pPr marL="990600" indent="-38100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4000" indent="-304800" algn="l" rtl="0" eaLnBrk="0" fontAlgn="base" hangingPunct="0">
              <a:spcBef>
                <a:spcPct val="20000"/>
              </a:spcBef>
              <a:spcAft>
                <a:spcPct val="0"/>
              </a:spcAft>
              <a:buFont typeface="Arial" panose="020B0604020202020204" pitchFamily="34" charset="0"/>
              <a:buChar char="•"/>
              <a:defRPr sz="2665">
                <a:solidFill>
                  <a:schemeClr val="tx1"/>
                </a:solidFill>
                <a:latin typeface="+mn-lt"/>
              </a:defRPr>
            </a:lvl3pPr>
            <a:lvl4pPr marL="2133600" indent="-304800" algn="l" rtl="0" eaLnBrk="0" fontAlgn="base" hangingPunct="0">
              <a:spcBef>
                <a:spcPct val="20000"/>
              </a:spcBef>
              <a:spcAft>
                <a:spcPct val="0"/>
              </a:spcAft>
              <a:buFont typeface="Arial" panose="020B0604020202020204" pitchFamily="34" charset="0"/>
              <a:buChar char="–"/>
              <a:defRPr sz="2665">
                <a:solidFill>
                  <a:schemeClr val="tx1"/>
                </a:solidFill>
                <a:latin typeface="+mn-lt"/>
              </a:defRPr>
            </a:lvl4pPr>
            <a:lvl5pPr marL="27432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9pPr>
          </a:lstStyle>
          <a:p>
            <a:pPr marL="457200" marR="0" lvl="0" indent="-457200"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000" b="0" i="0" u="none" strike="noStrike" kern="0" cap="none" spc="0" normalizeH="0" baseline="0" noProof="1">
                <a:ln>
                  <a:noFill/>
                </a:ln>
                <a:solidFill>
                  <a:prstClr val="black"/>
                </a:solidFill>
                <a:effectLst/>
                <a:uLnTx/>
                <a:uFillTx/>
                <a:latin typeface="Calibri"/>
                <a:ea typeface="+mn-ea"/>
                <a:cs typeface="+mn-cs"/>
                <a:sym typeface="+mn-ea"/>
              </a:rPr>
              <a:t>RAN3 total capacity is 19 TUs</a:t>
            </a:r>
            <a:endParaRPr kumimoji="0" lang="en-US" sz="2000" b="0" i="0" u="none" strike="noStrike" kern="0" cap="none" spc="0" normalizeH="0" baseline="0" noProof="1">
              <a:ln>
                <a:noFill/>
              </a:ln>
              <a:solidFill>
                <a:prstClr val="black"/>
              </a:solidFill>
              <a:effectLst/>
              <a:uLnTx/>
              <a:uFillTx/>
              <a:latin typeface="Calibri"/>
              <a:ea typeface="+mn-ea"/>
              <a:cs typeface="+mn-cs"/>
            </a:endParaRPr>
          </a:p>
          <a:p>
            <a:pPr marL="457200" marR="0" lvl="0" indent="-457200"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000" b="0" i="0" u="none" strike="noStrike" kern="0" cap="none" spc="0" normalizeH="0" baseline="0" noProof="1">
                <a:ln>
                  <a:noFill/>
                </a:ln>
                <a:solidFill>
                  <a:prstClr val="black"/>
                </a:solidFill>
                <a:effectLst/>
                <a:uLnTx/>
                <a:uFillTx/>
                <a:latin typeface="Calibri"/>
                <a:ea typeface="+mn-ea"/>
                <a:cs typeface="+mn-cs"/>
              </a:rPr>
              <a:t>~10% RAN3 capacity is planned to be reserved</a:t>
            </a:r>
          </a:p>
          <a:p>
            <a:pPr marL="457200" marR="0" lvl="0" indent="-457200"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000" b="0" i="0" u="none" strike="noStrike" kern="0" cap="none" spc="0" normalizeH="0" baseline="0" noProof="1">
                <a:ln>
                  <a:noFill/>
                </a:ln>
                <a:solidFill>
                  <a:prstClr val="black"/>
                </a:solidFill>
                <a:effectLst/>
                <a:uLnTx/>
                <a:uFillTx/>
                <a:latin typeface="Calibri"/>
                <a:ea typeface="+mn-ea"/>
                <a:cs typeface="+mn-cs"/>
                <a:sym typeface="Wingdings" panose="05000000000000000000" pitchFamily="2" charset="2"/>
              </a:rPr>
              <a:t>~[1] TU reserved per meeting including additional TU for TEI/maintenances</a:t>
            </a:r>
          </a:p>
          <a:p>
            <a:pPr marL="457200" marR="0" lvl="0" indent="-4572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US" sz="2000" b="0" i="0" u="none" strike="noStrike" kern="0" cap="none" spc="0" normalizeH="0" baseline="0" noProof="1">
              <a:ln>
                <a:noFill/>
              </a:ln>
              <a:solidFill>
                <a:prstClr val="black"/>
              </a:solidFill>
              <a:effectLst/>
              <a:uLnTx/>
              <a:uFillTx/>
              <a:latin typeface="Calibri"/>
              <a:ea typeface="+mn-ea"/>
              <a:cs typeface="+mn-cs"/>
            </a:endParaRPr>
          </a:p>
        </p:txBody>
      </p:sp>
      <p:sp>
        <p:nvSpPr>
          <p:cNvPr id="10" name="TextBox 9">
            <a:extLst>
              <a:ext uri="{FF2B5EF4-FFF2-40B4-BE49-F238E27FC236}">
                <a16:creationId xmlns:a16="http://schemas.microsoft.com/office/drawing/2014/main" id="{FFEB60EA-4F87-4645-95B3-B13BECDE2311}"/>
              </a:ext>
            </a:extLst>
          </p:cNvPr>
          <p:cNvSpPr txBox="1"/>
          <p:nvPr/>
        </p:nvSpPr>
        <p:spPr>
          <a:xfrm>
            <a:off x="7851606" y="2167919"/>
            <a:ext cx="4058025" cy="1323439"/>
          </a:xfrm>
          <a:prstGeom prst="rect">
            <a:avLst/>
          </a:prstGeom>
          <a:noFill/>
        </p:spPr>
        <p:txBody>
          <a:bodyPr wrap="square">
            <a:spAutoFit/>
          </a:bodyPr>
          <a:lstStyle/>
          <a:p>
            <a:pPr eaLnBrk="1" fontAlgn="auto" hangingPunct="1">
              <a:spcBef>
                <a:spcPts val="0"/>
              </a:spcBef>
              <a:spcAft>
                <a:spcPts val="0"/>
              </a:spcAft>
            </a:pPr>
            <a:r>
              <a:rPr lang="en-US" sz="1600" b="1" dirty="0">
                <a:solidFill>
                  <a:prstClr val="black"/>
                </a:solidFill>
                <a:ea typeface="Batang" panose="02030600000101010101" pitchFamily="18" charset="-127"/>
                <a:cs typeface="+mn-cs"/>
              </a:rPr>
              <a:t>Additional details can be found in moderator summary in RP-250787</a:t>
            </a:r>
          </a:p>
          <a:p>
            <a:pPr marL="285750" indent="-285750" eaLnBrk="1" fontAlgn="auto" hangingPunct="1">
              <a:spcBef>
                <a:spcPts val="0"/>
              </a:spcBef>
              <a:spcAft>
                <a:spcPts val="0"/>
              </a:spcAft>
              <a:buFont typeface="Wingdings" panose="05000000000000000000" pitchFamily="2" charset="2"/>
              <a:buChar char="§"/>
            </a:pPr>
            <a:r>
              <a:rPr lang="en-US" sz="1600" dirty="0">
                <a:solidFill>
                  <a:prstClr val="black"/>
                </a:solidFill>
                <a:ea typeface="Batang" panose="02030600000101010101" pitchFamily="18" charset="-127"/>
                <a:cs typeface="+mn-cs"/>
              </a:rPr>
              <a:t>RP-250787	Moderator's summary for RAN3 led REL-20 topics	RAN3 Chair (ZTE)</a:t>
            </a:r>
          </a:p>
        </p:txBody>
      </p:sp>
    </p:spTree>
    <p:extLst>
      <p:ext uri="{BB962C8B-B14F-4D97-AF65-F5344CB8AC3E}">
        <p14:creationId xmlns:p14="http://schemas.microsoft.com/office/powerpoint/2010/main" val="3373509675"/>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B449ACF5-25A1-4A65-B627-5E26BC93617A}"/>
              </a:ext>
            </a:extLst>
          </p:cNvPr>
          <p:cNvSpPr txBox="1">
            <a:spLocks/>
          </p:cNvSpPr>
          <p:nvPr/>
        </p:nvSpPr>
        <p:spPr bwMode="auto">
          <a:xfrm>
            <a:off x="409433" y="1236675"/>
            <a:ext cx="11354937" cy="5215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en-US" sz="2400" b="0" i="0" u="none" strike="noStrike" kern="0" cap="none" spc="0" normalizeH="0" baseline="0" noProof="1">
                <a:ln>
                  <a:noFill/>
                </a:ln>
                <a:solidFill>
                  <a:sysClr val="windowText" lastClr="000000"/>
                </a:solidFill>
                <a:effectLst/>
                <a:uLnTx/>
                <a:uFillTx/>
                <a:latin typeface="Calibri"/>
                <a:ea typeface="+mn-ea"/>
                <a:cs typeface="+mn-cs"/>
              </a:rPr>
              <a:t>The following to be endorsed as WF:</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altLang="en-US" sz="2000" b="0" i="0" u="none" strike="noStrike" kern="0" cap="none" spc="0" normalizeH="0" baseline="0" noProof="1">
                <a:ln>
                  <a:noFill/>
                </a:ln>
                <a:solidFill>
                  <a:sysClr val="windowText" lastClr="000000"/>
                </a:solidFill>
                <a:effectLst/>
                <a:uLnTx/>
                <a:uFillTx/>
                <a:latin typeface="Calibri"/>
                <a:ea typeface="+mn-ea"/>
                <a:cs typeface="+mn-cs"/>
              </a:rPr>
              <a:t>Rel-20 AI/ML for NG-RAN should be based on current 5G architecture and interfaces. </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altLang="en-US" sz="2000" b="0" i="0" u="none" strike="noStrike" kern="0" cap="none" spc="0" normalizeH="0" baseline="0" noProof="1">
                <a:ln>
                  <a:noFill/>
                </a:ln>
                <a:solidFill>
                  <a:sysClr val="windowText" lastClr="000000"/>
                </a:solidFill>
                <a:effectLst/>
                <a:uLnTx/>
                <a:uFillTx/>
                <a:latin typeface="Calibri"/>
                <a:ea typeface="+mn-ea"/>
                <a:cs typeface="+mn-cs"/>
              </a:rPr>
              <a:t>The objectives of AI/ML for NG-RAN in Rel-20 are listed below: </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2000" b="0" i="0" u="none" strike="noStrike" kern="0" cap="none" spc="0" normalizeH="0" baseline="0" noProof="1">
                <a:ln>
                  <a:noFill/>
                </a:ln>
                <a:solidFill>
                  <a:sysClr val="windowText" lastClr="000000"/>
                </a:solidFill>
                <a:effectLst/>
                <a:uLnTx/>
                <a:uFillTx/>
                <a:latin typeface="Calibri"/>
              </a:rPr>
              <a:t>Study the following new AI/ML based use cases and down-scope (1 or 2 use cases) in next plenary [RAN3]:</a:t>
            </a:r>
          </a:p>
          <a:p>
            <a:pPr marL="1523915" marR="0" lvl="2" indent="-304782"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altLang="en-US" sz="2000" b="0" i="0" u="none" strike="noStrike" kern="0" cap="none" spc="0" normalizeH="0" baseline="0" noProof="1">
                <a:ln>
                  <a:noFill/>
                </a:ln>
                <a:solidFill>
                  <a:sysClr val="windowText" lastClr="000000"/>
                </a:solidFill>
                <a:effectLst/>
                <a:uLnTx/>
                <a:uFillTx/>
                <a:latin typeface="Calibri"/>
              </a:rPr>
              <a:t>QoE Optimization;</a:t>
            </a:r>
          </a:p>
          <a:p>
            <a:pPr marL="1523915" marR="0" lvl="2" indent="-304782"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altLang="en-US" sz="2000" b="0" i="0" u="none" strike="noStrike" kern="0" cap="none" spc="0" normalizeH="0" baseline="0" noProof="1">
                <a:ln>
                  <a:noFill/>
                </a:ln>
                <a:solidFill>
                  <a:sysClr val="windowText" lastClr="000000"/>
                </a:solidFill>
                <a:effectLst/>
                <a:uLnTx/>
                <a:uFillTx/>
                <a:latin typeface="Calibri"/>
              </a:rPr>
              <a:t>Network energy saving</a:t>
            </a:r>
          </a:p>
          <a:p>
            <a:pPr marL="1523915" marR="0" lvl="2" indent="-304782"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altLang="en-US" sz="2000" b="0" i="0" u="none" strike="noStrike" kern="0" cap="none" spc="0" normalizeH="0" baseline="0" noProof="1">
                <a:ln>
                  <a:noFill/>
                </a:ln>
                <a:solidFill>
                  <a:sysClr val="windowText" lastClr="000000"/>
                </a:solidFill>
                <a:effectLst/>
                <a:uLnTx/>
                <a:uFillTx/>
                <a:latin typeface="Calibri"/>
              </a:rPr>
              <a:t>Mobility (including Multiple-hop target node UE trajectory)</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2000" b="0" i="0" u="none" strike="noStrike" kern="0" cap="none" spc="0" normalizeH="0" baseline="0" noProof="1">
                <a:ln>
                  <a:noFill/>
                </a:ln>
                <a:solidFill>
                  <a:sysClr val="windowText" lastClr="000000"/>
                </a:solidFill>
                <a:effectLst/>
                <a:uLnTx/>
                <a:uFillTx/>
                <a:latin typeface="Calibri"/>
              </a:rPr>
              <a:t>Note: Other Leftovers depend on Rel-19 outcome, if any.</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2000" b="0" i="0" u="none" strike="noStrike" kern="0" cap="none" spc="0" normalizeH="0" baseline="0" noProof="1">
                <a:ln>
                  <a:noFill/>
                </a:ln>
                <a:solidFill>
                  <a:sysClr val="windowText" lastClr="000000"/>
                </a:solidFill>
                <a:effectLst/>
                <a:uLnTx/>
                <a:uFillTx/>
                <a:latin typeface="Calibri"/>
              </a:rPr>
              <a:t>Note: Coordination based on LSs with other working groups, when needed.</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altLang="en-US" sz="2000" b="0" i="0" u="none" strike="noStrike" kern="0" cap="none" spc="0" normalizeH="0" baseline="0" noProof="1">
                <a:ln>
                  <a:noFill/>
                </a:ln>
                <a:solidFill>
                  <a:sysClr val="windowText" lastClr="000000"/>
                </a:solidFill>
                <a:effectLst/>
                <a:uLnTx/>
                <a:uFillTx/>
                <a:latin typeface="Calibri"/>
                <a:ea typeface="+mn-ea"/>
                <a:cs typeface="+mn-cs"/>
              </a:rPr>
              <a:t>6 months for the Rel-20 Study Item on AI/ML for NG-RAN, followed by 12 months for the subsequent Work Item.</a:t>
            </a:r>
          </a:p>
        </p:txBody>
      </p:sp>
      <p:sp>
        <p:nvSpPr>
          <p:cNvPr id="6" name="Title 2">
            <a:extLst>
              <a:ext uri="{FF2B5EF4-FFF2-40B4-BE49-F238E27FC236}">
                <a16:creationId xmlns:a16="http://schemas.microsoft.com/office/drawing/2014/main" id="{C9A7A78F-DCA1-4B66-8F9E-B6BFAA97719E}"/>
              </a:ext>
            </a:extLst>
          </p:cNvPr>
          <p:cNvSpPr txBox="1">
            <a:spLocks noChangeArrowheads="1"/>
          </p:cNvSpPr>
          <p:nvPr/>
        </p:nvSpPr>
        <p:spPr bwMode="auto">
          <a:xfrm>
            <a:off x="1129427" y="187656"/>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4000" b="1" i="0" u="none" strike="noStrike" kern="0" cap="none" spc="0" normalizeH="0" baseline="0" noProof="0">
                <a:ln>
                  <a:noFill/>
                </a:ln>
                <a:solidFill>
                  <a:srgbClr val="FF0000"/>
                </a:solidFill>
                <a:effectLst/>
                <a:uLnTx/>
                <a:uFillTx/>
                <a:latin typeface="Calibri"/>
                <a:ea typeface="+mj-ea"/>
                <a:cs typeface="+mj-cs"/>
              </a:rPr>
              <a:t>RAN3: AI/ML for NG-RAN</a:t>
            </a:r>
            <a:endParaRPr kumimoji="0" lang="sv-SE" altLang="sv-SE" sz="4000" b="1" i="0" u="none" strike="noStrike" kern="0" cap="none" spc="0" normalizeH="0" baseline="0" noProof="0" dirty="0">
              <a:ln>
                <a:noFill/>
              </a:ln>
              <a:solidFill>
                <a:srgbClr val="FF0000"/>
              </a:solidFill>
              <a:effectLst/>
              <a:uLnTx/>
              <a:uFillTx/>
              <a:latin typeface="Calibri"/>
              <a:ea typeface="+mj-ea"/>
              <a:cs typeface="+mj-cs"/>
            </a:endParaRPr>
          </a:p>
        </p:txBody>
      </p:sp>
    </p:spTree>
    <p:extLst>
      <p:ext uri="{BB962C8B-B14F-4D97-AF65-F5344CB8AC3E}">
        <p14:creationId xmlns:p14="http://schemas.microsoft.com/office/powerpoint/2010/main" val="2911883293"/>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AFAFE70F-6C8B-4579-9271-24BD26A18008}"/>
              </a:ext>
            </a:extLst>
          </p:cNvPr>
          <p:cNvSpPr txBox="1">
            <a:spLocks/>
          </p:cNvSpPr>
          <p:nvPr/>
        </p:nvSpPr>
        <p:spPr bwMode="auto">
          <a:xfrm>
            <a:off x="354840" y="1446663"/>
            <a:ext cx="11523852" cy="481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en-US" sz="2400" b="0" i="0" u="none" strike="noStrike" kern="0" cap="none" spc="0" normalizeH="0" baseline="0" noProof="1">
                <a:ln>
                  <a:noFill/>
                </a:ln>
                <a:solidFill>
                  <a:sysClr val="windowText" lastClr="000000"/>
                </a:solidFill>
                <a:effectLst/>
                <a:uLnTx/>
                <a:uFillTx/>
                <a:latin typeface="Calibri"/>
                <a:ea typeface="+mn-ea"/>
                <a:cs typeface="+mn-cs"/>
                <a:sym typeface="+mn-ea"/>
              </a:rPr>
              <a:t>The following to be endorsed as WF:</a:t>
            </a:r>
            <a:endParaRPr kumimoji="0" lang="en-US" altLang="en-US" sz="2400" b="0" i="0" u="none" strike="noStrike" kern="0" cap="none" spc="0" normalizeH="0" baseline="0" noProof="1">
              <a:ln>
                <a:noFill/>
              </a:ln>
              <a:solidFill>
                <a:sysClr val="windowText" lastClr="000000"/>
              </a:solidFill>
              <a:effectLst/>
              <a:uLnTx/>
              <a:uFillTx/>
              <a:latin typeface="Calibri"/>
              <a:ea typeface="+mn-ea"/>
              <a:cs typeface="+mn-cs"/>
            </a:endParaRP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altLang="en-US" sz="2000" b="0" i="0" u="none" strike="noStrike" kern="0" cap="none" spc="0" normalizeH="0" baseline="0" noProof="1">
                <a:ln>
                  <a:noFill/>
                </a:ln>
                <a:solidFill>
                  <a:sysClr val="windowText" lastClr="000000"/>
                </a:solidFill>
                <a:effectLst/>
                <a:uLnTx/>
                <a:uFillTx/>
                <a:latin typeface="Calibri"/>
                <a:ea typeface="+mn-ea"/>
                <a:cs typeface="+mn-cs"/>
              </a:rPr>
              <a:t>The objectives of SON/MDT in Rel-20 including and to be down-selected on the following (1 or 2 use cases): </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2000" b="0" i="0" u="none" strike="noStrike" kern="0" cap="none" spc="0" normalizeH="0" baseline="0" noProof="1">
                <a:ln>
                  <a:noFill/>
                </a:ln>
                <a:solidFill>
                  <a:sysClr val="windowText" lastClr="000000"/>
                </a:solidFill>
                <a:effectLst/>
                <a:uLnTx/>
                <a:uFillTx/>
                <a:latin typeface="Calibri"/>
              </a:rPr>
              <a:t>MRO enhancement for R19 LTM (the detail scope should be limited and needs to be further checked based on the progress in R19 LTM). [RAN3, RAN2]</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2000" b="0" i="0" u="none" strike="noStrike" kern="0" cap="none" spc="0" normalizeH="0" baseline="0" noProof="1">
                <a:ln>
                  <a:noFill/>
                </a:ln>
                <a:solidFill>
                  <a:sysClr val="windowText" lastClr="000000"/>
                </a:solidFill>
                <a:effectLst/>
                <a:uLnTx/>
                <a:uFillTx/>
                <a:latin typeface="Calibri"/>
              </a:rPr>
              <a:t>Support of SON/MDT enhancements for UAV or LP-WUS/WUR [RAN3, RAN2]</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altLang="en-US" sz="2000" b="0" i="0" u="none" strike="noStrike" kern="0" cap="none" spc="0" normalizeH="0" baseline="0" noProof="1">
                <a:ln>
                  <a:noFill/>
                </a:ln>
                <a:solidFill>
                  <a:sysClr val="windowText" lastClr="000000"/>
                </a:solidFill>
                <a:effectLst/>
                <a:uLnTx/>
                <a:uFillTx/>
                <a:latin typeface="Calibri"/>
                <a:ea typeface="+mn-ea"/>
                <a:cs typeface="+mn-cs"/>
              </a:rPr>
              <a:t>Note:  Coordination with other working groups when needed.</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altLang="en-US" sz="2000" b="0" i="0" u="none" strike="noStrike" kern="0" cap="none" spc="0" normalizeH="0" baseline="0" noProof="1">
                <a:ln>
                  <a:noFill/>
                </a:ln>
                <a:solidFill>
                  <a:sysClr val="windowText" lastClr="000000"/>
                </a:solidFill>
                <a:effectLst/>
                <a:uLnTx/>
                <a:uFillTx/>
                <a:latin typeface="Calibri"/>
                <a:ea typeface="+mn-ea"/>
                <a:cs typeface="+mn-cs"/>
              </a:rPr>
              <a:t>18 months for the Rel-20 SON/MDT WI.</a:t>
            </a:r>
          </a:p>
        </p:txBody>
      </p:sp>
      <p:sp>
        <p:nvSpPr>
          <p:cNvPr id="6" name="Title 2">
            <a:extLst>
              <a:ext uri="{FF2B5EF4-FFF2-40B4-BE49-F238E27FC236}">
                <a16:creationId xmlns:a16="http://schemas.microsoft.com/office/drawing/2014/main" id="{7912C4F2-AE2E-4D4E-AB2C-CD44795725EC}"/>
              </a:ext>
            </a:extLst>
          </p:cNvPr>
          <p:cNvSpPr txBox="1">
            <a:spLocks noChangeArrowheads="1"/>
          </p:cNvSpPr>
          <p:nvPr/>
        </p:nvSpPr>
        <p:spPr bwMode="auto">
          <a:xfrm>
            <a:off x="921565" y="0"/>
            <a:ext cx="1034048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4000" b="1" i="0" u="none" strike="noStrike" kern="0" cap="none" spc="0" normalizeH="0" baseline="0" noProof="0" dirty="0">
                <a:ln>
                  <a:noFill/>
                </a:ln>
                <a:solidFill>
                  <a:srgbClr val="FF0000"/>
                </a:solidFill>
                <a:effectLst/>
                <a:uLnTx/>
                <a:uFillTx/>
                <a:latin typeface="Calibri"/>
                <a:ea typeface="+mj-ea"/>
                <a:cs typeface="+mj-cs"/>
              </a:rPr>
              <a:t>RAN3: SON/MDT</a:t>
            </a:r>
            <a:endParaRPr kumimoji="0" lang="sv-SE" altLang="sv-SE" sz="4000" b="1" i="0" u="none" strike="noStrike" kern="0" cap="none" spc="0" normalizeH="0" baseline="0" noProof="0" dirty="0">
              <a:ln>
                <a:noFill/>
              </a:ln>
              <a:solidFill>
                <a:srgbClr val="FF0000"/>
              </a:solidFill>
              <a:effectLst/>
              <a:uLnTx/>
              <a:uFillTx/>
              <a:latin typeface="Calibri"/>
              <a:ea typeface="+mj-ea"/>
              <a:cs typeface="+mj-cs"/>
            </a:endParaRPr>
          </a:p>
        </p:txBody>
      </p:sp>
    </p:spTree>
    <p:extLst>
      <p:ext uri="{BB962C8B-B14F-4D97-AF65-F5344CB8AC3E}">
        <p14:creationId xmlns:p14="http://schemas.microsoft.com/office/powerpoint/2010/main" val="311937862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110D9F6-2135-4B2E-9BE4-EFCFA8CD405A}"/>
              </a:ext>
            </a:extLst>
          </p:cNvPr>
          <p:cNvSpPr>
            <a:spLocks noGrp="1"/>
          </p:cNvSpPr>
          <p:nvPr>
            <p:ph type="title"/>
          </p:nvPr>
        </p:nvSpPr>
        <p:spPr/>
        <p:txBody>
          <a:bodyPr/>
          <a:lstStyle/>
          <a:p>
            <a:r>
              <a:rPr lang="en-US" dirty="0"/>
              <a:t>References</a:t>
            </a:r>
          </a:p>
        </p:txBody>
      </p:sp>
      <p:sp>
        <p:nvSpPr>
          <p:cNvPr id="3" name="내용 개체 틀 2">
            <a:extLst>
              <a:ext uri="{FF2B5EF4-FFF2-40B4-BE49-F238E27FC236}">
                <a16:creationId xmlns:a16="http://schemas.microsoft.com/office/drawing/2014/main" id="{3B14040B-2700-49C3-8EA1-C67D3FECC4F4}"/>
              </a:ext>
            </a:extLst>
          </p:cNvPr>
          <p:cNvSpPr>
            <a:spLocks noGrp="1"/>
          </p:cNvSpPr>
          <p:nvPr>
            <p:ph idx="1"/>
          </p:nvPr>
        </p:nvSpPr>
        <p:spPr/>
        <p:txBody>
          <a:bodyPr/>
          <a:lstStyle/>
          <a:p>
            <a:r>
              <a:rPr lang="en-US" dirty="0"/>
              <a:t>Summary for RAN Release 20 5G-Adv in RP-250812</a:t>
            </a:r>
          </a:p>
          <a:p>
            <a:pPr lvl="1"/>
            <a:r>
              <a:rPr lang="en-US" dirty="0"/>
              <a:t>General guidance and potential RAN1-led, RAN2-led, and RAN3-led items along with their first-order TU allocations were endorsed (slides 7 ~ 23 of RP-250812)</a:t>
            </a:r>
          </a:p>
          <a:p>
            <a:endParaRPr lang="en-US" dirty="0"/>
          </a:p>
          <a:p>
            <a:r>
              <a:rPr lang="en-US" dirty="0"/>
              <a:t>Additional details can be found in following moderator summaries</a:t>
            </a:r>
          </a:p>
          <a:p>
            <a:pPr lvl="2"/>
            <a:r>
              <a:rPr lang="en-US" dirty="0"/>
              <a:t>RP-250802	Moderator's summary for RAN1 led REL-20 topics	RAN1 Chair (Samsung)</a:t>
            </a:r>
          </a:p>
          <a:p>
            <a:pPr lvl="2"/>
            <a:r>
              <a:rPr lang="en-US" dirty="0"/>
              <a:t>RP-250803	Moderator's summary for RAN2 led REL-20 topics	RAN2 Chair (</a:t>
            </a:r>
            <a:r>
              <a:rPr lang="en-US" dirty="0" err="1"/>
              <a:t>InterDigital</a:t>
            </a:r>
            <a:r>
              <a:rPr lang="en-US" dirty="0"/>
              <a:t>)</a:t>
            </a:r>
          </a:p>
          <a:p>
            <a:pPr lvl="2"/>
            <a:r>
              <a:rPr lang="en-US" dirty="0"/>
              <a:t>RP-250787	Moderator's summary for RAN3 led REL-20 topics	RAN3 Chair (ZTE)</a:t>
            </a:r>
          </a:p>
          <a:p>
            <a:pPr lvl="2"/>
            <a:r>
              <a:rPr lang="en-US" dirty="0"/>
              <a:t>RP-250797	Moderator's summary for other RAN1/RAN2/RAN3 led REL-20 topics	RAN Vice Chair (Deutsche Telekom)</a:t>
            </a:r>
          </a:p>
          <a:p>
            <a:pPr lvl="2"/>
            <a:r>
              <a:rPr lang="en-US" dirty="0"/>
              <a:t>RP-250817	Moderator's summary for RAN4 led REL-20 topics	RAN4 Chair (Huawei)</a:t>
            </a:r>
          </a:p>
          <a:p>
            <a:pPr lvl="2"/>
            <a:endParaRPr lang="en-US" dirty="0"/>
          </a:p>
        </p:txBody>
      </p:sp>
    </p:spTree>
    <p:extLst>
      <p:ext uri="{BB962C8B-B14F-4D97-AF65-F5344CB8AC3E}">
        <p14:creationId xmlns:p14="http://schemas.microsoft.com/office/powerpoint/2010/main" val="1770347105"/>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73F5896-A8A7-4DEB-9412-37C5F449DDAB}"/>
              </a:ext>
            </a:extLst>
          </p:cNvPr>
          <p:cNvSpPr txBox="1">
            <a:spLocks/>
          </p:cNvSpPr>
          <p:nvPr/>
        </p:nvSpPr>
        <p:spPr bwMode="auto">
          <a:xfrm>
            <a:off x="2018765" y="228600"/>
            <a:ext cx="81956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0" cap="none" spc="0" normalizeH="0" baseline="0" noProof="0" dirty="0">
                <a:ln>
                  <a:noFill/>
                </a:ln>
                <a:solidFill>
                  <a:srgbClr val="FF0000"/>
                </a:solidFill>
                <a:effectLst/>
                <a:uLnTx/>
                <a:uFillTx/>
                <a:latin typeface="Calibri"/>
                <a:ea typeface="+mj-ea"/>
                <a:cs typeface="+mj-cs"/>
              </a:rPr>
              <a:t>RAN3: ISAC</a:t>
            </a:r>
          </a:p>
        </p:txBody>
      </p:sp>
      <p:sp>
        <p:nvSpPr>
          <p:cNvPr id="6" name="Content Placeholder 2">
            <a:extLst>
              <a:ext uri="{FF2B5EF4-FFF2-40B4-BE49-F238E27FC236}">
                <a16:creationId xmlns:a16="http://schemas.microsoft.com/office/drawing/2014/main" id="{AF882513-0D46-4948-8301-BB39081284CA}"/>
              </a:ext>
            </a:extLst>
          </p:cNvPr>
          <p:cNvSpPr txBox="1">
            <a:spLocks/>
          </p:cNvSpPr>
          <p:nvPr/>
        </p:nvSpPr>
        <p:spPr bwMode="auto">
          <a:xfrm>
            <a:off x="382137" y="1454152"/>
            <a:ext cx="1145047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en-US" sz="2400" b="0" i="0" u="none" strike="noStrike" kern="0" cap="none" spc="0" normalizeH="0" baseline="0" noProof="1">
                <a:ln>
                  <a:noFill/>
                </a:ln>
                <a:solidFill>
                  <a:sysClr val="windowText" lastClr="000000"/>
                </a:solidFill>
                <a:effectLst/>
                <a:uLnTx/>
                <a:uFillTx/>
                <a:latin typeface="Calibri"/>
                <a:ea typeface="+mn-ea"/>
                <a:cs typeface="+mn-cs"/>
              </a:rPr>
              <a:t>The following are discussed and to be further checked in RAN#108:</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altLang="en-US" sz="2400" b="0" i="0" u="none" strike="noStrike" kern="0" cap="none" spc="0" normalizeH="0" baseline="0" noProof="1">
                <a:ln>
                  <a:noFill/>
                </a:ln>
                <a:solidFill>
                  <a:sysClr val="windowText" lastClr="000000"/>
                </a:solidFill>
                <a:effectLst/>
                <a:uLnTx/>
                <a:uFillTx/>
                <a:latin typeface="Calibri"/>
                <a:ea typeface="+mn-ea"/>
                <a:cs typeface="+mn-cs"/>
              </a:rPr>
              <a:t>The discussion on sensing/ISAC in 5GA and 6G are independent.</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altLang="en-US" sz="2400" b="0" i="0" u="none" strike="noStrike" kern="0" cap="none" spc="0" normalizeH="0" baseline="0" noProof="1">
                <a:ln>
                  <a:noFill/>
                </a:ln>
                <a:solidFill>
                  <a:sysClr val="windowText" lastClr="000000"/>
                </a:solidFill>
                <a:effectLst/>
                <a:uLnTx/>
                <a:uFillTx/>
                <a:latin typeface="Calibri"/>
                <a:ea typeface="+mn-ea"/>
                <a:cs typeface="+mn-cs"/>
              </a:rPr>
              <a:t>A set of possible objectives of Sensing/ISAC in Rel-20 are listed below: </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2400" b="0" i="0" u="none" strike="noStrike" kern="0" cap="none" spc="0" normalizeH="0" baseline="0" noProof="1">
                <a:ln>
                  <a:noFill/>
                </a:ln>
                <a:solidFill>
                  <a:sysClr val="windowText" lastClr="000000"/>
                </a:solidFill>
                <a:effectLst/>
                <a:uLnTx/>
                <a:uFillTx/>
                <a:latin typeface="Calibri"/>
              </a:rPr>
              <a:t>Study on gNB mono-static mode and possibly bi-static mode for UAV use case. [RAN3, RAN1]</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2400" b="0" i="0" u="none" strike="noStrike" kern="0" cap="none" spc="0" normalizeH="0" baseline="0" noProof="1">
                <a:ln>
                  <a:noFill/>
                </a:ln>
                <a:solidFill>
                  <a:sysClr val="windowText" lastClr="000000"/>
                </a:solidFill>
                <a:effectLst/>
                <a:uLnTx/>
                <a:uFillTx/>
                <a:latin typeface="Calibri"/>
              </a:rPr>
              <a:t>Study the procedures and signaling support between RAN and CN, and the corresponding sensing measurements. [RAN3, RAN1]</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2400" b="0" i="0" u="none" strike="noStrike" kern="0" cap="none" spc="0" normalizeH="0" baseline="0" noProof="1">
                <a:ln>
                  <a:noFill/>
                </a:ln>
                <a:solidFill>
                  <a:sysClr val="windowText" lastClr="000000"/>
                </a:solidFill>
                <a:effectLst/>
                <a:uLnTx/>
                <a:uFillTx/>
                <a:latin typeface="Calibri"/>
              </a:rPr>
              <a:t>Performance evaluation for gNB sensing. [RAN1]</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2400" b="0" i="0" u="none" strike="noStrike" kern="0" cap="none" spc="0" normalizeH="0" baseline="0" noProof="1">
                <a:ln>
                  <a:noFill/>
                </a:ln>
                <a:solidFill>
                  <a:sysClr val="windowText" lastClr="000000"/>
                </a:solidFill>
                <a:effectLst/>
                <a:uLnTx/>
                <a:uFillTx/>
                <a:latin typeface="Calibri"/>
              </a:rPr>
              <a:t>Note: No new waveform/RS to be specified in RAN1 and no UE impact is expected. </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2400" b="0" i="0" u="none" strike="noStrike" kern="0" cap="none" spc="0" normalizeH="0" baseline="0" noProof="1">
                <a:ln>
                  <a:noFill/>
                </a:ln>
                <a:solidFill>
                  <a:sysClr val="windowText" lastClr="000000"/>
                </a:solidFill>
                <a:effectLst/>
                <a:uLnTx/>
                <a:uFillTx/>
                <a:latin typeface="Calibri"/>
              </a:rPr>
              <a:t>Note: Coordination with SA2 when needed.</a:t>
            </a:r>
          </a:p>
        </p:txBody>
      </p:sp>
    </p:spTree>
    <p:extLst>
      <p:ext uri="{BB962C8B-B14F-4D97-AF65-F5344CB8AC3E}">
        <p14:creationId xmlns:p14="http://schemas.microsoft.com/office/powerpoint/2010/main" val="1008282734"/>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E61EDDC5-5077-429E-85DD-D632A15D72E0}"/>
              </a:ext>
            </a:extLst>
          </p:cNvPr>
          <p:cNvSpPr txBox="1">
            <a:spLocks/>
          </p:cNvSpPr>
          <p:nvPr/>
        </p:nvSpPr>
        <p:spPr bwMode="auto">
          <a:xfrm>
            <a:off x="761789" y="228600"/>
            <a:ext cx="1058900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3600" b="1" i="0" u="none" strike="noStrike" kern="0" cap="none" spc="0" normalizeH="0" baseline="0" noProof="0" dirty="0">
                <a:ln>
                  <a:noFill/>
                </a:ln>
                <a:solidFill>
                  <a:srgbClr val="FF0000"/>
                </a:solidFill>
                <a:effectLst/>
                <a:uLnTx/>
                <a:uFillTx/>
                <a:latin typeface="Calibri"/>
                <a:ea typeface="SimSun" panose="02010600030101010101" pitchFamily="2" charset="-122"/>
                <a:cs typeface="+mj-cs"/>
              </a:rPr>
              <a:t>200 MHz and Others Topics for Rel-20 5G-A topics</a:t>
            </a:r>
            <a:endParaRPr kumimoji="0" lang="en-US" sz="3600" b="1" i="0" u="none" strike="noStrike" kern="0" cap="none" spc="0" normalizeH="0" baseline="0" noProof="0" dirty="0">
              <a:ln>
                <a:noFill/>
              </a:ln>
              <a:solidFill>
                <a:srgbClr val="FF0000"/>
              </a:solidFill>
              <a:effectLst/>
              <a:uLnTx/>
              <a:uFillTx/>
              <a:latin typeface="Calibri"/>
              <a:cs typeface="+mj-cs"/>
            </a:endParaRPr>
          </a:p>
        </p:txBody>
      </p:sp>
      <p:sp>
        <p:nvSpPr>
          <p:cNvPr id="7" name="Content Placeholder 2">
            <a:extLst>
              <a:ext uri="{FF2B5EF4-FFF2-40B4-BE49-F238E27FC236}">
                <a16:creationId xmlns:a16="http://schemas.microsoft.com/office/drawing/2014/main" id="{FAE7D62A-DB3F-477F-90C5-43CC9B140238}"/>
              </a:ext>
            </a:extLst>
          </p:cNvPr>
          <p:cNvSpPr txBox="1">
            <a:spLocks/>
          </p:cNvSpPr>
          <p:nvPr/>
        </p:nvSpPr>
        <p:spPr bwMode="auto">
          <a:xfrm>
            <a:off x="382137" y="1924334"/>
            <a:ext cx="11464120" cy="4360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628650" marR="0" lvl="0" indent="-628650"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800" b="0" i="0" u="none" strike="noStrike" kern="0" cap="none" spc="0" normalizeH="0" baseline="0" noProof="0" dirty="0">
                <a:ln>
                  <a:noFill/>
                </a:ln>
                <a:solidFill>
                  <a:sysClr val="windowText" lastClr="000000"/>
                </a:solidFill>
                <a:effectLst/>
                <a:uLnTx/>
                <a:uFillTx/>
                <a:latin typeface="Calibri"/>
                <a:ea typeface="+mn-ea"/>
                <a:cs typeface="+mn-cs"/>
              </a:rPr>
              <a:t>For RAN#108, focus on the following topics:</a:t>
            </a:r>
          </a:p>
          <a:p>
            <a:pPr marL="1089025" marR="0" lvl="1" indent="-3492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2400" b="0" i="0" u="none" strike="noStrike" kern="0" cap="none" spc="0" normalizeH="0" baseline="0" noProof="0" dirty="0">
                <a:ln>
                  <a:noFill/>
                </a:ln>
                <a:solidFill>
                  <a:sysClr val="windowText" lastClr="000000"/>
                </a:solidFill>
                <a:effectLst/>
                <a:uLnTx/>
                <a:uFillTx/>
                <a:latin typeface="Calibri"/>
              </a:rPr>
              <a:t>200 MHz CBW or aggregated BW for n104</a:t>
            </a:r>
          </a:p>
          <a:p>
            <a:pPr marL="1089025" marR="0" lvl="1" indent="-3492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2400" b="0" i="0" u="none" strike="noStrike" kern="0" cap="none" spc="0" normalizeH="0" baseline="0" noProof="0" dirty="0">
                <a:ln>
                  <a:noFill/>
                </a:ln>
                <a:solidFill>
                  <a:sysClr val="windowText" lastClr="000000"/>
                </a:solidFill>
                <a:effectLst/>
                <a:uLnTx/>
                <a:uFillTx/>
                <a:latin typeface="Calibri"/>
              </a:rPr>
              <a:t>SBFD (limited scope)</a:t>
            </a:r>
          </a:p>
          <a:p>
            <a:pPr marL="1089025" marR="0" lvl="1" indent="-3492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2400" b="0" i="0" u="none" strike="noStrike" kern="0" cap="none" spc="0" normalizeH="0" baseline="0" noProof="0" dirty="0" err="1">
                <a:ln>
                  <a:noFill/>
                </a:ln>
                <a:solidFill>
                  <a:sysClr val="windowText" lastClr="000000"/>
                </a:solidFill>
                <a:effectLst/>
                <a:uLnTx/>
                <a:uFillTx/>
                <a:latin typeface="Calibri"/>
              </a:rPr>
              <a:t>Sidelink</a:t>
            </a:r>
            <a:r>
              <a:rPr kumimoji="0" lang="en-US" sz="2400" b="0" i="0" u="none" strike="noStrike" kern="0" cap="none" spc="0" normalizeH="0" baseline="0" noProof="0" dirty="0">
                <a:ln>
                  <a:noFill/>
                </a:ln>
                <a:solidFill>
                  <a:sysClr val="windowText" lastClr="000000"/>
                </a:solidFill>
                <a:effectLst/>
                <a:uLnTx/>
                <a:uFillTx/>
                <a:latin typeface="Calibri"/>
              </a:rPr>
              <a:t> </a:t>
            </a:r>
            <a:r>
              <a:rPr kumimoji="0" lang="en-US" sz="2400" b="0" i="0" u="none" strike="noStrike" kern="0" cap="none" spc="0" normalizeH="0" baseline="0" noProof="0" dirty="0" err="1">
                <a:ln>
                  <a:noFill/>
                </a:ln>
                <a:solidFill>
                  <a:sysClr val="windowText" lastClr="000000"/>
                </a:solidFill>
                <a:effectLst/>
                <a:uLnTx/>
                <a:uFillTx/>
                <a:latin typeface="Calibri"/>
              </a:rPr>
              <a:t>enh</a:t>
            </a:r>
            <a:r>
              <a:rPr kumimoji="0" lang="en-US" sz="2400" b="0" i="0" u="none" strike="noStrike" kern="0" cap="none" spc="0" normalizeH="0" baseline="0" noProof="0" dirty="0">
                <a:ln>
                  <a:noFill/>
                </a:ln>
                <a:solidFill>
                  <a:sysClr val="windowText" lastClr="000000"/>
                </a:solidFill>
                <a:effectLst/>
                <a:uLnTx/>
                <a:uFillTx/>
                <a:latin typeface="Calibri"/>
              </a:rPr>
              <a:t>. (incl. SL relay)*</a:t>
            </a:r>
          </a:p>
          <a:p>
            <a:pPr marL="1089025" marR="0" lvl="1" indent="-3492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endParaRPr kumimoji="0" lang="en-US" sz="2400" b="0" i="0" u="none" strike="noStrike" kern="0" cap="none" spc="0" normalizeH="0" baseline="0" noProof="0" dirty="0">
              <a:ln>
                <a:noFill/>
              </a:ln>
              <a:solidFill>
                <a:sysClr val="windowText" lastClr="000000"/>
              </a:solidFill>
              <a:effectLst/>
              <a:uLnTx/>
              <a:uFillTx/>
              <a:latin typeface="Calibri"/>
            </a:endParaRPr>
          </a:p>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sz="2800" b="0" i="0" u="none" strike="noStrike" kern="0" cap="none" spc="0" normalizeH="0" baseline="0" noProof="0" dirty="0">
              <a:ln>
                <a:noFill/>
              </a:ln>
              <a:solidFill>
                <a:sysClr val="windowText" lastClr="000000"/>
              </a:solidFill>
              <a:effectLst/>
              <a:uLnTx/>
              <a:uFillTx/>
              <a:latin typeface="Calibri"/>
              <a:ea typeface="+mn-ea"/>
              <a:cs typeface="+mn-cs"/>
            </a:endParaRP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endParaRPr kumimoji="0" lang="en-US" sz="2000" b="0" i="0" u="none" strike="noStrike" kern="0" cap="none" spc="0" normalizeH="0" baseline="0" noProof="0" dirty="0">
              <a:ln>
                <a:noFill/>
              </a:ln>
              <a:solidFill>
                <a:sysClr val="windowText" lastClr="000000"/>
              </a:solidFill>
              <a:effectLst/>
              <a:uLnTx/>
              <a:uFillTx/>
              <a:latin typeface="Calibri"/>
            </a:endParaRP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endParaRPr kumimoji="0" lang="en-US" sz="2000" b="0" i="0" u="none" strike="noStrike" kern="0" cap="none" spc="0" normalizeH="0" baseline="0" noProof="0" dirty="0">
              <a:ln>
                <a:noFill/>
              </a:ln>
              <a:solidFill>
                <a:sysClr val="windowText" lastClr="000000"/>
              </a:solidFill>
              <a:effectLst/>
              <a:uLnTx/>
              <a:uFillTx/>
              <a:latin typeface="Calibri"/>
            </a:endParaRPr>
          </a:p>
        </p:txBody>
      </p:sp>
      <p:sp>
        <p:nvSpPr>
          <p:cNvPr id="8" name="TextBox 7">
            <a:extLst>
              <a:ext uri="{FF2B5EF4-FFF2-40B4-BE49-F238E27FC236}">
                <a16:creationId xmlns:a16="http://schemas.microsoft.com/office/drawing/2014/main" id="{8E5B3076-53E2-4F46-BB3D-D748B6D0AA04}"/>
              </a:ext>
            </a:extLst>
          </p:cNvPr>
          <p:cNvSpPr txBox="1"/>
          <p:nvPr/>
        </p:nvSpPr>
        <p:spPr>
          <a:xfrm>
            <a:off x="7968949" y="2521059"/>
            <a:ext cx="3381843" cy="1815882"/>
          </a:xfrm>
          <a:prstGeom prst="rect">
            <a:avLst/>
          </a:prstGeom>
          <a:noFill/>
        </p:spPr>
        <p:txBody>
          <a:bodyPr wrap="square">
            <a:spAutoFit/>
          </a:bodyPr>
          <a:lstStyle/>
          <a:p>
            <a:pPr eaLnBrk="1" fontAlgn="auto" hangingPunct="1">
              <a:spcBef>
                <a:spcPts val="0"/>
              </a:spcBef>
              <a:spcAft>
                <a:spcPts val="0"/>
              </a:spcAft>
            </a:pPr>
            <a:r>
              <a:rPr lang="en-US" sz="1400" b="1" dirty="0">
                <a:solidFill>
                  <a:prstClr val="black"/>
                </a:solidFill>
                <a:ea typeface="Batang" panose="02030600000101010101" pitchFamily="18" charset="-127"/>
                <a:cs typeface="+mn-cs"/>
              </a:rPr>
              <a:t>Additional details can be found in moderator summary in RP-250797</a:t>
            </a:r>
          </a:p>
          <a:p>
            <a:pPr marL="285750" indent="-285750" eaLnBrk="1" fontAlgn="auto" hangingPunct="1">
              <a:spcBef>
                <a:spcPts val="0"/>
              </a:spcBef>
              <a:spcAft>
                <a:spcPts val="0"/>
              </a:spcAft>
              <a:buFont typeface="Wingdings" panose="05000000000000000000" pitchFamily="2" charset="2"/>
              <a:buChar char="§"/>
            </a:pPr>
            <a:r>
              <a:rPr lang="en-US" sz="1400" dirty="0">
                <a:solidFill>
                  <a:prstClr val="black"/>
                </a:solidFill>
                <a:ea typeface="Batang" panose="02030600000101010101" pitchFamily="18" charset="-127"/>
                <a:cs typeface="+mn-cs"/>
              </a:rPr>
              <a:t>RP-250797	Moderator's summary for other RAN1/RAN2/RAN3 led REL-20 topics	RAN Vice Chair (Deutsche Telekom)</a:t>
            </a:r>
          </a:p>
          <a:p>
            <a:pPr marL="285750" indent="-285750" eaLnBrk="1" fontAlgn="auto" hangingPunct="1">
              <a:spcBef>
                <a:spcPts val="0"/>
              </a:spcBef>
              <a:spcAft>
                <a:spcPts val="0"/>
              </a:spcAft>
              <a:buFont typeface="Wingdings" panose="05000000000000000000" pitchFamily="2" charset="2"/>
              <a:buChar char="§"/>
            </a:pPr>
            <a:endParaRPr lang="en-US" sz="1400" dirty="0">
              <a:solidFill>
                <a:prstClr val="black"/>
              </a:solidFill>
              <a:ea typeface="Batang" panose="02030600000101010101" pitchFamily="18" charset="-127"/>
              <a:cs typeface="+mn-cs"/>
            </a:endParaRPr>
          </a:p>
        </p:txBody>
      </p:sp>
    </p:spTree>
    <p:extLst>
      <p:ext uri="{BB962C8B-B14F-4D97-AF65-F5344CB8AC3E}">
        <p14:creationId xmlns:p14="http://schemas.microsoft.com/office/powerpoint/2010/main" val="2594696553"/>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377F404-CCD9-450B-9125-F90B13D1200F}"/>
              </a:ext>
            </a:extLst>
          </p:cNvPr>
          <p:cNvSpPr txBox="1">
            <a:spLocks/>
          </p:cNvSpPr>
          <p:nvPr/>
        </p:nvSpPr>
        <p:spPr bwMode="auto">
          <a:xfrm>
            <a:off x="354842" y="138223"/>
            <a:ext cx="11491415" cy="76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1" i="0" u="none" strike="noStrike" kern="0" cap="none" spc="0" normalizeH="0" baseline="0" noProof="0" dirty="0">
                <a:ln>
                  <a:noFill/>
                </a:ln>
                <a:solidFill>
                  <a:srgbClr val="FF0000"/>
                </a:solidFill>
                <a:effectLst/>
                <a:uLnTx/>
                <a:uFillTx/>
                <a:latin typeface="Calibri"/>
                <a:ea typeface="+mj-ea"/>
                <a:cs typeface="+mj-cs"/>
              </a:rPr>
              <a:t>RAN4 Considerations</a:t>
            </a:r>
          </a:p>
        </p:txBody>
      </p:sp>
      <p:sp>
        <p:nvSpPr>
          <p:cNvPr id="6" name="Content Placeholder 2">
            <a:extLst>
              <a:ext uri="{FF2B5EF4-FFF2-40B4-BE49-F238E27FC236}">
                <a16:creationId xmlns:a16="http://schemas.microsoft.com/office/drawing/2014/main" id="{D5232151-9A24-45C5-9FF6-1A7F9A485435}"/>
              </a:ext>
            </a:extLst>
          </p:cNvPr>
          <p:cNvSpPr txBox="1">
            <a:spLocks/>
          </p:cNvSpPr>
          <p:nvPr/>
        </p:nvSpPr>
        <p:spPr bwMode="auto">
          <a:xfrm>
            <a:off x="354842" y="1214651"/>
            <a:ext cx="11491415" cy="462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457176" marR="0" lvl="0" indent="-457176" algn="l" defTabSz="914400" rtl="0" eaLnBrk="0" fontAlgn="base" latinLnBrk="0" hangingPunct="0">
              <a:lnSpc>
                <a:spcPct val="100000"/>
              </a:lnSpc>
              <a:spcBef>
                <a:spcPts val="400"/>
              </a:spcBef>
              <a:spcAft>
                <a:spcPct val="0"/>
              </a:spcAft>
              <a:buClrTx/>
              <a:buSzTx/>
              <a:buFontTx/>
              <a:buBlip>
                <a:blip r:embed="rId2"/>
              </a:buBlip>
              <a:tabLst/>
              <a:defRPr/>
            </a:pPr>
            <a:r>
              <a:rPr kumimoji="0" lang="en-US" sz="2000" b="0" i="0" u="none" strike="noStrike" kern="0" cap="none" spc="0" normalizeH="0" baseline="0" noProof="0" dirty="0">
                <a:ln>
                  <a:noFill/>
                </a:ln>
                <a:solidFill>
                  <a:sysClr val="windowText" lastClr="000000"/>
                </a:solidFill>
                <a:effectLst/>
                <a:uLnTx/>
                <a:uFillTx/>
                <a:latin typeface="Calibri"/>
                <a:ea typeface="+mn-ea"/>
                <a:cs typeface="+mn-cs"/>
              </a:rPr>
              <a:t> It is critical to maintain RAN4 load reasonable</a:t>
            </a:r>
          </a:p>
          <a:p>
            <a:pPr marL="990544" marR="0" lvl="1" indent="-380978" algn="l" defTabSz="914400" rtl="0" eaLnBrk="0" fontAlgn="base" latinLnBrk="0" hangingPunct="0">
              <a:lnSpc>
                <a:spcPct val="100000"/>
              </a:lnSpc>
              <a:spcBef>
                <a:spcPts val="400"/>
              </a:spcBef>
              <a:spcAft>
                <a:spcPct val="0"/>
              </a:spcAft>
              <a:buClr>
                <a:srgbClr val="C00000"/>
              </a:buClr>
              <a:buSzTx/>
              <a:buFont typeface="Arial" panose="020B0604020202020204" pitchFamily="34" charset="0"/>
              <a:buChar char="•"/>
              <a:tabLst/>
              <a:defRPr/>
            </a:pPr>
            <a:r>
              <a:rPr kumimoji="0" lang="en-US" sz="1800" b="0" i="0" u="none" strike="noStrike" kern="0" cap="none" spc="0" normalizeH="0" baseline="0" noProof="0" dirty="0">
                <a:ln>
                  <a:noFill/>
                </a:ln>
                <a:solidFill>
                  <a:sysClr val="windowText" lastClr="000000"/>
                </a:solidFill>
                <a:effectLst/>
                <a:uLnTx/>
                <a:uFillTx/>
                <a:latin typeface="Calibri"/>
              </a:rPr>
              <a:t>The load from the projects led by RAN1/2/3</a:t>
            </a:r>
          </a:p>
          <a:p>
            <a:pPr marL="1523915" marR="0" lvl="2" indent="-304782" algn="l" defTabSz="914400" rtl="0" eaLnBrk="0" fontAlgn="base" latinLnBrk="0" hangingPunct="0">
              <a:lnSpc>
                <a:spcPct val="100000"/>
              </a:lnSpc>
              <a:spcBef>
                <a:spcPts val="400"/>
              </a:spcBef>
              <a:spcAft>
                <a:spcPct val="0"/>
              </a:spcAft>
              <a:buClrTx/>
              <a:buSzTx/>
              <a:buFont typeface="Arial" panose="020B0604020202020204" pitchFamily="34" charset="0"/>
              <a:buChar char="•"/>
              <a:tabLst/>
              <a:defRPr/>
            </a:pPr>
            <a:r>
              <a:rPr kumimoji="0" lang="en-US" sz="1600" b="0" i="0" u="none" strike="noStrike" kern="0" cap="none" spc="0" normalizeH="0" baseline="0" noProof="0" dirty="0">
                <a:ln>
                  <a:noFill/>
                </a:ln>
                <a:solidFill>
                  <a:sysClr val="windowText" lastClr="000000"/>
                </a:solidFill>
                <a:effectLst/>
                <a:uLnTx/>
                <a:uFillTx/>
                <a:latin typeface="Calibri"/>
              </a:rPr>
              <a:t>An estimate of RAN4 TU impact is necessary for all RAN1/2/3-led items</a:t>
            </a:r>
          </a:p>
          <a:p>
            <a:pPr marL="1523915" marR="0" lvl="2" indent="-304782" algn="l" defTabSz="914400" rtl="0" eaLnBrk="0" fontAlgn="base" latinLnBrk="0" hangingPunct="0">
              <a:lnSpc>
                <a:spcPct val="100000"/>
              </a:lnSpc>
              <a:spcBef>
                <a:spcPts val="400"/>
              </a:spcBef>
              <a:spcAft>
                <a:spcPct val="0"/>
              </a:spcAft>
              <a:buClrTx/>
              <a:buSzTx/>
              <a:buFont typeface="Arial" panose="020B0604020202020204" pitchFamily="34" charset="0"/>
              <a:buChar char="•"/>
              <a:tabLst/>
              <a:defRPr/>
            </a:pPr>
            <a:r>
              <a:rPr kumimoji="0" lang="en-US" sz="1600" b="0" i="0" u="none" strike="noStrike" kern="0" cap="none" spc="0" normalizeH="0" baseline="0" noProof="0" dirty="0">
                <a:ln>
                  <a:noFill/>
                </a:ln>
                <a:solidFill>
                  <a:sysClr val="windowText" lastClr="000000"/>
                </a:solidFill>
                <a:effectLst/>
                <a:uLnTx/>
                <a:uFillTx/>
                <a:latin typeface="Calibri"/>
              </a:rPr>
              <a:t>A certain amount of RAN4 capacity is to be reserved when approving the package in June</a:t>
            </a:r>
          </a:p>
          <a:p>
            <a:pPr marL="990544" marR="0" lvl="1" indent="-380978" algn="l" defTabSz="914400" rtl="0" eaLnBrk="0" fontAlgn="base" latinLnBrk="0" hangingPunct="0">
              <a:lnSpc>
                <a:spcPct val="100000"/>
              </a:lnSpc>
              <a:spcBef>
                <a:spcPts val="400"/>
              </a:spcBef>
              <a:spcAft>
                <a:spcPct val="0"/>
              </a:spcAft>
              <a:buClr>
                <a:srgbClr val="C00000"/>
              </a:buClr>
              <a:buSzTx/>
              <a:buFont typeface="Arial" panose="020B0604020202020204" pitchFamily="34" charset="0"/>
              <a:buChar char="•"/>
              <a:tabLst/>
              <a:defRPr/>
            </a:pPr>
            <a:r>
              <a:rPr kumimoji="0" lang="en-US" sz="1800" b="0" i="0" u="none" strike="noStrike" kern="0" cap="none" spc="0" normalizeH="0" baseline="0" noProof="0" dirty="0">
                <a:ln>
                  <a:noFill/>
                </a:ln>
                <a:solidFill>
                  <a:sysClr val="windowText" lastClr="000000"/>
                </a:solidFill>
                <a:effectLst/>
                <a:uLnTx/>
                <a:uFillTx/>
                <a:latin typeface="Calibri"/>
              </a:rPr>
              <a:t>The load from RAN4-led projects</a:t>
            </a:r>
          </a:p>
          <a:p>
            <a:pPr marL="457176" marR="0" lvl="0" indent="-457176" algn="l" defTabSz="914400" rtl="0" eaLnBrk="0" fontAlgn="base" latinLnBrk="0" hangingPunct="0">
              <a:lnSpc>
                <a:spcPct val="100000"/>
              </a:lnSpc>
              <a:spcBef>
                <a:spcPts val="400"/>
              </a:spcBef>
              <a:spcAft>
                <a:spcPct val="0"/>
              </a:spcAft>
              <a:buClrTx/>
              <a:buSzTx/>
              <a:buFontTx/>
              <a:buBlip>
                <a:blip r:embed="rId2"/>
              </a:buBlip>
              <a:tabLst/>
              <a:defRPr/>
            </a:pPr>
            <a:r>
              <a:rPr kumimoji="0" lang="en-US" sz="2000" b="0" i="0" u="none" strike="noStrike" kern="0" cap="none" spc="0" normalizeH="0" baseline="0" noProof="0" dirty="0">
                <a:ln>
                  <a:noFill/>
                </a:ln>
                <a:solidFill>
                  <a:sysClr val="windowText" lastClr="000000"/>
                </a:solidFill>
                <a:effectLst/>
                <a:uLnTx/>
                <a:uFillTx/>
                <a:latin typeface="Calibri"/>
                <a:ea typeface="+mn-ea"/>
                <a:cs typeface="+mn-cs"/>
              </a:rPr>
              <a:t>It is critical to make sure the projects are rooted in commercial interests</a:t>
            </a:r>
          </a:p>
          <a:p>
            <a:pPr marL="990544" marR="0" lvl="1" indent="-380978" algn="l" defTabSz="914400" rtl="0" eaLnBrk="0" fontAlgn="base" latinLnBrk="0" hangingPunct="0">
              <a:lnSpc>
                <a:spcPct val="100000"/>
              </a:lnSpc>
              <a:spcBef>
                <a:spcPts val="400"/>
              </a:spcBef>
              <a:spcAft>
                <a:spcPct val="0"/>
              </a:spcAft>
              <a:buClr>
                <a:srgbClr val="C00000"/>
              </a:buClr>
              <a:buSzTx/>
              <a:buFont typeface="Arial" panose="020B0604020202020204" pitchFamily="34" charset="0"/>
              <a:buChar char="•"/>
              <a:tabLst/>
              <a:defRPr/>
            </a:pPr>
            <a:r>
              <a:rPr kumimoji="0" lang="en-US" sz="1800" b="0" i="0" u="none" strike="noStrike" kern="0" cap="none" spc="0" normalizeH="0" baseline="0" noProof="0" dirty="0">
                <a:ln>
                  <a:noFill/>
                </a:ln>
                <a:solidFill>
                  <a:sysClr val="windowText" lastClr="000000"/>
                </a:solidFill>
                <a:effectLst/>
                <a:uLnTx/>
                <a:uFillTx/>
                <a:latin typeface="Calibri"/>
              </a:rPr>
              <a:t>For any RAN4-led non-spectrum related projects to be further considered for Rel-20, strong commercial need and overall workload shall be considered!</a:t>
            </a:r>
          </a:p>
          <a:p>
            <a:pPr marL="1523915" marR="0" lvl="2" indent="-304782" algn="l" defTabSz="914400" rtl="0" eaLnBrk="0" fontAlgn="base" latinLnBrk="0" hangingPunct="0">
              <a:lnSpc>
                <a:spcPct val="100000"/>
              </a:lnSpc>
              <a:spcBef>
                <a:spcPts val="400"/>
              </a:spcBef>
              <a:spcAft>
                <a:spcPct val="0"/>
              </a:spcAft>
              <a:buClrTx/>
              <a:buSzTx/>
              <a:buFont typeface="Arial" panose="020B0604020202020204" pitchFamily="34" charset="0"/>
              <a:buChar char="•"/>
              <a:tabLst/>
              <a:defRPr/>
            </a:pPr>
            <a:r>
              <a:rPr kumimoji="0" lang="en-US" sz="1600" b="0" i="0" u="none" strike="noStrike" kern="0" cap="none" spc="0" normalizeH="0" baseline="0" noProof="0" dirty="0">
                <a:ln>
                  <a:noFill/>
                </a:ln>
                <a:solidFill>
                  <a:sysClr val="windowText" lastClr="000000"/>
                </a:solidFill>
                <a:effectLst/>
                <a:uLnTx/>
                <a:uFillTx/>
                <a:latin typeface="Calibri"/>
              </a:rPr>
              <a:t>Note: it is NOT intended to be “number counting” driven discussion, but rather as an indication of some tangible commercial interests </a:t>
            </a:r>
          </a:p>
          <a:p>
            <a:pPr marL="457176" marR="0" lvl="0" indent="-457176" algn="l" defTabSz="914400" rtl="0" eaLnBrk="0" fontAlgn="base" latinLnBrk="0" hangingPunct="0">
              <a:lnSpc>
                <a:spcPct val="100000"/>
              </a:lnSpc>
              <a:spcBef>
                <a:spcPts val="400"/>
              </a:spcBef>
              <a:spcAft>
                <a:spcPct val="0"/>
              </a:spcAft>
              <a:buClrTx/>
              <a:buSzTx/>
              <a:buFontTx/>
              <a:buBlip>
                <a:blip r:embed="rId2"/>
              </a:buBlip>
              <a:tabLst/>
              <a:defRPr/>
            </a:pPr>
            <a:r>
              <a:rPr kumimoji="0" lang="en-US" sz="2000" b="0" i="0" u="none" strike="noStrike" kern="0" cap="none" spc="0" normalizeH="0" baseline="0" noProof="0" dirty="0">
                <a:ln>
                  <a:noFill/>
                </a:ln>
                <a:solidFill>
                  <a:sysClr val="windowText" lastClr="000000"/>
                </a:solidFill>
                <a:effectLst/>
                <a:uLnTx/>
                <a:uFillTx/>
                <a:latin typeface="Calibri"/>
                <a:ea typeface="+mn-ea"/>
                <a:cs typeface="+mn-cs"/>
              </a:rPr>
              <a:t>To organize RAN#108 agenda for RAN4 Rel-20 as (</a:t>
            </a:r>
            <a:r>
              <a:rPr kumimoji="0" lang="en-US" sz="1600" b="0" i="0" u="none" strike="noStrike" kern="0" cap="none" spc="0" normalizeH="0" baseline="0" noProof="0" dirty="0">
                <a:ln>
                  <a:noFill/>
                </a:ln>
                <a:solidFill>
                  <a:sysClr val="windowText" lastClr="000000"/>
                </a:solidFill>
                <a:effectLst/>
                <a:uLnTx/>
                <a:uFillTx/>
                <a:latin typeface="Calibri"/>
                <a:ea typeface="+mn-ea"/>
                <a:cs typeface="+mn-cs"/>
              </a:rPr>
              <a:t>Note: no discussion on spectrum related items</a:t>
            </a:r>
            <a:r>
              <a:rPr kumimoji="0" lang="en-US" sz="2000" b="0" i="0" u="none" strike="noStrike" kern="0" cap="none" spc="0" normalizeH="0" baseline="0" noProof="0" dirty="0">
                <a:ln>
                  <a:noFill/>
                </a:ln>
                <a:solidFill>
                  <a:sysClr val="windowText" lastClr="000000"/>
                </a:solidFill>
                <a:effectLst/>
                <a:uLnTx/>
                <a:uFillTx/>
                <a:latin typeface="Calibri"/>
                <a:ea typeface="+mn-ea"/>
                <a:cs typeface="+mn-cs"/>
              </a:rPr>
              <a:t>)</a:t>
            </a:r>
          </a:p>
          <a:p>
            <a:pPr marL="990544" marR="0" lvl="1" indent="-380978" algn="l" defTabSz="914400" rtl="0" eaLnBrk="0" fontAlgn="base" latinLnBrk="0" hangingPunct="0">
              <a:lnSpc>
                <a:spcPct val="100000"/>
              </a:lnSpc>
              <a:spcBef>
                <a:spcPts val="400"/>
              </a:spcBef>
              <a:spcAft>
                <a:spcPct val="0"/>
              </a:spcAft>
              <a:buClr>
                <a:srgbClr val="C00000"/>
              </a:buClr>
              <a:buSzTx/>
              <a:buFont typeface="Arial" panose="020B0604020202020204" pitchFamily="34" charset="0"/>
              <a:buChar char="•"/>
              <a:tabLst/>
              <a:defRPr/>
            </a:pPr>
            <a:r>
              <a:rPr kumimoji="0" lang="en-US" sz="1800" b="0" i="1" u="none" strike="noStrike" kern="0" cap="none" spc="0" normalizeH="0" baseline="0" noProof="0" dirty="0">
                <a:ln>
                  <a:noFill/>
                </a:ln>
                <a:solidFill>
                  <a:sysClr val="windowText" lastClr="000000"/>
                </a:solidFill>
                <a:effectLst/>
                <a:uLnTx/>
                <a:uFillTx/>
                <a:latin typeface="Calibri"/>
              </a:rPr>
              <a:t>General</a:t>
            </a:r>
          </a:p>
          <a:p>
            <a:pPr marL="990544" marR="0" lvl="1" indent="-380978" algn="l" defTabSz="914400" rtl="0" eaLnBrk="0" fontAlgn="base" latinLnBrk="0" hangingPunct="0">
              <a:lnSpc>
                <a:spcPct val="100000"/>
              </a:lnSpc>
              <a:spcBef>
                <a:spcPts val="400"/>
              </a:spcBef>
              <a:spcAft>
                <a:spcPct val="0"/>
              </a:spcAft>
              <a:buClr>
                <a:srgbClr val="C00000"/>
              </a:buClr>
              <a:buSzTx/>
              <a:buFont typeface="Arial" panose="020B0604020202020204" pitchFamily="34" charset="0"/>
              <a:buChar char="•"/>
              <a:tabLst/>
              <a:defRPr/>
            </a:pPr>
            <a:r>
              <a:rPr kumimoji="0" lang="en-US" sz="1800" b="0" i="1" u="none" strike="noStrike" kern="0" cap="none" spc="0" normalizeH="0" baseline="0" noProof="0" dirty="0">
                <a:ln>
                  <a:noFill/>
                </a:ln>
                <a:solidFill>
                  <a:sysClr val="windowText" lastClr="000000"/>
                </a:solidFill>
                <a:effectLst/>
                <a:uLnTx/>
                <a:uFillTx/>
                <a:latin typeface="Calibri"/>
              </a:rPr>
              <a:t>Candidate RF/OTA Topics for Rel-20</a:t>
            </a:r>
          </a:p>
          <a:p>
            <a:pPr marL="990544" marR="0" lvl="1" indent="-380978" algn="l" defTabSz="914400" rtl="0" eaLnBrk="0" fontAlgn="base" latinLnBrk="0" hangingPunct="0">
              <a:lnSpc>
                <a:spcPct val="100000"/>
              </a:lnSpc>
              <a:spcBef>
                <a:spcPts val="400"/>
              </a:spcBef>
              <a:spcAft>
                <a:spcPct val="0"/>
              </a:spcAft>
              <a:buClr>
                <a:srgbClr val="C00000"/>
              </a:buClr>
              <a:buSzTx/>
              <a:buFont typeface="Arial" panose="020B0604020202020204" pitchFamily="34" charset="0"/>
              <a:buChar char="•"/>
              <a:tabLst/>
              <a:defRPr/>
            </a:pPr>
            <a:r>
              <a:rPr kumimoji="0" lang="en-US" sz="1800" b="0" i="1" u="none" strike="noStrike" kern="0" cap="none" spc="0" normalizeH="0" baseline="0" noProof="0" dirty="0">
                <a:ln>
                  <a:noFill/>
                </a:ln>
                <a:solidFill>
                  <a:sysClr val="windowText" lastClr="000000"/>
                </a:solidFill>
                <a:effectLst/>
                <a:uLnTx/>
                <a:uFillTx/>
                <a:latin typeface="Calibri"/>
              </a:rPr>
              <a:t>Candidate </a:t>
            </a:r>
            <a:r>
              <a:rPr kumimoji="0" lang="en-US" sz="1800" b="0" i="1" u="none" strike="noStrike" kern="0" cap="none" spc="0" normalizeH="0" baseline="0" noProof="0" dirty="0" err="1">
                <a:ln>
                  <a:noFill/>
                </a:ln>
                <a:solidFill>
                  <a:sysClr val="windowText" lastClr="000000"/>
                </a:solidFill>
                <a:effectLst/>
                <a:uLnTx/>
                <a:uFillTx/>
                <a:latin typeface="Calibri"/>
              </a:rPr>
              <a:t>Demod</a:t>
            </a:r>
            <a:r>
              <a:rPr kumimoji="0" lang="en-US" sz="1800" b="0" i="1" u="none" strike="noStrike" kern="0" cap="none" spc="0" normalizeH="0" baseline="0" noProof="0" dirty="0">
                <a:ln>
                  <a:noFill/>
                </a:ln>
                <a:solidFill>
                  <a:sysClr val="windowText" lastClr="000000"/>
                </a:solidFill>
                <a:effectLst/>
                <a:uLnTx/>
                <a:uFillTx/>
                <a:latin typeface="Calibri"/>
              </a:rPr>
              <a:t>/RRM Topics for Rel-20</a:t>
            </a:r>
          </a:p>
          <a:p>
            <a:pPr marL="990544" marR="0" lvl="1" indent="-380978" algn="l" defTabSz="914400" rtl="0" eaLnBrk="0" fontAlgn="base" latinLnBrk="0" hangingPunct="0">
              <a:lnSpc>
                <a:spcPct val="100000"/>
              </a:lnSpc>
              <a:spcBef>
                <a:spcPts val="400"/>
              </a:spcBef>
              <a:spcAft>
                <a:spcPct val="0"/>
              </a:spcAft>
              <a:buClr>
                <a:srgbClr val="C00000"/>
              </a:buClr>
              <a:buSzTx/>
              <a:buFont typeface="Arial" panose="020B0604020202020204" pitchFamily="34" charset="0"/>
              <a:buChar char="•"/>
              <a:tabLst/>
              <a:defRPr/>
            </a:pPr>
            <a:r>
              <a:rPr kumimoji="0" lang="en-US" sz="1800" b="0" i="1" u="none" strike="noStrike" kern="0" cap="none" spc="0" normalizeH="0" baseline="0" noProof="0" dirty="0">
                <a:ln>
                  <a:noFill/>
                </a:ln>
                <a:solidFill>
                  <a:sysClr val="windowText" lastClr="000000"/>
                </a:solidFill>
                <a:effectLst/>
                <a:uLnTx/>
                <a:uFillTx/>
                <a:latin typeface="Calibri"/>
              </a:rPr>
              <a:t>Candidate Topics Impacting both RF/OTA and </a:t>
            </a:r>
            <a:r>
              <a:rPr kumimoji="0" lang="en-US" sz="1800" b="0" i="1" u="none" strike="noStrike" kern="0" cap="none" spc="0" normalizeH="0" baseline="0" noProof="0" dirty="0" err="1">
                <a:ln>
                  <a:noFill/>
                </a:ln>
                <a:solidFill>
                  <a:sysClr val="windowText" lastClr="000000"/>
                </a:solidFill>
                <a:effectLst/>
                <a:uLnTx/>
                <a:uFillTx/>
                <a:latin typeface="Calibri"/>
              </a:rPr>
              <a:t>Demod</a:t>
            </a:r>
            <a:r>
              <a:rPr kumimoji="0" lang="en-US" sz="1800" b="0" i="1" u="none" strike="noStrike" kern="0" cap="none" spc="0" normalizeH="0" baseline="0" noProof="0" dirty="0">
                <a:ln>
                  <a:noFill/>
                </a:ln>
                <a:solidFill>
                  <a:sysClr val="windowText" lastClr="000000"/>
                </a:solidFill>
                <a:effectLst/>
                <a:uLnTx/>
                <a:uFillTx/>
                <a:latin typeface="Calibri"/>
              </a:rPr>
              <a:t>/RRM for Rel-20</a:t>
            </a:r>
          </a:p>
          <a:p>
            <a:pPr marL="990544" marR="0" lvl="1" indent="-380978" algn="l" defTabSz="914400" rtl="0" eaLnBrk="0" fontAlgn="base" latinLnBrk="0" hangingPunct="0">
              <a:lnSpc>
                <a:spcPct val="100000"/>
              </a:lnSpc>
              <a:spcBef>
                <a:spcPts val="400"/>
              </a:spcBef>
              <a:spcAft>
                <a:spcPct val="0"/>
              </a:spcAft>
              <a:buClr>
                <a:srgbClr val="C00000"/>
              </a:buClr>
              <a:buSzTx/>
              <a:buFont typeface="Arial" panose="020B0604020202020204" pitchFamily="34" charset="0"/>
              <a:buChar char="•"/>
              <a:tabLst/>
              <a:defRPr/>
            </a:pPr>
            <a:r>
              <a:rPr kumimoji="0" lang="en-US" sz="1800" b="0" i="1" u="none" strike="noStrike" kern="0" cap="none" spc="0" normalizeH="0" baseline="0" noProof="0" dirty="0">
                <a:ln>
                  <a:noFill/>
                </a:ln>
                <a:solidFill>
                  <a:sysClr val="windowText" lastClr="000000"/>
                </a:solidFill>
                <a:effectLst/>
                <a:uLnTx/>
                <a:uFillTx/>
                <a:latin typeface="Calibri"/>
              </a:rPr>
              <a:t>Others</a:t>
            </a:r>
          </a:p>
        </p:txBody>
      </p:sp>
    </p:spTree>
    <p:extLst>
      <p:ext uri="{BB962C8B-B14F-4D97-AF65-F5344CB8AC3E}">
        <p14:creationId xmlns:p14="http://schemas.microsoft.com/office/powerpoint/2010/main" val="267624642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D3EDB4F-31A2-4488-96EF-E46FCB553C79}"/>
              </a:ext>
            </a:extLst>
          </p:cNvPr>
          <p:cNvSpPr>
            <a:spLocks noGrp="1"/>
          </p:cNvSpPr>
          <p:nvPr>
            <p:ph type="title"/>
          </p:nvPr>
        </p:nvSpPr>
        <p:spPr/>
        <p:txBody>
          <a:bodyPr/>
          <a:lstStyle/>
          <a:p>
            <a:r>
              <a:rPr lang="en-US" dirty="0"/>
              <a:t>General Guidance</a:t>
            </a:r>
          </a:p>
        </p:txBody>
      </p:sp>
      <p:sp>
        <p:nvSpPr>
          <p:cNvPr id="3" name="내용 개체 틀 2">
            <a:extLst>
              <a:ext uri="{FF2B5EF4-FFF2-40B4-BE49-F238E27FC236}">
                <a16:creationId xmlns:a16="http://schemas.microsoft.com/office/drawing/2014/main" id="{BC789EC3-4FA4-44E7-9D30-3D066024A768}"/>
              </a:ext>
            </a:extLst>
          </p:cNvPr>
          <p:cNvSpPr>
            <a:spLocks noGrp="1"/>
          </p:cNvSpPr>
          <p:nvPr>
            <p:ph idx="1"/>
          </p:nvPr>
        </p:nvSpPr>
        <p:spPr/>
        <p:txBody>
          <a:bodyPr/>
          <a:lstStyle/>
          <a:p>
            <a:r>
              <a:rPr lang="en-US" sz="2200" dirty="0"/>
              <a:t>It is critical to ensure all </a:t>
            </a:r>
            <a:r>
              <a:rPr lang="en-US" sz="2200" dirty="0" err="1"/>
              <a:t>WGs’s</a:t>
            </a:r>
            <a:r>
              <a:rPr lang="en-US" sz="2200" dirty="0"/>
              <a:t> </a:t>
            </a:r>
            <a:r>
              <a:rPr lang="en-US" sz="2200" b="1" dirty="0">
                <a:solidFill>
                  <a:srgbClr val="FF0000"/>
                </a:solidFill>
                <a:effectLst>
                  <a:outerShdw blurRad="38100" dist="38100" dir="2700000" algn="tl">
                    <a:srgbClr val="000000">
                      <a:alpha val="43137"/>
                    </a:srgbClr>
                  </a:outerShdw>
                </a:effectLst>
              </a:rPr>
              <a:t>load for 5G-Advanced Rel-20 is reasonable</a:t>
            </a:r>
            <a:r>
              <a:rPr lang="en-US" sz="2200" dirty="0"/>
              <a:t>, and that </a:t>
            </a:r>
            <a:r>
              <a:rPr lang="en-US" sz="2200" b="1" dirty="0">
                <a:solidFill>
                  <a:srgbClr val="FF0000"/>
                </a:solidFill>
                <a:effectLst>
                  <a:outerShdw blurRad="38100" dist="38100" dir="2700000" algn="tl">
                    <a:srgbClr val="000000">
                      <a:alpha val="43137"/>
                    </a:srgbClr>
                  </a:outerShdw>
                </a:effectLst>
              </a:rPr>
              <a:t>sufficient TUs should be given to 6G to ensure successful study for future 6G success</a:t>
            </a:r>
          </a:p>
          <a:p>
            <a:pPr lvl="1"/>
            <a:endParaRPr lang="en-US" sz="1800" dirty="0"/>
          </a:p>
          <a:p>
            <a:r>
              <a:rPr lang="en-US" sz="2200" dirty="0"/>
              <a:t>All approved items should address real and critical commercial deployment needs</a:t>
            </a:r>
          </a:p>
          <a:p>
            <a:pPr lvl="1"/>
            <a:endParaRPr lang="en-US" sz="1800" dirty="0"/>
          </a:p>
          <a:p>
            <a:r>
              <a:rPr lang="en-US" sz="2200" dirty="0"/>
              <a:t>The scope for each 5G-Adv project should be finalized with careful consideration on required workload – not only on primary working group but also on the secondary working group(s)</a:t>
            </a:r>
          </a:p>
          <a:p>
            <a:pPr lvl="1"/>
            <a:endParaRPr lang="en-US" sz="1800" dirty="0"/>
          </a:p>
          <a:p>
            <a:r>
              <a:rPr lang="en-US" sz="2200" dirty="0"/>
              <a:t>The scope for each 5G-Adv project should have clarity – avoid scope which leaves room for interpretation and possibly wide range of enhancements</a:t>
            </a:r>
          </a:p>
          <a:p>
            <a:pPr lvl="1"/>
            <a:endParaRPr lang="en-US" sz="1800" dirty="0"/>
          </a:p>
        </p:txBody>
      </p:sp>
    </p:spTree>
    <p:extLst>
      <p:ext uri="{BB962C8B-B14F-4D97-AF65-F5344CB8AC3E}">
        <p14:creationId xmlns:p14="http://schemas.microsoft.com/office/powerpoint/2010/main" val="80872354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a:extLst>
              <a:ext uri="{FF2B5EF4-FFF2-40B4-BE49-F238E27FC236}">
                <a16:creationId xmlns:a16="http://schemas.microsoft.com/office/drawing/2014/main" id="{3D60B931-BF1C-47ED-ADA7-6C05647495A3}"/>
              </a:ext>
            </a:extLst>
          </p:cNvPr>
          <p:cNvSpPr>
            <a:spLocks noGrp="1"/>
          </p:cNvSpPr>
          <p:nvPr>
            <p:ph type="title"/>
          </p:nvPr>
        </p:nvSpPr>
        <p:spPr/>
        <p:txBody>
          <a:bodyPr/>
          <a:lstStyle/>
          <a:p>
            <a:r>
              <a:rPr lang="en-US" dirty="0"/>
              <a:t>Overall Release 20 5G-Adv Package</a:t>
            </a:r>
            <a:br>
              <a:rPr lang="en-US" dirty="0"/>
            </a:br>
            <a:r>
              <a:rPr lang="en-US" dirty="0"/>
              <a:t>for RAN1, RAN2, RAN3, RAN4</a:t>
            </a:r>
          </a:p>
        </p:txBody>
      </p:sp>
    </p:spTree>
    <p:extLst>
      <p:ext uri="{BB962C8B-B14F-4D97-AF65-F5344CB8AC3E}">
        <p14:creationId xmlns:p14="http://schemas.microsoft.com/office/powerpoint/2010/main" val="286953523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DA2CED2-0C0A-48B9-A3DE-46767839357B}"/>
              </a:ext>
            </a:extLst>
          </p:cNvPr>
          <p:cNvSpPr>
            <a:spLocks noGrp="1"/>
          </p:cNvSpPr>
          <p:nvPr>
            <p:ph type="title"/>
          </p:nvPr>
        </p:nvSpPr>
        <p:spPr/>
        <p:txBody>
          <a:bodyPr/>
          <a:lstStyle/>
          <a:p>
            <a:r>
              <a:rPr lang="en-US" dirty="0"/>
              <a:t>RAN1-led Topics (1/3)</a:t>
            </a:r>
          </a:p>
        </p:txBody>
      </p:sp>
      <p:sp>
        <p:nvSpPr>
          <p:cNvPr id="6" name="내용 개체 틀 5">
            <a:extLst>
              <a:ext uri="{FF2B5EF4-FFF2-40B4-BE49-F238E27FC236}">
                <a16:creationId xmlns:a16="http://schemas.microsoft.com/office/drawing/2014/main" id="{F014FDE3-A3A8-4F01-87FD-DFA589E0EA86}"/>
              </a:ext>
            </a:extLst>
          </p:cNvPr>
          <p:cNvSpPr>
            <a:spLocks noGrp="1"/>
          </p:cNvSpPr>
          <p:nvPr>
            <p:ph idx="1"/>
          </p:nvPr>
        </p:nvSpPr>
        <p:spPr/>
        <p:txBody>
          <a:bodyPr/>
          <a:lstStyle/>
          <a:p>
            <a:r>
              <a:rPr lang="en-US" sz="2000" dirty="0"/>
              <a:t>AI/ML Air Interface: Work item</a:t>
            </a:r>
          </a:p>
          <a:p>
            <a:pPr lvl="1"/>
            <a:r>
              <a:rPr lang="en-US" sz="1800" dirty="0"/>
              <a:t>Focus on CSI compression for two-sided model</a:t>
            </a:r>
          </a:p>
          <a:p>
            <a:pPr lvl="2"/>
            <a:r>
              <a:rPr lang="en-US" sz="1800" dirty="0"/>
              <a:t>Further discuss how to handle inter-vendor collaboration</a:t>
            </a:r>
          </a:p>
          <a:p>
            <a:pPr lvl="2"/>
            <a:r>
              <a:rPr lang="en-US" sz="1800" dirty="0"/>
              <a:t>Further discuss and down-select which CSI compression cases to support (e.g. with/without temporal aspects, with prediction, …)</a:t>
            </a:r>
          </a:p>
          <a:p>
            <a:pPr lvl="1"/>
            <a:r>
              <a:rPr lang="en-US" sz="1800" dirty="0"/>
              <a:t>Further discuss how to handle data collection</a:t>
            </a:r>
          </a:p>
          <a:p>
            <a:pPr lvl="1"/>
            <a:r>
              <a:rPr lang="en-US" sz="1800" dirty="0"/>
              <a:t>No new use cases in Release 20, no further work on Rel-19 positioning 2nd priority cases in Release 20</a:t>
            </a:r>
          </a:p>
          <a:p>
            <a:endParaRPr lang="en-US" sz="2000" dirty="0"/>
          </a:p>
          <a:p>
            <a:r>
              <a:rPr lang="en-US" sz="2000" dirty="0"/>
              <a:t>Ambient IoT</a:t>
            </a:r>
          </a:p>
          <a:p>
            <a:pPr lvl="1"/>
            <a:r>
              <a:rPr lang="en-US" sz="1800" dirty="0"/>
              <a:t>Study item (9 months, start in 2025.Q3) – RAN1 and RAN4</a:t>
            </a:r>
          </a:p>
          <a:p>
            <a:pPr lvl="2"/>
            <a:r>
              <a:rPr lang="en-US" sz="1800" dirty="0"/>
              <a:t>Study outdoor scenarios including whether new device type is necessary or existing device type can be used (e.g. device 2B in outdoor scenarios)</a:t>
            </a:r>
          </a:p>
          <a:p>
            <a:pPr lvl="2"/>
            <a:r>
              <a:rPr lang="en-US" sz="1800" dirty="0"/>
              <a:t>In RAN#111 (March, 2026), decide whether or not to include outdoor scenarios as part of Rel-20 A-IoT WI</a:t>
            </a:r>
          </a:p>
          <a:p>
            <a:pPr lvl="1"/>
            <a:r>
              <a:rPr lang="en-US" sz="1800" dirty="0"/>
              <a:t>Work item (start in 2025.Q4 in RAN2 and RAN3, start in 2026.Q1 in RAN1)</a:t>
            </a:r>
          </a:p>
          <a:p>
            <a:pPr lvl="2"/>
            <a:r>
              <a:rPr lang="en-US" sz="1800" dirty="0"/>
              <a:t>Specify support for D1T1 + Device 2B (RAN1-led), D2T2 + Device 1/2B (RAN2-led), DO-A traffic</a:t>
            </a:r>
          </a:p>
          <a:p>
            <a:pPr lvl="2"/>
            <a:r>
              <a:rPr lang="en-US" sz="1800" dirty="0"/>
              <a:t>Update the WID to reflect outcome of Rel-20 A-IoT study item on outdoor scenarios in RAN#111</a:t>
            </a:r>
          </a:p>
          <a:p>
            <a:pPr lvl="2"/>
            <a:endParaRPr lang="en-US" sz="1800" dirty="0"/>
          </a:p>
        </p:txBody>
      </p:sp>
    </p:spTree>
    <p:extLst>
      <p:ext uri="{BB962C8B-B14F-4D97-AF65-F5344CB8AC3E}">
        <p14:creationId xmlns:p14="http://schemas.microsoft.com/office/powerpoint/2010/main" val="27066909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DA2CED2-0C0A-48B9-A3DE-46767839357B}"/>
              </a:ext>
            </a:extLst>
          </p:cNvPr>
          <p:cNvSpPr>
            <a:spLocks noGrp="1"/>
          </p:cNvSpPr>
          <p:nvPr>
            <p:ph type="title"/>
          </p:nvPr>
        </p:nvSpPr>
        <p:spPr/>
        <p:txBody>
          <a:bodyPr/>
          <a:lstStyle/>
          <a:p>
            <a:r>
              <a:rPr lang="en-US" dirty="0"/>
              <a:t>RAN1-led Topics (2/3)</a:t>
            </a:r>
          </a:p>
        </p:txBody>
      </p:sp>
      <p:sp>
        <p:nvSpPr>
          <p:cNvPr id="6" name="내용 개체 틀 5">
            <a:extLst>
              <a:ext uri="{FF2B5EF4-FFF2-40B4-BE49-F238E27FC236}">
                <a16:creationId xmlns:a16="http://schemas.microsoft.com/office/drawing/2014/main" id="{F014FDE3-A3A8-4F01-87FD-DFA589E0EA86}"/>
              </a:ext>
            </a:extLst>
          </p:cNvPr>
          <p:cNvSpPr>
            <a:spLocks noGrp="1"/>
          </p:cNvSpPr>
          <p:nvPr>
            <p:ph idx="1"/>
          </p:nvPr>
        </p:nvSpPr>
        <p:spPr/>
        <p:txBody>
          <a:bodyPr/>
          <a:lstStyle/>
          <a:p>
            <a:r>
              <a:rPr lang="en-US" sz="2000" dirty="0"/>
              <a:t>MIMO: Work item</a:t>
            </a:r>
          </a:p>
          <a:p>
            <a:pPr lvl="1"/>
            <a:r>
              <a:rPr lang="en-US" sz="1800" dirty="0"/>
              <a:t>Focus on the following for further down-selection (</a:t>
            </a:r>
            <a:r>
              <a:rPr lang="en-US" sz="1800" dirty="0">
                <a:solidFill>
                  <a:srgbClr val="FF0000"/>
                </a:solidFill>
              </a:rPr>
              <a:t>at most 3 items from this list</a:t>
            </a:r>
            <a:r>
              <a:rPr lang="en-US" sz="1800" dirty="0"/>
              <a:t>):</a:t>
            </a:r>
          </a:p>
          <a:p>
            <a:pPr lvl="2"/>
            <a:r>
              <a:rPr lang="en-US" sz="1800" dirty="0"/>
              <a:t>Cross-slot SRS, SRS frequency hopping for partial sounding</a:t>
            </a:r>
          </a:p>
          <a:p>
            <a:pPr lvl="2"/>
            <a:r>
              <a:rPr lang="en-US" sz="1800" dirty="0"/>
              <a:t>Asymmetric DL </a:t>
            </a:r>
            <a:r>
              <a:rPr lang="en-US" sz="1800" dirty="0" err="1"/>
              <a:t>sTRP</a:t>
            </a:r>
            <a:r>
              <a:rPr lang="en-US" sz="1800" dirty="0"/>
              <a:t>/UL </a:t>
            </a:r>
            <a:r>
              <a:rPr lang="en-US" sz="1800" dirty="0" err="1"/>
              <a:t>mTRP</a:t>
            </a:r>
            <a:r>
              <a:rPr lang="en-US" sz="1800" dirty="0"/>
              <a:t> beam management enhancements</a:t>
            </a:r>
          </a:p>
          <a:p>
            <a:pPr lvl="2"/>
            <a:r>
              <a:rPr lang="en-US" sz="1800" dirty="0"/>
              <a:t>Early SRS/CSI/CSI-RS triggering for UEs in IDLE/INACTIVE to CONNECTED; and </a:t>
            </a:r>
            <a:r>
              <a:rPr lang="en-US" sz="1800" dirty="0" err="1"/>
              <a:t>SCell</a:t>
            </a:r>
            <a:r>
              <a:rPr lang="en-US" sz="1800" dirty="0"/>
              <a:t> activation/out-of-dormancy in CONNECTED</a:t>
            </a:r>
          </a:p>
          <a:p>
            <a:pPr lvl="2"/>
            <a:r>
              <a:rPr lang="en-US" sz="1800" dirty="0"/>
              <a:t>CSI-RS frequency domain overhead reduction for larger number of ports</a:t>
            </a:r>
          </a:p>
          <a:p>
            <a:pPr lvl="1"/>
            <a:endParaRPr lang="en-US" sz="1600" dirty="0"/>
          </a:p>
          <a:p>
            <a:r>
              <a:rPr lang="en-US" sz="2000" dirty="0"/>
              <a:t>Coverage Enhancement: Work item</a:t>
            </a:r>
          </a:p>
          <a:p>
            <a:pPr lvl="1"/>
            <a:r>
              <a:rPr lang="en-US" sz="1800" dirty="0"/>
              <a:t>Multiple PRACH TX over different beams including beam selection for Msg3</a:t>
            </a:r>
          </a:p>
          <a:p>
            <a:pPr lvl="1"/>
            <a:r>
              <a:rPr lang="en-US" sz="1800" dirty="0"/>
              <a:t>PUSCH repetition scheduled by DCI 0_0 with C-RNTI</a:t>
            </a:r>
          </a:p>
          <a:p>
            <a:pPr lvl="1"/>
            <a:r>
              <a:rPr lang="en-US" sz="1800" dirty="0"/>
              <a:t>Specify enhancements to improve PUSCH coverage for high uplink data rate by extending pi/2-BPSK to more MCS entries in MCS tables</a:t>
            </a:r>
          </a:p>
          <a:p>
            <a:pPr lvl="1"/>
            <a:r>
              <a:rPr lang="en-US" sz="1800" dirty="0"/>
              <a:t>Check if RAN2 TU is needed</a:t>
            </a:r>
          </a:p>
          <a:p>
            <a:pPr lvl="1"/>
            <a:endParaRPr lang="en-US" sz="1800" dirty="0"/>
          </a:p>
          <a:p>
            <a:pPr lvl="2"/>
            <a:endParaRPr lang="en-US" sz="1800" dirty="0"/>
          </a:p>
        </p:txBody>
      </p:sp>
    </p:spTree>
    <p:extLst>
      <p:ext uri="{BB962C8B-B14F-4D97-AF65-F5344CB8AC3E}">
        <p14:creationId xmlns:p14="http://schemas.microsoft.com/office/powerpoint/2010/main" val="216899770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81B170B-180A-40F9-997C-D644BAA007C1}"/>
              </a:ext>
            </a:extLst>
          </p:cNvPr>
          <p:cNvSpPr>
            <a:spLocks noGrp="1"/>
          </p:cNvSpPr>
          <p:nvPr>
            <p:ph type="title"/>
          </p:nvPr>
        </p:nvSpPr>
        <p:spPr/>
        <p:txBody>
          <a:bodyPr/>
          <a:lstStyle/>
          <a:p>
            <a:r>
              <a:rPr lang="en-US" dirty="0"/>
              <a:t>RAN1-led Topics (3/3)</a:t>
            </a:r>
          </a:p>
        </p:txBody>
      </p:sp>
      <p:sp>
        <p:nvSpPr>
          <p:cNvPr id="3" name="내용 개체 틀 2">
            <a:extLst>
              <a:ext uri="{FF2B5EF4-FFF2-40B4-BE49-F238E27FC236}">
                <a16:creationId xmlns:a16="http://schemas.microsoft.com/office/drawing/2014/main" id="{157FF778-6E42-4155-91D0-F1E9F72F038A}"/>
              </a:ext>
            </a:extLst>
          </p:cNvPr>
          <p:cNvSpPr>
            <a:spLocks noGrp="1"/>
          </p:cNvSpPr>
          <p:nvPr>
            <p:ph idx="1"/>
          </p:nvPr>
        </p:nvSpPr>
        <p:spPr/>
        <p:txBody>
          <a:bodyPr/>
          <a:lstStyle/>
          <a:p>
            <a:r>
              <a:rPr lang="en-US" sz="2000" dirty="0"/>
              <a:t>NR-NTN (GNSS resilient operation): Study item</a:t>
            </a:r>
          </a:p>
          <a:p>
            <a:pPr lvl="1"/>
            <a:r>
              <a:rPr lang="en-US" sz="1800" dirty="0"/>
              <a:t>RAN1-led study item on GNSS resilient operation for 4 quarters (starting in 2025.Q3)</a:t>
            </a:r>
          </a:p>
          <a:p>
            <a:pPr lvl="2"/>
            <a:r>
              <a:rPr lang="en-US" sz="1800" dirty="0"/>
              <a:t>Check in RAN#112 (June, 2026) to decide whether to proceed with normative work, extend the study item, or postpone normative work to Release 21</a:t>
            </a:r>
          </a:p>
          <a:p>
            <a:pPr lvl="1"/>
            <a:r>
              <a:rPr lang="en-US" sz="1800" dirty="0"/>
              <a:t>Avoid duplicated work under 6G study related to GNSS resilient or GNSS free support</a:t>
            </a:r>
          </a:p>
          <a:p>
            <a:pPr lvl="1"/>
            <a:endParaRPr lang="en-US" sz="1800" dirty="0"/>
          </a:p>
          <a:p>
            <a:r>
              <a:rPr lang="en-US" sz="2000" dirty="0"/>
              <a:t>ISAC: Study item</a:t>
            </a:r>
          </a:p>
          <a:p>
            <a:pPr lvl="1"/>
            <a:r>
              <a:rPr lang="en-US" sz="1800" dirty="0"/>
              <a:t>RAN1-led study item focusing on UAV use case for 3 quarters (starting in 2025.Q3)</a:t>
            </a:r>
          </a:p>
          <a:p>
            <a:pPr lvl="2"/>
            <a:r>
              <a:rPr lang="en-US" sz="1800" dirty="0"/>
              <a:t>Check in RAN#111 (March, 2026) to decide whether to proceed with RAN3 </a:t>
            </a:r>
            <a:r>
              <a:rPr lang="en-US" sz="1800" u="sng" dirty="0"/>
              <a:t>only</a:t>
            </a:r>
            <a:r>
              <a:rPr lang="en-US" sz="1800" dirty="0"/>
              <a:t> normative work</a:t>
            </a:r>
          </a:p>
          <a:p>
            <a:pPr lvl="1"/>
            <a:r>
              <a:rPr lang="en-US" sz="1800" dirty="0"/>
              <a:t>Focus the study item on the following areas</a:t>
            </a:r>
          </a:p>
          <a:p>
            <a:pPr lvl="2"/>
            <a:r>
              <a:rPr lang="en-US" sz="1800" dirty="0"/>
              <a:t>Evaluate the performance of </a:t>
            </a:r>
            <a:r>
              <a:rPr lang="en-US" sz="1800" dirty="0" err="1"/>
              <a:t>gNB</a:t>
            </a:r>
            <a:r>
              <a:rPr lang="en-US" sz="1800" dirty="0"/>
              <a:t> mono-static mode for UAV use case [RAN1]</a:t>
            </a:r>
          </a:p>
          <a:p>
            <a:pPr lvl="3"/>
            <a:r>
              <a:rPr lang="en-US" sz="1600" dirty="0"/>
              <a:t>At least NR waveform/RS should be used for evaluation</a:t>
            </a:r>
          </a:p>
          <a:p>
            <a:pPr lvl="2"/>
            <a:r>
              <a:rPr lang="en-US" sz="1800" dirty="0"/>
              <a:t>Study network architecture for </a:t>
            </a:r>
            <a:r>
              <a:rPr lang="en-US" sz="1800" dirty="0" err="1"/>
              <a:t>gNB</a:t>
            </a:r>
            <a:r>
              <a:rPr lang="en-US" sz="1800" dirty="0"/>
              <a:t> mono-static mode for UAV use case [RAN3]</a:t>
            </a:r>
          </a:p>
          <a:p>
            <a:pPr lvl="3"/>
            <a:r>
              <a:rPr lang="en-US" sz="1600" dirty="0"/>
              <a:t>Including study on the support of bistatic mode using this network architecture</a:t>
            </a:r>
          </a:p>
          <a:p>
            <a:pPr lvl="2"/>
            <a:r>
              <a:rPr lang="en-US" sz="1800" dirty="0"/>
              <a:t>Study the procedures and signaling support between RAN and CN, and the corresponding sensing measurements [RAN3, RAN1]</a:t>
            </a:r>
          </a:p>
        </p:txBody>
      </p:sp>
    </p:spTree>
    <p:extLst>
      <p:ext uri="{BB962C8B-B14F-4D97-AF65-F5344CB8AC3E}">
        <p14:creationId xmlns:p14="http://schemas.microsoft.com/office/powerpoint/2010/main" val="254903651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9B9EB11-9E99-4C14-815A-2DB7768057F3}"/>
              </a:ext>
            </a:extLst>
          </p:cNvPr>
          <p:cNvSpPr>
            <a:spLocks noGrp="1"/>
          </p:cNvSpPr>
          <p:nvPr>
            <p:ph type="title"/>
          </p:nvPr>
        </p:nvSpPr>
        <p:spPr/>
        <p:txBody>
          <a:bodyPr/>
          <a:lstStyle/>
          <a:p>
            <a:r>
              <a:rPr lang="en-US" dirty="0"/>
              <a:t>RAN1 TU Allocation</a:t>
            </a:r>
          </a:p>
        </p:txBody>
      </p:sp>
      <p:graphicFrame>
        <p:nvGraphicFramePr>
          <p:cNvPr id="13" name="내용 개체 틀 12">
            <a:extLst>
              <a:ext uri="{FF2B5EF4-FFF2-40B4-BE49-F238E27FC236}">
                <a16:creationId xmlns:a16="http://schemas.microsoft.com/office/drawing/2014/main" id="{14E9D999-03F0-4D98-AE6C-A54DAA043209}"/>
              </a:ext>
            </a:extLst>
          </p:cNvPr>
          <p:cNvGraphicFramePr>
            <a:graphicFrameLocks noGrp="1"/>
          </p:cNvGraphicFramePr>
          <p:nvPr>
            <p:ph idx="1"/>
            <p:extLst>
              <p:ext uri="{D42A27DB-BD31-4B8C-83A1-F6EECF244321}">
                <p14:modId xmlns:p14="http://schemas.microsoft.com/office/powerpoint/2010/main" val="3244274183"/>
              </p:ext>
            </p:extLst>
          </p:nvPr>
        </p:nvGraphicFramePr>
        <p:xfrm>
          <a:off x="1039001" y="1523400"/>
          <a:ext cx="10086590" cy="3792538"/>
        </p:xfrm>
        <a:graphic>
          <a:graphicData uri="http://schemas.openxmlformats.org/drawingml/2006/table">
            <a:tbl>
              <a:tblPr/>
              <a:tblGrid>
                <a:gridCol w="2808000">
                  <a:extLst>
                    <a:ext uri="{9D8B030D-6E8A-4147-A177-3AD203B41FA5}">
                      <a16:colId xmlns:a16="http://schemas.microsoft.com/office/drawing/2014/main" val="3589043766"/>
                    </a:ext>
                  </a:extLst>
                </a:gridCol>
                <a:gridCol w="729965">
                  <a:extLst>
                    <a:ext uri="{9D8B030D-6E8A-4147-A177-3AD203B41FA5}">
                      <a16:colId xmlns:a16="http://schemas.microsoft.com/office/drawing/2014/main" val="308553882"/>
                    </a:ext>
                  </a:extLst>
                </a:gridCol>
                <a:gridCol w="726455">
                  <a:extLst>
                    <a:ext uri="{9D8B030D-6E8A-4147-A177-3AD203B41FA5}">
                      <a16:colId xmlns:a16="http://schemas.microsoft.com/office/drawing/2014/main" val="4214811062"/>
                    </a:ext>
                  </a:extLst>
                </a:gridCol>
                <a:gridCol w="726455">
                  <a:extLst>
                    <a:ext uri="{9D8B030D-6E8A-4147-A177-3AD203B41FA5}">
                      <a16:colId xmlns:a16="http://schemas.microsoft.com/office/drawing/2014/main" val="892428566"/>
                    </a:ext>
                  </a:extLst>
                </a:gridCol>
                <a:gridCol w="729965">
                  <a:extLst>
                    <a:ext uri="{9D8B030D-6E8A-4147-A177-3AD203B41FA5}">
                      <a16:colId xmlns:a16="http://schemas.microsoft.com/office/drawing/2014/main" val="429191482"/>
                    </a:ext>
                  </a:extLst>
                </a:gridCol>
                <a:gridCol w="726455">
                  <a:extLst>
                    <a:ext uri="{9D8B030D-6E8A-4147-A177-3AD203B41FA5}">
                      <a16:colId xmlns:a16="http://schemas.microsoft.com/office/drawing/2014/main" val="1025844058"/>
                    </a:ext>
                  </a:extLst>
                </a:gridCol>
                <a:gridCol w="726455">
                  <a:extLst>
                    <a:ext uri="{9D8B030D-6E8A-4147-A177-3AD203B41FA5}">
                      <a16:colId xmlns:a16="http://schemas.microsoft.com/office/drawing/2014/main" val="1921949819"/>
                    </a:ext>
                  </a:extLst>
                </a:gridCol>
                <a:gridCol w="729965">
                  <a:extLst>
                    <a:ext uri="{9D8B030D-6E8A-4147-A177-3AD203B41FA5}">
                      <a16:colId xmlns:a16="http://schemas.microsoft.com/office/drawing/2014/main" val="1347091573"/>
                    </a:ext>
                  </a:extLst>
                </a:gridCol>
                <a:gridCol w="726455">
                  <a:extLst>
                    <a:ext uri="{9D8B030D-6E8A-4147-A177-3AD203B41FA5}">
                      <a16:colId xmlns:a16="http://schemas.microsoft.com/office/drawing/2014/main" val="4114615311"/>
                    </a:ext>
                  </a:extLst>
                </a:gridCol>
                <a:gridCol w="726455">
                  <a:extLst>
                    <a:ext uri="{9D8B030D-6E8A-4147-A177-3AD203B41FA5}">
                      <a16:colId xmlns:a16="http://schemas.microsoft.com/office/drawing/2014/main" val="799275674"/>
                    </a:ext>
                  </a:extLst>
                </a:gridCol>
                <a:gridCol w="729965">
                  <a:extLst>
                    <a:ext uri="{9D8B030D-6E8A-4147-A177-3AD203B41FA5}">
                      <a16:colId xmlns:a16="http://schemas.microsoft.com/office/drawing/2014/main" val="1898700770"/>
                    </a:ext>
                  </a:extLst>
                </a:gridCol>
              </a:tblGrid>
              <a:tr h="211396">
                <a:tc rowSpan="3">
                  <a:txBody>
                    <a:bodyPr/>
                    <a:lstStyle/>
                    <a:p>
                      <a:pPr algn="l" fontAlgn="ctr"/>
                      <a:r>
                        <a:rPr lang="en-US" sz="1200" b="1" i="0" u="none" strike="noStrike">
                          <a:solidFill>
                            <a:srgbClr val="000000"/>
                          </a:solidFill>
                          <a:effectLst/>
                          <a:latin typeface="Arial" panose="020B0604020202020204" pitchFamily="34" charset="0"/>
                        </a:rPr>
                        <a:t>Rel-20 RAN1 WI/SI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2025.Q3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2025.Q4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2026.Q1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2026.Q2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2026.Q3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2026.Q4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2027.Q1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3019771733"/>
                  </a:ext>
                </a:extLst>
              </a:tr>
              <a:tr h="211396">
                <a:tc v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RP#109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RP#110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RP#111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RP#112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RP#113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RP#114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RP#115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3617937417"/>
                  </a:ext>
                </a:extLst>
              </a:tr>
              <a:tr h="211396">
                <a:tc v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R1#122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200" b="1" i="0" u="none" strike="noStrike">
                          <a:solidFill>
                            <a:srgbClr val="000000"/>
                          </a:solidFill>
                          <a:effectLst/>
                          <a:latin typeface="Arial" panose="020B0604020202020204" pitchFamily="34" charset="0"/>
                        </a:rPr>
                        <a:t>R1#122b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200" b="1" i="0" u="none" strike="noStrike">
                          <a:solidFill>
                            <a:srgbClr val="000000"/>
                          </a:solidFill>
                          <a:effectLst/>
                          <a:latin typeface="Arial" panose="020B0604020202020204" pitchFamily="34" charset="0"/>
                        </a:rPr>
                        <a:t>R1#124b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200" b="1" i="0" u="none" strike="noStrike">
                          <a:solidFill>
                            <a:srgbClr val="000000"/>
                          </a:solidFill>
                          <a:effectLst/>
                          <a:latin typeface="Arial" panose="020B0604020202020204" pitchFamily="34" charset="0"/>
                        </a:rPr>
                        <a:t>R1#126b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2461554289"/>
                  </a:ext>
                </a:extLst>
              </a:tr>
              <a:tr h="211396">
                <a:tc>
                  <a:txBody>
                    <a:bodyPr/>
                    <a:lstStyle/>
                    <a:p>
                      <a:pPr algn="l" fontAlgn="ctr"/>
                      <a:r>
                        <a:rPr lang="en-US" sz="1200" b="1" i="0" u="none" strike="noStrike">
                          <a:solidFill>
                            <a:srgbClr val="000000"/>
                          </a:solidFill>
                          <a:effectLst/>
                          <a:latin typeface="Arial" panose="020B0604020202020204" pitchFamily="34" charset="0"/>
                        </a:rPr>
                        <a:t>Nominal TUs for 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517014345"/>
                  </a:ext>
                </a:extLst>
              </a:tr>
              <a:tr h="211396">
                <a:tc>
                  <a:txBody>
                    <a:bodyPr/>
                    <a:lstStyle/>
                    <a:p>
                      <a:pPr algn="l" fontAlgn="ctr"/>
                      <a:r>
                        <a:rPr lang="en-US" sz="1200" b="1" i="0" u="none" strike="noStrike">
                          <a:solidFill>
                            <a:srgbClr val="000000"/>
                          </a:solidFill>
                          <a:effectLst/>
                          <a:latin typeface="Arial" panose="020B0604020202020204" pitchFamily="34" charset="0"/>
                        </a:rPr>
                        <a:t>Additional TUs for 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260758871"/>
                  </a:ext>
                </a:extLst>
              </a:tr>
              <a:tr h="211396">
                <a:tc>
                  <a:txBody>
                    <a:bodyPr/>
                    <a:lstStyle/>
                    <a:p>
                      <a:pPr algn="l" fontAlgn="b"/>
                      <a:r>
                        <a:rPr lang="en-US" sz="1200" b="1" i="0" u="none" strike="noStrike">
                          <a:solidFill>
                            <a:srgbClr val="000000"/>
                          </a:solidFill>
                          <a:effectLst/>
                          <a:latin typeface="Arial" panose="020B0604020202020204" pitchFamily="34" charset="0"/>
                        </a:rPr>
                        <a:t>Misc. impact from other WGs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768419004"/>
                  </a:ext>
                </a:extLst>
              </a:tr>
              <a:tr h="211396">
                <a:tc>
                  <a:txBody>
                    <a:bodyPr/>
                    <a:lstStyle/>
                    <a:p>
                      <a:pPr algn="l" fontAlgn="ctr"/>
                      <a:r>
                        <a:rPr lang="en-US" sz="1200" b="1" i="0" u="none" strike="noStrike" dirty="0">
                          <a:solidFill>
                            <a:srgbClr val="000000"/>
                          </a:solidFill>
                          <a:effectLst/>
                          <a:latin typeface="Arial" panose="020B0604020202020204" pitchFamily="34" charset="0"/>
                        </a:rPr>
                        <a:t>Reserved TUs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389380559"/>
                  </a:ext>
                </a:extLst>
              </a:tr>
              <a:tr h="211396">
                <a:tc>
                  <a:txBody>
                    <a:bodyPr/>
                    <a:lstStyle/>
                    <a:p>
                      <a:pPr algn="l" fontAlgn="ctr"/>
                      <a:r>
                        <a:rPr lang="en-US" sz="1200" b="1" i="0" u="none" strike="noStrike" dirty="0">
                          <a:solidFill>
                            <a:srgbClr val="000000"/>
                          </a:solidFill>
                          <a:effectLst/>
                          <a:latin typeface="Arial" panose="020B0604020202020204" pitchFamily="34" charset="0"/>
                        </a:rPr>
                        <a:t>Rel-20 TEI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201138200"/>
                  </a:ext>
                </a:extLst>
              </a:tr>
              <a:tr h="211396">
                <a:tc>
                  <a:txBody>
                    <a:bodyPr/>
                    <a:lstStyle/>
                    <a:p>
                      <a:pPr algn="l" fontAlgn="ctr"/>
                      <a:r>
                        <a:rPr lang="en-US" sz="1200" b="1" i="0" u="none" strike="noStrike">
                          <a:solidFill>
                            <a:srgbClr val="000000"/>
                          </a:solidFill>
                          <a:effectLst/>
                          <a:latin typeface="Arial" panose="020B0604020202020204" pitchFamily="34" charset="0"/>
                        </a:rPr>
                        <a:t>AI/ML Air Interface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690953245"/>
                  </a:ext>
                </a:extLst>
              </a:tr>
              <a:tr h="211396">
                <a:tc>
                  <a:txBody>
                    <a:bodyPr/>
                    <a:lstStyle/>
                    <a:p>
                      <a:pPr algn="l" fontAlgn="ctr"/>
                      <a:r>
                        <a:rPr lang="en-US" sz="1200" b="1" i="0" u="none" strike="noStrike" dirty="0">
                          <a:solidFill>
                            <a:srgbClr val="000000"/>
                          </a:solidFill>
                          <a:effectLst/>
                          <a:latin typeface="Arial" panose="020B0604020202020204" pitchFamily="34" charset="0"/>
                        </a:rPr>
                        <a:t>A-IoT (Study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066257700"/>
                  </a:ext>
                </a:extLst>
              </a:tr>
              <a:tr h="211396">
                <a:tc>
                  <a:txBody>
                    <a:bodyPr/>
                    <a:lstStyle/>
                    <a:p>
                      <a:pPr algn="l" fontAlgn="ctr"/>
                      <a:r>
                        <a:rPr lang="en-US" sz="1200" b="1" i="0" u="none" strike="noStrike" dirty="0">
                          <a:solidFill>
                            <a:srgbClr val="000000"/>
                          </a:solidFill>
                          <a:effectLst/>
                          <a:latin typeface="Arial" panose="020B0604020202020204" pitchFamily="34" charset="0"/>
                        </a:rPr>
                        <a:t>A-IoT (Work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929955778"/>
                  </a:ext>
                </a:extLst>
              </a:tr>
              <a:tr h="211396">
                <a:tc>
                  <a:txBody>
                    <a:bodyPr/>
                    <a:lstStyle/>
                    <a:p>
                      <a:pPr algn="l" fontAlgn="ctr"/>
                      <a:r>
                        <a:rPr lang="en-US" sz="1200" b="1" i="0" u="none" strike="noStrike" dirty="0">
                          <a:solidFill>
                            <a:srgbClr val="000000"/>
                          </a:solidFill>
                          <a:effectLst/>
                          <a:latin typeface="Arial" panose="020B0604020202020204" pitchFamily="34" charset="0"/>
                        </a:rPr>
                        <a:t>NR-MIMO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955788602"/>
                  </a:ext>
                </a:extLst>
              </a:tr>
              <a:tr h="211396">
                <a:tc>
                  <a:txBody>
                    <a:bodyPr/>
                    <a:lstStyle/>
                    <a:p>
                      <a:pPr algn="l" fontAlgn="ctr"/>
                      <a:r>
                        <a:rPr lang="en-US" sz="1200" b="1" i="0" u="none" strike="noStrike" dirty="0">
                          <a:solidFill>
                            <a:srgbClr val="000000"/>
                          </a:solidFill>
                          <a:effectLst/>
                          <a:latin typeface="Arial" panose="020B0604020202020204" pitchFamily="34" charset="0"/>
                        </a:rPr>
                        <a:t>Coverage </a:t>
                      </a:r>
                      <a:r>
                        <a:rPr lang="en-US" sz="1200" b="1" i="0" u="none" strike="noStrike" dirty="0" err="1">
                          <a:solidFill>
                            <a:srgbClr val="000000"/>
                          </a:solidFill>
                          <a:effectLst/>
                          <a:latin typeface="Arial" panose="020B0604020202020204" pitchFamily="34" charset="0"/>
                        </a:rPr>
                        <a:t>Enh</a:t>
                      </a:r>
                      <a:endParaRPr lang="en-US" sz="1200" b="1"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844801655"/>
                  </a:ext>
                </a:extLst>
              </a:tr>
              <a:tr h="211396">
                <a:tc>
                  <a:txBody>
                    <a:bodyPr/>
                    <a:lstStyle/>
                    <a:p>
                      <a:pPr algn="l" fontAlgn="ctr"/>
                      <a:r>
                        <a:rPr lang="en-US" sz="1200" b="1" i="0" u="none" strike="noStrike">
                          <a:solidFill>
                            <a:srgbClr val="000000"/>
                          </a:solidFill>
                          <a:effectLst/>
                          <a:latin typeface="Arial" panose="020B0604020202020204" pitchFamily="34" charset="0"/>
                        </a:rPr>
                        <a:t>ISAC (Study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943212591"/>
                  </a:ext>
                </a:extLst>
              </a:tr>
              <a:tr h="211396">
                <a:tc>
                  <a:txBody>
                    <a:bodyPr/>
                    <a:lstStyle/>
                    <a:p>
                      <a:pPr algn="l" fontAlgn="ctr"/>
                      <a:r>
                        <a:rPr lang="en-US" sz="1200" b="1" i="0" u="none" strike="noStrike" dirty="0">
                          <a:solidFill>
                            <a:srgbClr val="000000"/>
                          </a:solidFill>
                          <a:effectLst/>
                          <a:latin typeface="Arial" panose="020B0604020202020204" pitchFamily="34" charset="0"/>
                        </a:rPr>
                        <a:t>NR-NTN GNSS resilient (SI, </a:t>
                      </a:r>
                      <a:r>
                        <a:rPr lang="en-US" sz="1200" b="1" i="0" u="none" strike="noStrike" dirty="0">
                          <a:solidFill>
                            <a:srgbClr val="FF0000"/>
                          </a:solidFill>
                          <a:effectLst/>
                          <a:latin typeface="Arial" panose="020B0604020202020204" pitchFamily="34" charset="0"/>
                        </a:rPr>
                        <a:t>WI – TBD</a:t>
                      </a:r>
                      <a:r>
                        <a:rPr lang="en-US" sz="1200" b="1" i="0" u="none" strike="noStrike" dirty="0">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600011106"/>
                  </a:ext>
                </a:extLst>
              </a:tr>
              <a:tr h="211396">
                <a:tc>
                  <a:txBody>
                    <a:bodyPr/>
                    <a:lstStyle/>
                    <a:p>
                      <a:pPr algn="l" fontAlgn="ctr"/>
                      <a:r>
                        <a:rPr lang="en-US" sz="1200" b="1" i="0" u="none" strike="noStrike">
                          <a:solidFill>
                            <a:srgbClr val="000000"/>
                          </a:solidFill>
                          <a:effectLst/>
                          <a:latin typeface="Arial" panose="020B0604020202020204" pitchFamily="34" charset="0"/>
                        </a:rPr>
                        <a:t>IoT-NTN (RAN2-led)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661994461"/>
                  </a:ext>
                </a:extLst>
              </a:tr>
              <a:tr h="211396">
                <a:tc>
                  <a:txBody>
                    <a:bodyPr/>
                    <a:lstStyle/>
                    <a:p>
                      <a:pPr algn="l" fontAlgn="ctr"/>
                      <a:r>
                        <a:rPr lang="en-US" sz="1200" b="1" i="0" u="none" strike="noStrike">
                          <a:solidFill>
                            <a:srgbClr val="00B0F0"/>
                          </a:solidFill>
                          <a:effectLst/>
                          <a:latin typeface="Arial" panose="020B0604020202020204" pitchFamily="34" charset="0"/>
                        </a:rPr>
                        <a:t>6G study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00B0F0"/>
                          </a:solidFill>
                          <a:effectLst/>
                          <a:latin typeface="Arial" panose="020B060402020202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00B0F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646079027"/>
                  </a:ext>
                </a:extLst>
              </a:tr>
              <a:tr h="198806">
                <a:tc>
                  <a:txBody>
                    <a:bodyPr/>
                    <a:lstStyle/>
                    <a:p>
                      <a:pPr algn="l" fontAlgn="ctr"/>
                      <a:r>
                        <a:rPr lang="en-US" sz="1200" b="1" i="0" u="none" strike="noStrike" dirty="0">
                          <a:solidFill>
                            <a:srgbClr val="000000"/>
                          </a:solidFill>
                          <a:effectLst/>
                          <a:latin typeface="Arial" panose="020B0604020202020204" pitchFamily="34" charset="0"/>
                        </a:rPr>
                        <a:t>Total RAN1 TUs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FF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907800155"/>
                  </a:ext>
                </a:extLst>
              </a:tr>
            </a:tbl>
          </a:graphicData>
        </a:graphic>
      </p:graphicFrame>
      <p:sp>
        <p:nvSpPr>
          <p:cNvPr id="15" name="TextBox 14">
            <a:extLst>
              <a:ext uri="{FF2B5EF4-FFF2-40B4-BE49-F238E27FC236}">
                <a16:creationId xmlns:a16="http://schemas.microsoft.com/office/drawing/2014/main" id="{07FE7975-8843-438B-BD38-556664AC0567}"/>
              </a:ext>
            </a:extLst>
          </p:cNvPr>
          <p:cNvSpPr txBox="1"/>
          <p:nvPr/>
        </p:nvSpPr>
        <p:spPr>
          <a:xfrm>
            <a:off x="1076325" y="5550973"/>
            <a:ext cx="10039350" cy="584775"/>
          </a:xfrm>
          <a:prstGeom prst="rect">
            <a:avLst/>
          </a:prstGeom>
          <a:noFill/>
        </p:spPr>
        <p:txBody>
          <a:bodyPr wrap="square">
            <a:spAutoFit/>
          </a:bodyPr>
          <a:lstStyle/>
          <a:p>
            <a:pPr algn="l" fontAlgn="ctr"/>
            <a:r>
              <a:rPr lang="en-US" sz="1600" b="1" i="0" u="none" strike="noStrike" dirty="0">
                <a:solidFill>
                  <a:srgbClr val="000000"/>
                </a:solidFill>
                <a:effectLst/>
                <a:latin typeface="+mn-lt"/>
              </a:rPr>
              <a:t>NR-NTN GNSS resilient: TUs for 2026.Q3 and 2026.Q4 are pre-allocated for a </a:t>
            </a:r>
            <a:r>
              <a:rPr lang="en-US" sz="1600" b="1" i="0" u="sng" strike="noStrike" dirty="0">
                <a:solidFill>
                  <a:srgbClr val="000000"/>
                </a:solidFill>
                <a:effectLst/>
                <a:latin typeface="+mn-lt"/>
              </a:rPr>
              <a:t>possible</a:t>
            </a:r>
            <a:r>
              <a:rPr lang="en-US" sz="1600" b="1" i="0" u="none" strike="noStrike" dirty="0">
                <a:solidFill>
                  <a:srgbClr val="000000"/>
                </a:solidFill>
                <a:effectLst/>
                <a:latin typeface="+mn-lt"/>
              </a:rPr>
              <a:t> WI depending on the outcome of study item and decision in RAN#112</a:t>
            </a:r>
          </a:p>
        </p:txBody>
      </p:sp>
    </p:spTree>
    <p:extLst>
      <p:ext uri="{BB962C8B-B14F-4D97-AF65-F5344CB8AC3E}">
        <p14:creationId xmlns:p14="http://schemas.microsoft.com/office/powerpoint/2010/main" val="284772984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15858</TotalTime>
  <Words>4749</Words>
  <Application>Microsoft Office PowerPoint</Application>
  <PresentationFormat>Widescreen</PresentationFormat>
  <Paragraphs>1160</Paragraphs>
  <Slides>32</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32</vt:i4>
      </vt:variant>
    </vt:vector>
  </HeadingPairs>
  <TitlesOfParts>
    <vt:vector size="42" baseType="lpstr">
      <vt:lpstr>Batang</vt:lpstr>
      <vt:lpstr>Lucida Grande</vt:lpstr>
      <vt:lpstr>Arial</vt:lpstr>
      <vt:lpstr>Calibri</vt:lpstr>
      <vt:lpstr>Calibri Light</vt:lpstr>
      <vt:lpstr>Courier New</vt:lpstr>
      <vt:lpstr>Times</vt:lpstr>
      <vt:lpstr>Times New Roman</vt:lpstr>
      <vt:lpstr>Wingdings</vt:lpstr>
      <vt:lpstr>Office Theme</vt:lpstr>
      <vt:lpstr>Release 20 5G-Adv  RAN1/RAN2/RAN3/RAN4 Package</vt:lpstr>
      <vt:lpstr>Outline</vt:lpstr>
      <vt:lpstr>References</vt:lpstr>
      <vt:lpstr>General Guidance</vt:lpstr>
      <vt:lpstr>Overall Release 20 5G-Adv Package for RAN1, RAN2, RAN3, RAN4</vt:lpstr>
      <vt:lpstr>RAN1-led Topics (1/3)</vt:lpstr>
      <vt:lpstr>RAN1-led Topics (2/3)</vt:lpstr>
      <vt:lpstr>RAN1-led Topics (3/3)</vt:lpstr>
      <vt:lpstr>RAN1 TU Allocation</vt:lpstr>
      <vt:lpstr>RAN2-led Topics (1/2)</vt:lpstr>
      <vt:lpstr>RAN2-led Topics (2/2)</vt:lpstr>
      <vt:lpstr>RAN2 TU Allocation</vt:lpstr>
      <vt:lpstr>RAN3-led Topics</vt:lpstr>
      <vt:lpstr>RAN3 TU Allocation</vt:lpstr>
      <vt:lpstr>RAN4-led Topics</vt:lpstr>
      <vt:lpstr>RAN4 TU Allocation</vt:lpstr>
      <vt:lpstr>Appendix: RP-250812 Endorsed Slides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Younsun Kim</cp:lastModifiedBy>
  <cp:revision>744</cp:revision>
  <dcterms:created xsi:type="dcterms:W3CDTF">2010-02-05T13:52:04Z</dcterms:created>
  <dcterms:modified xsi:type="dcterms:W3CDTF">2025-06-08T07:36:54Z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FLCMData">
    <vt:lpwstr>8C01A080A36896E48B8AF121D67A6B841F4418DB65FBABB527E631AB7A6C8D462A05C3C4EA9A6017F450760F51E81243AD54582306F2040E2853C9F8EBC0DDC9</vt:lpwstr>
  </property>
</Properties>
</file>