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1168" r:id="rId13"/>
    <p:sldId id="802" r:id="rId14"/>
    <p:sldId id="1144" r:id="rId15"/>
    <p:sldId id="1159" r:id="rId16"/>
    <p:sldId id="1152" r:id="rId17"/>
    <p:sldId id="1166" r:id="rId18"/>
    <p:sldId id="1167" r:id="rId19"/>
    <p:sldId id="1165" r:id="rId20"/>
    <p:sldId id="1169" r:id="rId21"/>
    <p:sldId id="1163" r:id="rId22"/>
    <p:sldId id="1164" r:id="rId23"/>
    <p:sldId id="1147" r:id="rId24"/>
    <p:sldId id="1146" r:id="rId25"/>
    <p:sldId id="1143" r:id="rId26"/>
    <p:sldId id="1148" r:id="rId27"/>
    <p:sldId id="760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98" d="100"/>
          <a:sy n="98" d="100"/>
        </p:scale>
        <p:origin x="580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6/13/2025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6/13/2025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sultan\OneDrive%20-%20ETSI%20365\Documents\3GPP\TSG\2025\TSG_108_Prague\SA\Docs\SP-250623.zi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#108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- RAN Report to SA (SP-250800), CT Report to SA (SP-250776)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SP-250713, RP-250840 (rev of CP-251011 )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 3GPP TSG#108, 9 -13 June 2025, Prague, Czech Republic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2806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064" y="482018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E8814C72-6F70-21E5-FBDB-17542F4D670E}"/>
              </a:ext>
            </a:extLst>
          </p:cNvPr>
          <p:cNvSpPr/>
          <p:nvPr/>
        </p:nvSpPr>
        <p:spPr bwMode="auto">
          <a:xfrm>
            <a:off x="3830634" y="153986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3056BDEB-13A7-5E3D-C605-9956E7D65101}"/>
              </a:ext>
            </a:extLst>
          </p:cNvPr>
          <p:cNvSpPr/>
          <p:nvPr/>
        </p:nvSpPr>
        <p:spPr bwMode="auto">
          <a:xfrm>
            <a:off x="3867681" y="204833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809DC03C-A20E-82CC-AA01-985C215B534D}"/>
              </a:ext>
            </a:extLst>
          </p:cNvPr>
          <p:cNvSpPr/>
          <p:nvPr/>
        </p:nvSpPr>
        <p:spPr bwMode="auto">
          <a:xfrm>
            <a:off x="3815455" y="25312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Target: Deadline for Stage 1 is now (both for Studies and Normative)</a:t>
            </a:r>
          </a:p>
          <a:p>
            <a:pPr marL="739815" lvl="1" indent="-341313">
              <a:defRPr/>
            </a:pPr>
            <a:r>
              <a:rPr lang="en-US" altLang="en-US" sz="1600" dirty="0"/>
              <a:t>Actual progress: All completed (studies and normative) except:</a:t>
            </a:r>
          </a:p>
          <a:p>
            <a:pPr marL="1139865" lvl="2" indent="-341313">
              <a:defRPr/>
            </a:pPr>
            <a:r>
              <a:rPr lang="en-US" altLang="en-US" sz="1200" dirty="0"/>
              <a:t>FRMCS_Ph6-REQ: 10%, exception requested until September</a:t>
            </a:r>
            <a:endParaRPr lang="en-US" altLang="en-US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3DB776-F5FF-27A3-C1E5-00373D19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959554"/>
              </p:ext>
            </p:extLst>
          </p:nvPr>
        </p:nvGraphicFramePr>
        <p:xfrm>
          <a:off x="826303" y="2047728"/>
          <a:ext cx="7221715" cy="2690743"/>
        </p:xfrm>
        <a:graphic>
          <a:graphicData uri="http://schemas.openxmlformats.org/drawingml/2006/table">
            <a:tbl>
              <a:tblPr/>
              <a:tblGrid>
                <a:gridCol w="529521">
                  <a:extLst>
                    <a:ext uri="{9D8B030D-6E8A-4147-A177-3AD203B41FA5}">
                      <a16:colId xmlns:a16="http://schemas.microsoft.com/office/drawing/2014/main" val="2981679710"/>
                    </a:ext>
                  </a:extLst>
                </a:gridCol>
                <a:gridCol w="4894908">
                  <a:extLst>
                    <a:ext uri="{9D8B030D-6E8A-4147-A177-3AD203B41FA5}">
                      <a16:colId xmlns:a16="http://schemas.microsoft.com/office/drawing/2014/main" val="4091182336"/>
                    </a:ext>
                  </a:extLst>
                </a:gridCol>
                <a:gridCol w="1072688">
                  <a:extLst>
                    <a:ext uri="{9D8B030D-6E8A-4147-A177-3AD203B41FA5}">
                      <a16:colId xmlns:a16="http://schemas.microsoft.com/office/drawing/2014/main" val="3568581963"/>
                    </a:ext>
                  </a:extLst>
                </a:gridCol>
                <a:gridCol w="724598">
                  <a:extLst>
                    <a:ext uri="{9D8B030D-6E8A-4147-A177-3AD203B41FA5}">
                      <a16:colId xmlns:a16="http://schemas.microsoft.com/office/drawing/2014/main" val="90580624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satellite access -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99517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Satellite access - Phase 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07415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977571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033730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Energy Efficiency as Service Criteria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45954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Energy Efficiency as Service Criteria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251166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Indirect Network Sharing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75274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51770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89041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of Phase 2 of SMS to Emergency Centre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859338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258953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01759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1080047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CPAS specific requirement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CPAS-REQ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097747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Ambient listening enhancements including pause and resume in MCS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ALPR-REQ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493290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92786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582651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150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(2/5)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2: </a:t>
            </a:r>
          </a:p>
          <a:p>
            <a:pPr marL="739815" lvl="1" indent="-341313">
              <a:defRPr/>
            </a:pPr>
            <a:r>
              <a:rPr lang="en-US" altLang="en-US" sz="1600" dirty="0">
                <a:highlight>
                  <a:srgbClr val="00FF00"/>
                </a:highlight>
              </a:rPr>
              <a:t>Remaining SA2 5GA SIDs approved at SA#108, as per schedule</a:t>
            </a:r>
          </a:p>
          <a:p>
            <a:pPr marL="739815" lvl="1" indent="-341313">
              <a:defRPr/>
            </a:pPr>
            <a:r>
              <a:rPr lang="en-US" altLang="en-US" sz="1600" dirty="0"/>
              <a:t>SA2 studies (UIDs in the </a:t>
            </a:r>
            <a:r>
              <a:rPr lang="en-US" altLang="en-US" sz="1600" dirty="0">
                <a:highlight>
                  <a:srgbClr val="FFFF00"/>
                </a:highlight>
              </a:rPr>
              <a:t>108series</a:t>
            </a:r>
            <a:r>
              <a:rPr lang="en-US" altLang="en-US" sz="1600" dirty="0"/>
              <a:t> were approved at SA#108):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r>
              <a:rPr lang="en-US" altLang="en-US" sz="1600" dirty="0"/>
              <a:t>Current SA2 normative (UIDs in the </a:t>
            </a:r>
            <a:r>
              <a:rPr lang="en-US" altLang="en-US" sz="1600" dirty="0">
                <a:highlight>
                  <a:srgbClr val="FFFF00"/>
                </a:highlight>
              </a:rPr>
              <a:t>108series</a:t>
            </a:r>
            <a:r>
              <a:rPr lang="en-US" altLang="en-US" sz="1600" dirty="0"/>
              <a:t> were approved at SA#108):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r>
              <a:rPr lang="en-US" altLang="en-US" sz="1600" dirty="0"/>
              <a:t>Note that some acronyms/names might have slightly changed during the approval process</a:t>
            </a:r>
          </a:p>
          <a:p>
            <a:pPr marL="739815" lvl="1" indent="-341313">
              <a:defRPr/>
            </a:pPr>
            <a:r>
              <a:rPr lang="en-US" altLang="en-US" sz="1600" dirty="0"/>
              <a:t>See also SA/SA2 chair’s doc SP-250832 on “</a:t>
            </a:r>
            <a:r>
              <a:rPr lang="en-GB" sz="1600" dirty="0"/>
              <a:t>SA2 Rel-20 5GAanced Prioritization table”</a:t>
            </a: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34CF1C0-EA9D-CC41-E302-2B0A306641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765000"/>
              </p:ext>
            </p:extLst>
          </p:nvPr>
        </p:nvGraphicFramePr>
        <p:xfrm>
          <a:off x="765243" y="1675477"/>
          <a:ext cx="7892374" cy="1416459"/>
        </p:xfrm>
        <a:graphic>
          <a:graphicData uri="http://schemas.openxmlformats.org/drawingml/2006/table">
            <a:tbl>
              <a:tblPr/>
              <a:tblGrid>
                <a:gridCol w="627942">
                  <a:extLst>
                    <a:ext uri="{9D8B030D-6E8A-4147-A177-3AD203B41FA5}">
                      <a16:colId xmlns:a16="http://schemas.microsoft.com/office/drawing/2014/main" val="663766632"/>
                    </a:ext>
                  </a:extLst>
                </a:gridCol>
                <a:gridCol w="5368292">
                  <a:extLst>
                    <a:ext uri="{9D8B030D-6E8A-4147-A177-3AD203B41FA5}">
                      <a16:colId xmlns:a16="http://schemas.microsoft.com/office/drawing/2014/main" val="758719805"/>
                    </a:ext>
                  </a:extLst>
                </a:gridCol>
                <a:gridCol w="1442183">
                  <a:extLst>
                    <a:ext uri="{9D8B030D-6E8A-4147-A177-3AD203B41FA5}">
                      <a16:colId xmlns:a16="http://schemas.microsoft.com/office/drawing/2014/main" val="1583645456"/>
                    </a:ext>
                  </a:extLst>
                </a:gridCol>
                <a:gridCol w="453957">
                  <a:extLst>
                    <a:ext uri="{9D8B030D-6E8A-4147-A177-3AD203B41FA5}">
                      <a16:colId xmlns:a16="http://schemas.microsoft.com/office/drawing/2014/main" val="648104837"/>
                    </a:ext>
                  </a:extLst>
                </a:gridCol>
              </a:tblGrid>
              <a:tr h="18672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438872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Integration of satellite components in the 5G architecture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15783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and Energy Saving Phase2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811361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[phase 2 of] Short Message Service to Emergency Response Centre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FS_SMS2EC_Ph2_ARC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373362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architecture for Phase 3 of NG RTC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FS_NG_RTC_Ph3_ARC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11919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MPS Enhancements for IoT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FS_MPS_IOT_ARC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88869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support of Ambient power-enabled Internet of Things -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FS_AmbientIoT_Ph2_ARC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98100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 / Machine Learning (ML)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7808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Integrated Sensing and Communication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6224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C4540C-E477-40D6-8E97-C06D77AE3D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861589"/>
              </p:ext>
            </p:extLst>
          </p:nvPr>
        </p:nvGraphicFramePr>
        <p:xfrm>
          <a:off x="765243" y="3822282"/>
          <a:ext cx="7892375" cy="314278"/>
        </p:xfrm>
        <a:graphic>
          <a:graphicData uri="http://schemas.openxmlformats.org/drawingml/2006/table">
            <a:tbl>
              <a:tblPr/>
              <a:tblGrid>
                <a:gridCol w="627942">
                  <a:extLst>
                    <a:ext uri="{9D8B030D-6E8A-4147-A177-3AD203B41FA5}">
                      <a16:colId xmlns:a16="http://schemas.microsoft.com/office/drawing/2014/main" val="3472497721"/>
                    </a:ext>
                  </a:extLst>
                </a:gridCol>
                <a:gridCol w="5368293">
                  <a:extLst>
                    <a:ext uri="{9D8B030D-6E8A-4147-A177-3AD203B41FA5}">
                      <a16:colId xmlns:a16="http://schemas.microsoft.com/office/drawing/2014/main" val="1349507927"/>
                    </a:ext>
                  </a:extLst>
                </a:gridCol>
                <a:gridCol w="1342073">
                  <a:extLst>
                    <a:ext uri="{9D8B030D-6E8A-4147-A177-3AD203B41FA5}">
                      <a16:colId xmlns:a16="http://schemas.microsoft.com/office/drawing/2014/main" val="1905475325"/>
                    </a:ext>
                  </a:extLst>
                </a:gridCol>
                <a:gridCol w="554067">
                  <a:extLst>
                    <a:ext uri="{9D8B030D-6E8A-4147-A177-3AD203B41FA5}">
                      <a16:colId xmlns:a16="http://schemas.microsoft.com/office/drawing/2014/main" val="1188248028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2 for Indirect Network Sharing Phase2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NetShare_Ph2-ARC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3553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ProSe_Ph4-ARC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246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09240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(3/5)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 (cont’d): </a:t>
            </a:r>
          </a:p>
          <a:p>
            <a:pPr marL="739815" lvl="1" indent="-341313">
              <a:defRPr/>
            </a:pPr>
            <a:r>
              <a:rPr lang="en-US" altLang="en-US" sz="1600" dirty="0"/>
              <a:t>Current SA6 items (UIDs in the </a:t>
            </a:r>
            <a:r>
              <a:rPr lang="en-US" altLang="en-US" sz="1600" dirty="0">
                <a:highlight>
                  <a:srgbClr val="FFFF00"/>
                </a:highlight>
              </a:rPr>
              <a:t>108series</a:t>
            </a:r>
            <a:r>
              <a:rPr lang="en-US" altLang="en-US" sz="1600" dirty="0"/>
              <a:t> were approved at SA#108):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18F252A-B64E-9113-EDED-7D5B07116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49093"/>
              </p:ext>
            </p:extLst>
          </p:nvPr>
        </p:nvGraphicFramePr>
        <p:xfrm>
          <a:off x="616085" y="1521788"/>
          <a:ext cx="7736734" cy="3290441"/>
        </p:xfrm>
        <a:graphic>
          <a:graphicData uri="http://schemas.openxmlformats.org/drawingml/2006/table">
            <a:tbl>
              <a:tblPr/>
              <a:tblGrid>
                <a:gridCol w="615559">
                  <a:extLst>
                    <a:ext uri="{9D8B030D-6E8A-4147-A177-3AD203B41FA5}">
                      <a16:colId xmlns:a16="http://schemas.microsoft.com/office/drawing/2014/main" val="2027171648"/>
                    </a:ext>
                  </a:extLst>
                </a:gridCol>
                <a:gridCol w="5262428">
                  <a:extLst>
                    <a:ext uri="{9D8B030D-6E8A-4147-A177-3AD203B41FA5}">
                      <a16:colId xmlns:a16="http://schemas.microsoft.com/office/drawing/2014/main" val="1823505205"/>
                    </a:ext>
                  </a:extLst>
                </a:gridCol>
                <a:gridCol w="1315607">
                  <a:extLst>
                    <a:ext uri="{9D8B030D-6E8A-4147-A177-3AD203B41FA5}">
                      <a16:colId xmlns:a16="http://schemas.microsoft.com/office/drawing/2014/main" val="1364471890"/>
                    </a:ext>
                  </a:extLst>
                </a:gridCol>
                <a:gridCol w="543140">
                  <a:extLst>
                    <a:ext uri="{9D8B030D-6E8A-4147-A177-3AD203B41FA5}">
                      <a16:colId xmlns:a16="http://schemas.microsoft.com/office/drawing/2014/main" val="2542091621"/>
                    </a:ext>
                  </a:extLst>
                </a:gridCol>
              </a:tblGrid>
              <a:tr h="18672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10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582322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enhancements to application enablement for satellite access enabled 5G services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414430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to support Energy Saving [Phase 2?]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579101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2 for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65564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Logging and recording of mission critical services,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12821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Discreet listening and monitoring of mission critical services,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4916718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AI/ML service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82694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Guidelines for 3GPP Application Enablement usage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AppEnable_EXT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60718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of CAPIF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FS_CAPIF_Ph4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4598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user consent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FS_APCOT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44604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for Ambient IoT [Phase 2? ] services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951710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1050034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Service Enabler Architecture Layer (SEAL) Phase 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482158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enabler for XR Services Phase 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34779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SEAL data delivery Phase 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845920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MMTel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15269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831045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756863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mobile metaverse services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58422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use of Sensing results for Vertical Applications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FS_Sensing_APP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2304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86701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3A8EA-3CCC-1F6F-E1B7-530AFF73C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E4EEDF6-67AC-6D48-9ECA-2253DC9D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(4/5)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200" y="563563"/>
            <a:ext cx="8605837" cy="357589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RAN: </a:t>
            </a:r>
            <a:r>
              <a:rPr lang="en-US" altLang="en-US" sz="2000" dirty="0">
                <a:highlight>
                  <a:srgbClr val="00FF00"/>
                </a:highlight>
              </a:rPr>
              <a:t>RAN WG SIDs/WIDs approved at RAN#108, as per schedule</a:t>
            </a:r>
          </a:p>
          <a:p>
            <a:pPr marL="739775" lvl="1" indent="-341313">
              <a:defRPr/>
            </a:pPr>
            <a:r>
              <a:rPr lang="en-US" altLang="en-US" sz="1600" dirty="0"/>
              <a:t>5GA RAN1-led WIDs:</a:t>
            </a:r>
          </a:p>
          <a:p>
            <a:pPr lvl="2" defTabSz="1085850"/>
            <a:r>
              <a:rPr lang="en-US" sz="1200" dirty="0"/>
              <a:t>AI/ML for NR air interface enhancements 	</a:t>
            </a:r>
          </a:p>
          <a:p>
            <a:pPr lvl="2" defTabSz="1085850"/>
            <a:r>
              <a:rPr lang="en-US" sz="1200" dirty="0"/>
              <a:t>NR MIMO Phase 6		</a:t>
            </a:r>
          </a:p>
          <a:p>
            <a:pPr lvl="2" defTabSz="1085850"/>
            <a:r>
              <a:rPr lang="en-US" sz="1200" dirty="0"/>
              <a:t>NR coverage enhancements Phase 3	</a:t>
            </a:r>
          </a:p>
          <a:p>
            <a:pPr lvl="2" defTabSz="1085850"/>
            <a:r>
              <a:rPr lang="en-US" sz="1200" dirty="0"/>
              <a:t>Study on GNSS resilient NR-NTN operation</a:t>
            </a:r>
          </a:p>
          <a:p>
            <a:pPr lvl="2" defTabSz="1085850"/>
            <a:r>
              <a:rPr lang="en-US" sz="1200" dirty="0"/>
              <a:t>Study on Integrated Sensing And Communication (ISAC) for NR</a:t>
            </a:r>
          </a:p>
          <a:p>
            <a:pPr lvl="1" defTabSz="1085850"/>
            <a:r>
              <a:rPr lang="en-US" altLang="en-US" sz="1600" dirty="0"/>
              <a:t>5GA RAN2-led WIDs:</a:t>
            </a:r>
          </a:p>
          <a:p>
            <a:pPr lvl="2" defTabSz="1085850"/>
            <a:r>
              <a:rPr lang="en-US" sz="1200" dirty="0"/>
              <a:t>Artificial Intelligence (AI)/Machine Learning (ML) for mobility in NR</a:t>
            </a:r>
          </a:p>
          <a:p>
            <a:pPr lvl="2" defTabSz="1085850"/>
            <a:r>
              <a:rPr lang="en-US" sz="1200" dirty="0"/>
              <a:t>Non-Terrestrial Networks (NTN) for Internet of Things (IoT) Phase 4</a:t>
            </a:r>
          </a:p>
          <a:p>
            <a:pPr lvl="2" defTabSz="1085850"/>
            <a:r>
              <a:rPr lang="en-US" sz="1200" dirty="0"/>
              <a:t>NR mobility enhancements Phase 5	</a:t>
            </a:r>
          </a:p>
          <a:p>
            <a:pPr lvl="2" defTabSz="1085850"/>
            <a:r>
              <a:rPr lang="en-US" sz="1200" dirty="0"/>
              <a:t>XR (</a:t>
            </a:r>
            <a:r>
              <a:rPr lang="en-US" sz="1200" dirty="0" err="1"/>
              <a:t>eXtended</a:t>
            </a:r>
            <a:r>
              <a:rPr lang="en-US" sz="1200" dirty="0"/>
              <a:t> Reality) for NR Phase 4	</a:t>
            </a:r>
          </a:p>
          <a:p>
            <a:pPr lvl="2" defTabSz="1085850"/>
            <a:r>
              <a:rPr lang="en-US" sz="1200" dirty="0"/>
              <a:t>E-UTRA TN to NR NTN handover enhancements</a:t>
            </a:r>
          </a:p>
          <a:p>
            <a:pPr lvl="1" defTabSz="1085850"/>
            <a:r>
              <a:rPr lang="en-US" altLang="en-US" sz="1600" dirty="0"/>
              <a:t>5GA RAN3-led WIDs:</a:t>
            </a:r>
          </a:p>
          <a:p>
            <a:pPr lvl="2" defTabSz="1085850"/>
            <a:r>
              <a:rPr lang="en-US" sz="1200" dirty="0"/>
              <a:t>Study on Artificial Intelligence (AI)/Machine Learning (ML) for NG-RAN Phase 3</a:t>
            </a:r>
          </a:p>
          <a:p>
            <a:pPr lvl="2" defTabSz="1085850"/>
            <a:r>
              <a:rPr lang="en-US" sz="1200" dirty="0"/>
              <a:t>Data collection for SON /MDT in NR Phase 5</a:t>
            </a:r>
          </a:p>
          <a:p>
            <a:pPr marL="739775" lvl="1" indent="-341313">
              <a:defRPr/>
            </a:pPr>
            <a:r>
              <a:rPr lang="en-US" sz="1600" dirty="0"/>
              <a:t>WID on Ambient IoT still under discussion as this is written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 dirty="0"/>
              <a:t>RAN4 WIDs approval to be finalized at RAN#109</a:t>
            </a:r>
          </a:p>
        </p:txBody>
      </p:sp>
    </p:spTree>
    <p:extLst>
      <p:ext uri="{BB962C8B-B14F-4D97-AF65-F5344CB8AC3E}">
        <p14:creationId xmlns:p14="http://schemas.microsoft.com/office/powerpoint/2010/main" val="84948998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(5/5)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810638"/>
            <a:ext cx="8388350" cy="3622675"/>
          </a:xfrm>
        </p:spPr>
        <p:txBody>
          <a:bodyPr/>
          <a:lstStyle/>
          <a:p>
            <a:r>
              <a:rPr lang="en-GB" sz="1800" dirty="0"/>
              <a:t>Rel-20 5GA SA3/4/5 activities:</a:t>
            </a:r>
          </a:p>
          <a:p>
            <a:pPr lvl="1"/>
            <a:r>
              <a:rPr lang="en-GB" sz="1400" dirty="0"/>
              <a:t>Approved: New SID on Modernization of Specification Format and Procedures for 6G (SP-250802)</a:t>
            </a:r>
          </a:p>
          <a:p>
            <a:pPr lvl="1"/>
            <a:r>
              <a:rPr lang="en-GB" sz="1400" dirty="0"/>
              <a:t>Number of WIDs/SIDs submitted by SA3/4/5 WGs approved at SA#108 (TBC at the end of the meeting)</a:t>
            </a:r>
          </a:p>
          <a:p>
            <a:pPr lvl="2"/>
            <a:r>
              <a:rPr lang="en-GB" sz="1200" b="1" dirty="0"/>
              <a:t>SA WG3 </a:t>
            </a:r>
            <a:r>
              <a:rPr lang="en-GB" sz="1200" dirty="0"/>
              <a:t>(Study on Preparing for Transition to Post Quantum Cryptography in 3GPP in SP-250858; Mission Critical security for Release 20 in SP-250653; Security related Events Handling in SP-250648; Security Assurance Specification for 5GAanced in SP-250650)</a:t>
            </a:r>
          </a:p>
          <a:p>
            <a:pPr lvl="2"/>
            <a:r>
              <a:rPr lang="en-GB" sz="1200" b="1" dirty="0"/>
              <a:t>SA WG4 </a:t>
            </a:r>
            <a:r>
              <a:rPr lang="en-GB" sz="1200" dirty="0"/>
              <a:t>(Study on Media Energy Consumption Exposure and Evaluation Framework phase 2 in SP-250636; AI/ML for IMS services in SP-250870)</a:t>
            </a:r>
          </a:p>
          <a:p>
            <a:pPr lvl="2"/>
            <a:r>
              <a:rPr lang="en-GB" sz="1200" b="1" dirty="0"/>
              <a:t>SA WG5 Studies </a:t>
            </a:r>
            <a:r>
              <a:rPr lang="en-GB" sz="1200" dirty="0"/>
              <a:t>(Energy efficiency and energy saving aspects of 5G Advanced in SP-250860; intent driven management services for mobile network phase 4 in SP-250861; Management Data Analytics (MDA) - Phase 4 in SP-250862; SBMA enhancement phase 4 in SP-250863; Enhanced exposure of management services in SP-250864; Study for Data management phase 3 in SP-250865; Management aspect of Network Digital Twins phase 2 in SP-250866; AI/ML management enhancements in SP-250867; Closed Control Loop Management -Ph2 in SP-250868; Charging Aspects of CAPIF Phase 3 in SP-250869)</a:t>
            </a:r>
          </a:p>
          <a:p>
            <a:pPr lvl="2"/>
            <a:r>
              <a:rPr lang="en-GB" sz="1200" b="1" dirty="0"/>
              <a:t>SA WG5 Normative </a:t>
            </a:r>
            <a:r>
              <a:rPr lang="en-GB" sz="1200" dirty="0"/>
              <a:t>(5G performance </a:t>
            </a:r>
            <a:r>
              <a:rPr lang="en-GB" sz="1200" dirty="0" err="1"/>
              <a:t>measurements&amp;KPIs</a:t>
            </a:r>
            <a:r>
              <a:rPr lang="en-GB" sz="1200" dirty="0"/>
              <a:t> and </a:t>
            </a:r>
            <a:r>
              <a:rPr lang="en-GB" sz="1200" dirty="0" err="1"/>
              <a:t>Trace&amp;MDT&amp;QoE</a:t>
            </a:r>
            <a:r>
              <a:rPr lang="en-GB" sz="1200" dirty="0"/>
              <a:t> in SP-250505 ; OAM for Extended Reality and Media service (XRM) Phase 2 in SP-250506; Enhancement of Management Aspects related to NWDAF Phase 3 in SP-250507 ; 5G Advanced NRM features phase 4 in SP-250508)</a:t>
            </a:r>
          </a:p>
          <a:p>
            <a:pPr marL="341273" indent="-341313">
              <a:defRPr/>
            </a:pPr>
            <a:r>
              <a:rPr lang="en-US" altLang="en-US" sz="1800" dirty="0"/>
              <a:t>Stage 3 and CT: not started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4826" y="983240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046" y="482729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40FC1B0C-5394-DF48-4A05-6635A2BBF100}"/>
              </a:ext>
            </a:extLst>
          </p:cNvPr>
          <p:cNvSpPr/>
          <p:nvPr/>
        </p:nvSpPr>
        <p:spPr bwMode="auto">
          <a:xfrm>
            <a:off x="3889730" y="271676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F59CF1B1-1C90-5FD4-188D-B0C945DE2D3D}"/>
              </a:ext>
            </a:extLst>
          </p:cNvPr>
          <p:cNvSpPr/>
          <p:nvPr/>
        </p:nvSpPr>
        <p:spPr bwMode="auto">
          <a:xfrm>
            <a:off x="3832174" y="177253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039" y="726867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398502" lvl="1" eaLnBrk="1" fontAlgn="t" hangingPunct="1"/>
            <a:r>
              <a:rPr lang="en-GB" altLang="en-US" sz="1600" dirty="0"/>
              <a:t>Study on 6G Use Cases and Service Requirements (FS_6G_REQ, 1050110): TR 22.870</a:t>
            </a:r>
          </a:p>
          <a:p>
            <a:pPr marL="398502" lvl="1" eaLnBrk="1" fontAlgn="t" hangingPunct="1"/>
            <a:r>
              <a:rPr lang="en-GB" altLang="en-US" sz="1600" dirty="0"/>
              <a:t>66% complete, Expected completion by 03/03/2026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 dirty="0"/>
              <a:t>Stage 2: </a:t>
            </a:r>
            <a:r>
              <a:rPr lang="en-GB" altLang="en-US" sz="1600" dirty="0"/>
              <a:t>SA2 6G SID approved at SA#108 (“Study on Architecture for 6G System”, SP-250806, 0%)</a:t>
            </a:r>
          </a:p>
          <a:p>
            <a:pPr marL="341273" indent="-341313">
              <a:defRPr/>
            </a:pPr>
            <a:r>
              <a:rPr lang="en-US" altLang="en-US" sz="2000" dirty="0"/>
              <a:t>RAN:</a:t>
            </a:r>
          </a:p>
          <a:p>
            <a:pPr marL="739775" lvl="1" indent="-341313">
              <a:defRPr/>
            </a:pPr>
            <a:r>
              <a:rPr lang="en-US" altLang="en-US" sz="1600" dirty="0"/>
              <a:t>RAN Plenary 6G work started Dec. 2024, now 10% (“</a:t>
            </a:r>
            <a:r>
              <a:rPr lang="en-US" sz="1600" dirty="0"/>
              <a:t>Study on 6G Scenarios and requirements”)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sz="1600" dirty="0"/>
              <a:t>RAN WG 6G SID approved at RAN#108 (“Study on 6G Radio”, RP-251881)</a:t>
            </a:r>
          </a:p>
          <a:p>
            <a:pPr marL="739775" lvl="1" indent="-341313">
              <a:defRPr/>
            </a:pPr>
            <a:endParaRPr lang="en-US" altLang="en-US" sz="1600" dirty="0"/>
          </a:p>
          <a:p>
            <a:pPr marL="739775" lvl="1" indent="-341313">
              <a:defRPr/>
            </a:pPr>
            <a:endParaRPr lang="en-GB" altLang="en-US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AEB4A7-D4B7-B97B-2FC6-A761DC041A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243468"/>
              </p:ext>
            </p:extLst>
          </p:nvPr>
        </p:nvGraphicFramePr>
        <p:xfrm>
          <a:off x="400117" y="3420633"/>
          <a:ext cx="8343765" cy="996000"/>
        </p:xfrm>
        <a:graphic>
          <a:graphicData uri="http://schemas.openxmlformats.org/drawingml/2006/table">
            <a:tbl>
              <a:tblPr/>
              <a:tblGrid>
                <a:gridCol w="521397">
                  <a:extLst>
                    <a:ext uri="{9D8B030D-6E8A-4147-A177-3AD203B41FA5}">
                      <a16:colId xmlns:a16="http://schemas.microsoft.com/office/drawing/2014/main" val="3134648461"/>
                    </a:ext>
                  </a:extLst>
                </a:gridCol>
                <a:gridCol w="3250368">
                  <a:extLst>
                    <a:ext uri="{9D8B030D-6E8A-4147-A177-3AD203B41FA5}">
                      <a16:colId xmlns:a16="http://schemas.microsoft.com/office/drawing/2014/main" val="3766882295"/>
                    </a:ext>
                  </a:extLst>
                </a:gridCol>
                <a:gridCol w="1656893">
                  <a:extLst>
                    <a:ext uri="{9D8B030D-6E8A-4147-A177-3AD203B41FA5}">
                      <a16:colId xmlns:a16="http://schemas.microsoft.com/office/drawing/2014/main" val="3625358724"/>
                    </a:ext>
                  </a:extLst>
                </a:gridCol>
                <a:gridCol w="245363">
                  <a:extLst>
                    <a:ext uri="{9D8B030D-6E8A-4147-A177-3AD203B41FA5}">
                      <a16:colId xmlns:a16="http://schemas.microsoft.com/office/drawing/2014/main" val="139515922"/>
                    </a:ext>
                  </a:extLst>
                </a:gridCol>
                <a:gridCol w="705419">
                  <a:extLst>
                    <a:ext uri="{9D8B030D-6E8A-4147-A177-3AD203B41FA5}">
                      <a16:colId xmlns:a16="http://schemas.microsoft.com/office/drawing/2014/main" val="836490212"/>
                    </a:ext>
                  </a:extLst>
                </a:gridCol>
                <a:gridCol w="659413">
                  <a:extLst>
                    <a:ext uri="{9D8B030D-6E8A-4147-A177-3AD203B41FA5}">
                      <a16:colId xmlns:a16="http://schemas.microsoft.com/office/drawing/2014/main" val="3091570103"/>
                    </a:ext>
                  </a:extLst>
                </a:gridCol>
                <a:gridCol w="337374">
                  <a:extLst>
                    <a:ext uri="{9D8B030D-6E8A-4147-A177-3AD203B41FA5}">
                      <a16:colId xmlns:a16="http://schemas.microsoft.com/office/drawing/2014/main" val="3237727265"/>
                    </a:ext>
                  </a:extLst>
                </a:gridCol>
                <a:gridCol w="967538">
                  <a:extLst>
                    <a:ext uri="{9D8B030D-6E8A-4147-A177-3AD203B41FA5}">
                      <a16:colId xmlns:a16="http://schemas.microsoft.com/office/drawing/2014/main" val="2640774031"/>
                    </a:ext>
                  </a:extLst>
                </a:gridCol>
              </a:tblGrid>
              <a:tr h="206624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964424"/>
                  </a:ext>
                </a:extLst>
              </a:tr>
              <a:tr h="145173"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  <a:endParaRPr lang="en-GB" sz="12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953265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24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SP-241391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704918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1060079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Scenarios and Requirements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FS_6G_RAN_Scen_Req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24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RP-250810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568319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1080057</a:t>
                      </a:r>
                      <a:endParaRPr lang="en-GB" sz="10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for 6G System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FS_6G_ARC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SP-250806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37393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3F8480C-6CDC-9F0E-4405-D9F0BEB51697}"/>
              </a:ext>
            </a:extLst>
          </p:cNvPr>
          <p:cNvSpPr txBox="1"/>
          <p:nvPr/>
        </p:nvSpPr>
        <p:spPr>
          <a:xfrm>
            <a:off x="645269" y="4495765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+ “Study on 6G Radio” , RAN WGs, in RP-251881 (0%)</a:t>
            </a:r>
            <a:endParaRPr lang="en-GB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7671543-6A86-C1B3-4419-149A99CAB9B3}"/>
              </a:ext>
            </a:extLst>
          </p:cNvPr>
          <p:cNvSpPr txBox="1">
            <a:spLocks/>
          </p:cNvSpPr>
          <p:nvPr/>
        </p:nvSpPr>
        <p:spPr bwMode="auto">
          <a:xfrm>
            <a:off x="276900" y="4706291"/>
            <a:ext cx="8839200" cy="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dirty="0">
                <a:latin typeface="+mn-lt"/>
              </a:rPr>
              <a:t>Stage 3 and CT: not started</a:t>
            </a:r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r>
              <a:rPr lang="en-US" altLang="en-US" sz="1800" dirty="0"/>
              <a:t>SA1 needs some Rel-21 planning already, at least for 5GA</a:t>
            </a:r>
          </a:p>
          <a:p>
            <a:pPr lvl="1"/>
            <a:r>
              <a:rPr lang="en-US" altLang="en-US" sz="1400" dirty="0"/>
              <a:t>Since Stage 1 freeze date for Rel-20 5GA is now</a:t>
            </a:r>
          </a:p>
          <a:p>
            <a:pPr lvl="1"/>
            <a:r>
              <a:rPr lang="en-US" altLang="en-US" sz="1400" dirty="0"/>
              <a:t>See SA1 chair contribution in </a:t>
            </a:r>
            <a:r>
              <a:rPr lang="en-GB" sz="11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SP-250623</a:t>
            </a:r>
            <a:endParaRPr lang="en-US" altLang="en-US" sz="1400" dirty="0"/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started September or December 2025 (time for work to stabilise)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5760" y="113823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788" y="492080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50" y="481545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1400" y="1545431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5939049" y="312996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items), with 3 exceptions: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AI/ML (UID 1040033, AIML_CN)  (was 98%, now 99%)</a:t>
            </a:r>
          </a:p>
          <a:p>
            <a:pPr marL="1139825" lvl="2" indent="-341313">
              <a:defRPr/>
            </a:pPr>
            <a:r>
              <a:rPr lang="en-GB" altLang="en-US" sz="1000" b="1" dirty="0" err="1"/>
              <a:t>NG_RTC_Phase</a:t>
            </a:r>
            <a:r>
              <a:rPr lang="en-GB" altLang="en-US" sz="1000" b="1" dirty="0"/>
              <a:t> 2 (UID 1040026) (was 98%, now 99%)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Ambient-IoT (introduced at SA#107, now 90%)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12 studies (against 11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96 % </a:t>
            </a:r>
            <a:r>
              <a:rPr lang="en-US" altLang="en-US" sz="1200" dirty="0"/>
              <a:t>(against 76%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55 items </a:t>
            </a:r>
            <a:r>
              <a:rPr lang="en-US" altLang="en-US" sz="1200" b="1" u="sng" dirty="0"/>
              <a:t>(against 54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>
                <a:highlight>
                  <a:srgbClr val="FFFF00"/>
                </a:highlight>
              </a:rPr>
              <a:t>OCI = 84 % </a:t>
            </a:r>
            <a:r>
              <a:rPr lang="en-US" altLang="en-US" sz="1200" u="sng" dirty="0">
                <a:highlight>
                  <a:srgbClr val="FFFF00"/>
                </a:highlight>
              </a:rPr>
              <a:t>(against 64% at previous TSG</a:t>
            </a:r>
            <a:r>
              <a:rPr lang="en-US" altLang="en-US" sz="1200" u="sng" dirty="0"/>
              <a:t>) </a:t>
            </a:r>
          </a:p>
          <a:p>
            <a:pPr marL="1139865" lvl="2" indent="-341313">
              <a:defRPr/>
            </a:pPr>
            <a:r>
              <a:rPr lang="en-US" altLang="en-US" sz="1050" dirty="0">
                <a:highlight>
                  <a:srgbClr val="00FF00"/>
                </a:highlight>
              </a:rPr>
              <a:t>RAN2/RAN3/RAN4Core: Items on time for their target by Sept. 2025</a:t>
            </a:r>
            <a:r>
              <a:rPr lang="en-US" altLang="en-US" sz="1050" dirty="0">
                <a:highlight>
                  <a:srgbClr val="FFFF00"/>
                </a:highlight>
              </a:rPr>
              <a:t> </a:t>
            </a:r>
          </a:p>
          <a:p>
            <a:pPr marL="1139865" lvl="2" indent="-341313">
              <a:defRPr/>
            </a:pPr>
            <a:r>
              <a:rPr lang="en-US" altLang="en-US" sz="1050" dirty="0">
                <a:highlight>
                  <a:srgbClr val="00FF00"/>
                </a:highlight>
              </a:rPr>
              <a:t>RAN1 : the main part of all the normative items completed at RAN#108, as per schedule </a:t>
            </a:r>
            <a:r>
              <a:rPr lang="en-US" altLang="en-US" sz="1050" dirty="0">
                <a:highlight>
                  <a:srgbClr val="FFFF00"/>
                </a:highlight>
              </a:rPr>
              <a:t>.</a:t>
            </a:r>
            <a:r>
              <a:rPr lang="en-US" altLang="en-US" sz="1050" dirty="0"/>
              <a:t>These items are:</a:t>
            </a:r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r>
              <a:rPr lang="en-GB" altLang="en-US" sz="1800" dirty="0"/>
              <a:t>RAN4Perf:  </a:t>
            </a:r>
            <a:r>
              <a:rPr lang="en-GB" altLang="en-US" sz="1200" b="1" dirty="0"/>
              <a:t>37 items </a:t>
            </a:r>
            <a:r>
              <a:rPr lang="en-US" altLang="en-US" sz="1200" b="1" dirty="0"/>
              <a:t>(against 36 </a:t>
            </a:r>
            <a:r>
              <a:rPr lang="en-US" altLang="en-US" sz="1200" dirty="0"/>
              <a:t>at previous TSG), </a:t>
            </a:r>
            <a:r>
              <a:rPr lang="en-US" altLang="en-US" sz="1200" b="1" dirty="0">
                <a:highlight>
                  <a:srgbClr val="FFFF00"/>
                </a:highlight>
              </a:rPr>
              <a:t>OCI = 45 % </a:t>
            </a:r>
            <a:r>
              <a:rPr lang="en-US" altLang="en-US" sz="1200" dirty="0">
                <a:highlight>
                  <a:srgbClr val="FFFF00"/>
                </a:highlight>
              </a:rPr>
              <a:t>(against 23% a</a:t>
            </a:r>
            <a:r>
              <a:rPr lang="en-US" altLang="en-US" sz="1200" dirty="0"/>
              <a:t>t previous TSG) </a:t>
            </a:r>
          </a:p>
          <a:p>
            <a:pPr marL="1139865" lvl="2" indent="-341313">
              <a:defRPr/>
            </a:pPr>
            <a:r>
              <a:rPr lang="en-US" altLang="en-US" sz="1200" dirty="0"/>
              <a:t>About half of the  items are now scheduled to be completed by March 2026 (</a:t>
            </a:r>
            <a:r>
              <a:rPr lang="en-US" altLang="en-US" sz="1200" dirty="0">
                <a:highlight>
                  <a:srgbClr val="FFFF00"/>
                </a:highlight>
              </a:rPr>
              <a:t>a quarter later than original Rel-19 timeline</a:t>
            </a:r>
            <a:r>
              <a:rPr lang="en-US" altLang="en-US" sz="1200" dirty="0"/>
              <a:t>)</a:t>
            </a:r>
            <a:endParaRPr lang="en-GB" altLang="en-US" sz="1200" dirty="0"/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2CA65B-1E18-FF55-EB07-75A8ED4DC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626962"/>
              </p:ext>
            </p:extLst>
          </p:nvPr>
        </p:nvGraphicFramePr>
        <p:xfrm>
          <a:off x="1241159" y="2423698"/>
          <a:ext cx="6075629" cy="1598787"/>
        </p:xfrm>
        <a:graphic>
          <a:graphicData uri="http://schemas.openxmlformats.org/drawingml/2006/table">
            <a:tbl>
              <a:tblPr/>
              <a:tblGrid>
                <a:gridCol w="483396">
                  <a:extLst>
                    <a:ext uri="{9D8B030D-6E8A-4147-A177-3AD203B41FA5}">
                      <a16:colId xmlns:a16="http://schemas.microsoft.com/office/drawing/2014/main" val="2151216106"/>
                    </a:ext>
                  </a:extLst>
                </a:gridCol>
                <a:gridCol w="4132566">
                  <a:extLst>
                    <a:ext uri="{9D8B030D-6E8A-4147-A177-3AD203B41FA5}">
                      <a16:colId xmlns:a16="http://schemas.microsoft.com/office/drawing/2014/main" val="206687977"/>
                    </a:ext>
                  </a:extLst>
                </a:gridCol>
                <a:gridCol w="1033141">
                  <a:extLst>
                    <a:ext uri="{9D8B030D-6E8A-4147-A177-3AD203B41FA5}">
                      <a16:colId xmlns:a16="http://schemas.microsoft.com/office/drawing/2014/main" val="998091217"/>
                    </a:ext>
                  </a:extLst>
                </a:gridCol>
                <a:gridCol w="426526">
                  <a:extLst>
                    <a:ext uri="{9D8B030D-6E8A-4147-A177-3AD203B41FA5}">
                      <a16:colId xmlns:a16="http://schemas.microsoft.com/office/drawing/2014/main" val="1457069027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Enhancements of Network energy savings for NR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Netw_Energy_NR_enh-Core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30293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Low-power wake-up signal and receiver for NR (LP-WUS/WUR)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NR_LPWUS-Core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62146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Artificial Intelligence (AI)/Machine Learning (ML) for NR air interface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095459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1061084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Solutions for Ambient IoT (Internet of Things) in NR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Ambient_IoT_Solutions-Core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85446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Introduction of IoT-NTN TDD mode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IoT_NTN_TDD-Core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6129242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Multi-carrier enhancements for NR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NR_MC_enh2-Core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350270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1021089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NR MIMO Phase 5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NR_MIMO_Ph5-Core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9678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Evolution of NR duplex operation: Sub-band full duplex (SBFD)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NR_duplex_evo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26900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1061081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LTE-based 5G Broadcast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LTE_terr_bcast_Ph2-Core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5517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(3/3)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95 % </a:t>
            </a:r>
            <a:r>
              <a:rPr lang="en-US" altLang="en-US" sz="1200" dirty="0"/>
              <a:t>(against 90 %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74 items (against 67 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= 67 % (against 43 %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>
                <a:highlight>
                  <a:srgbClr val="00FF00"/>
                </a:highlight>
              </a:rPr>
              <a:t>TARGET remains September 2025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 studies (against 4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80 % </a:t>
            </a:r>
            <a:r>
              <a:rPr lang="en-US" altLang="en-US" sz="1200" dirty="0"/>
              <a:t>(against 85%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>
                <a:highlight>
                  <a:srgbClr val="FFFF00"/>
                </a:highlight>
              </a:rPr>
              <a:t>123 items (against 112 at previous TSG</a:t>
            </a:r>
            <a:r>
              <a:rPr lang="en-US" altLang="en-US" sz="1200" b="1" u="sng" dirty="0"/>
              <a:t>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= 78% (against 55%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CT #108: some blocking points in Stage 2 (see CT report to SA in SP-250776), such as 5G_ProSe_Ph3, MINT_Ph2, Ambient IoT, and </a:t>
            </a:r>
            <a:r>
              <a:rPr lang="en-GB" altLang="en-US" sz="1200" dirty="0"/>
              <a:t>Shared Data Handling on </a:t>
            </a:r>
            <a:r>
              <a:rPr lang="en-GB" altLang="en-US" sz="1200" dirty="0" err="1"/>
              <a:t>Nudm</a:t>
            </a:r>
            <a:r>
              <a:rPr lang="en-GB" altLang="en-US" sz="1200" dirty="0"/>
              <a:t> and </a:t>
            </a:r>
            <a:r>
              <a:rPr lang="en-GB" altLang="en-US" sz="1200" dirty="0" err="1"/>
              <a:t>Nudr</a:t>
            </a:r>
            <a:r>
              <a:rPr lang="en-GB" altLang="en-US" sz="1200" dirty="0"/>
              <a:t> (</a:t>
            </a:r>
            <a:r>
              <a:rPr lang="en-GB" altLang="en-US" sz="1200" dirty="0" err="1"/>
              <a:t>Shared_Data</a:t>
            </a:r>
            <a:r>
              <a:rPr lang="en-GB" altLang="en-US" sz="1200" dirty="0"/>
              <a:t>). SA has taken note and all these items will be closed in the next SA WGs meeting.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200" dirty="0">
                <a:highlight>
                  <a:srgbClr val="00FF00"/>
                </a:highlight>
              </a:rPr>
              <a:t>TARGET remains September 2025</a:t>
            </a:r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5228181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35436</TotalTime>
  <Words>4085</Words>
  <Application>Microsoft Office PowerPoint</Application>
  <PresentationFormat>On-screen Show (16:9)</PresentationFormat>
  <Paragraphs>714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(2/3)</vt:lpstr>
      <vt:lpstr>Release 19 progress overview (3/3)</vt:lpstr>
      <vt:lpstr>Content of this Work Plan review </vt:lpstr>
      <vt:lpstr>Release 20: introduction</vt:lpstr>
      <vt:lpstr>PowerPoint Presentation</vt:lpstr>
      <vt:lpstr>Release 20 5GA progress overview (1/5)</vt:lpstr>
      <vt:lpstr>Release 20 5GA progress overview (2/5)</vt:lpstr>
      <vt:lpstr>Release 20 5GA progress overview (3/5)</vt:lpstr>
      <vt:lpstr>Release 20 5GA progress overview (4/5)</vt:lpstr>
      <vt:lpstr>Release 20 5GA progress overview (5/5)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2027</cp:revision>
  <cp:lastPrinted>2017-02-24T12:37:51Z</cp:lastPrinted>
  <dcterms:created xsi:type="dcterms:W3CDTF">2008-08-30T09:32:10Z</dcterms:created>
  <dcterms:modified xsi:type="dcterms:W3CDTF">2025-06-13T09:30:50Z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