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1122" r:id="rId3"/>
    <p:sldId id="1123" r:id="rId4"/>
    <p:sldId id="1124" r:id="rId5"/>
    <p:sldId id="1116" r:id="rId6"/>
    <p:sldId id="1127" r:id="rId7"/>
    <p:sldId id="1128" r:id="rId8"/>
    <p:sldId id="1131" r:id="rId9"/>
    <p:sldId id="1135" r:id="rId10"/>
    <p:sldId id="1126" r:id="rId11"/>
    <p:sldId id="1130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34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6/6/2025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6/6/2025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06/06/2025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06/06/2025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06/06/2025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06/06/2025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06/06/2025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06/06/2025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43009.zip" TargetMode="External"/><Relationship Id="rId7" Type="http://schemas.openxmlformats.org/officeDocument/2006/relationships/image" Target="../media/image2.jpeg"/><Relationship Id="rId2" Type="http://schemas.openxmlformats.org/officeDocument/2006/relationships/hyperlink" Target="https://www.3gpp.org/ftp/Information/WI_Sheet/RP-250326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41264.zip" TargetMode="External"/><Relationship Id="rId5" Type="http://schemas.openxmlformats.org/officeDocument/2006/relationships/hyperlink" Target="https://www.3gpp.org/ftp/Information/WI_Sheet/RP-240323.zip" TargetMode="External"/><Relationship Id="rId4" Type="http://schemas.openxmlformats.org/officeDocument/2006/relationships/hyperlink" Target="https://www.3gpp.org/ftp/Information/WI_Sheet/RP-234038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GB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RAN WG</a:t>
            </a:r>
            <a:r>
              <a:rPr kumimoji="0" lang="en-US" alt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altLang="en-US" dirty="0"/>
          </a:p>
          <a:p>
            <a:r>
              <a:rPr lang="en-US" altLang="en-US" dirty="0"/>
              <a:t>3GPP RAN WG3 Chair</a:t>
            </a:r>
          </a:p>
          <a:p>
            <a:r>
              <a:rPr lang="en-US" dirty="0"/>
              <a:t>Sean Kelley, Yin Gao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C29497-044C-A274-BD2A-682DD6BE23BC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RP-250831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RAN3 Social Events</a:t>
            </a:r>
          </a:p>
        </p:txBody>
      </p:sp>
      <p:pic>
        <p:nvPicPr>
          <p:cNvPr id="3" name="图片 1" descr="mmexport1744037856828"/>
          <p:cNvPicPr>
            <a:picLocks noChangeAspect="1"/>
          </p:cNvPicPr>
          <p:nvPr/>
        </p:nvPicPr>
        <p:blipFill>
          <a:blip r:embed="rId2"/>
          <a:srcRect l="2649" t="13199" r="5115" b="-10089"/>
          <a:stretch>
            <a:fillRect/>
          </a:stretch>
        </p:blipFill>
        <p:spPr>
          <a:xfrm>
            <a:off x="2950254" y="1028700"/>
            <a:ext cx="3017520" cy="2377440"/>
          </a:xfrm>
          <a:prstGeom prst="rect">
            <a:avLst/>
          </a:prstGeom>
        </p:spPr>
      </p:pic>
      <p:pic>
        <p:nvPicPr>
          <p:cNvPr id="6" name="图片 4" descr="IMG_20250409_223939"/>
          <p:cNvPicPr>
            <a:picLocks noChangeAspect="1"/>
          </p:cNvPicPr>
          <p:nvPr/>
        </p:nvPicPr>
        <p:blipFill>
          <a:blip r:embed="rId3"/>
          <a:srcRect l="-1" r="958"/>
          <a:stretch>
            <a:fillRect/>
          </a:stretch>
        </p:blipFill>
        <p:spPr>
          <a:xfrm>
            <a:off x="1245618" y="2961005"/>
            <a:ext cx="2560320" cy="2011045"/>
          </a:xfrm>
          <a:prstGeom prst="rect">
            <a:avLst/>
          </a:prstGeom>
        </p:spPr>
      </p:pic>
      <p:pic>
        <p:nvPicPr>
          <p:cNvPr id="8" name="图片 14" descr="IMG_20250520_215156"/>
          <p:cNvPicPr>
            <a:picLocks noChangeAspect="1"/>
          </p:cNvPicPr>
          <p:nvPr/>
        </p:nvPicPr>
        <p:blipFill>
          <a:blip r:embed="rId4"/>
          <a:srcRect t="14673" b="-14673"/>
          <a:stretch>
            <a:fillRect/>
          </a:stretch>
        </p:blipFill>
        <p:spPr>
          <a:xfrm>
            <a:off x="5375872" y="2560954"/>
            <a:ext cx="2122805" cy="28111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8883" y="3175305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WUHAN</a:t>
            </a:r>
          </a:p>
          <a:p>
            <a:r>
              <a:rPr lang="en-US" sz="1200" dirty="0"/>
              <a:t>Basketball vs RAN2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5516" y="3175307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WUHAN</a:t>
            </a:r>
          </a:p>
          <a:p>
            <a:r>
              <a:rPr lang="en-US" sz="1200" dirty="0"/>
              <a:t>RAN3 Dinner</a:t>
            </a:r>
          </a:p>
        </p:txBody>
      </p:sp>
      <p:pic>
        <p:nvPicPr>
          <p:cNvPr id="7" name="图片 13" descr="IMG_20250520_2200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1926" y="1028700"/>
            <a:ext cx="2663825" cy="1877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52047" y="3175306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MALTA</a:t>
            </a:r>
          </a:p>
          <a:p>
            <a:r>
              <a:rPr lang="en-US" sz="1200" dirty="0"/>
              <a:t>RAN3 Dinner</a:t>
            </a:r>
          </a:p>
        </p:txBody>
      </p:sp>
      <p:pic>
        <p:nvPicPr>
          <p:cNvPr id="5" name="图片 3" descr="IMG_20250409_211817"/>
          <p:cNvPicPr>
            <a:picLocks noChangeAspect="1"/>
          </p:cNvPicPr>
          <p:nvPr/>
        </p:nvPicPr>
        <p:blipFill>
          <a:blip r:embed="rId6"/>
          <a:srcRect r="4387"/>
          <a:stretch>
            <a:fillRect/>
          </a:stretch>
        </p:blipFill>
        <p:spPr>
          <a:xfrm>
            <a:off x="177773" y="1028700"/>
            <a:ext cx="2560320" cy="201104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59206" y="1065379"/>
          <a:ext cx="6453716" cy="914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RAN3#127bis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 6 – 12,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Wuhan, China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12 – 23,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 Julien’s, Malta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b="1" dirty="0"/>
                        <a:t>RAN#108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June 9 – 13,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Prague, Czech Republic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2147455"/>
            <a:ext cx="8388350" cy="256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Total of 1509 </a:t>
            </a:r>
            <a:r>
              <a:rPr lang="en-US" sz="1600" kern="0" dirty="0" err="1"/>
              <a:t>Tdocs</a:t>
            </a:r>
            <a:r>
              <a:rPr lang="en-US" sz="1600" kern="0" dirty="0"/>
              <a:t> were submitted in Q2 prior to submission deadline (excluding </a:t>
            </a:r>
            <a:r>
              <a:rPr lang="en-US" sz="1600" kern="0" dirty="0" err="1"/>
              <a:t>LSin</a:t>
            </a:r>
            <a:r>
              <a:rPr lang="en-US" sz="1600" kern="0" dirty="0"/>
              <a:t>)</a:t>
            </a:r>
          </a:p>
          <a:p>
            <a:pPr lvl="1"/>
            <a:r>
              <a:rPr lang="en-US" sz="1200" kern="0" dirty="0"/>
              <a:t>83% Rel-19 WIs having TU allocation</a:t>
            </a:r>
          </a:p>
          <a:p>
            <a:pPr lvl="1"/>
            <a:r>
              <a:rPr lang="en-US" sz="1200" kern="0" dirty="0"/>
              <a:t>10% maintenance of legacy releases (Rel-18 and earlier)</a:t>
            </a:r>
          </a:p>
          <a:p>
            <a:pPr lvl="1"/>
            <a:r>
              <a:rPr lang="en-US" sz="1200" kern="0" dirty="0"/>
              <a:t>7% other</a:t>
            </a:r>
          </a:p>
          <a:p>
            <a:r>
              <a:rPr lang="en-US" sz="1600" kern="0" dirty="0"/>
              <a:t>F1 support of L3 measurement-based LTM was agreed for Rel-18, as requested by RAN</a:t>
            </a:r>
          </a:p>
          <a:p>
            <a:r>
              <a:rPr lang="en-US" sz="1600" kern="0" dirty="0"/>
              <a:t>PWS support for NR NTN and IoT NTN was removed from Rel-17/18  specifications, based on input from SA1/CT1 that support for PWS over satellite starts from Rel-19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per meeting</a:t>
            </a:r>
          </a:p>
        </p:txBody>
      </p:sp>
      <p:pic>
        <p:nvPicPr>
          <p:cNvPr id="3" name="图片 3" descr="Number of contributions in last 6 RAN3 meetings (RAN3#12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642" y="1070565"/>
            <a:ext cx="5393294" cy="3657298"/>
          </a:xfrm>
          <a:prstGeom prst="rect">
            <a:avLst/>
          </a:prstGeom>
        </p:spPr>
      </p:pic>
      <p:sp>
        <p:nvSpPr>
          <p:cNvPr id="4" name="Content Placeholder 2"/>
          <p:cNvSpPr txBox="1"/>
          <p:nvPr/>
        </p:nvSpPr>
        <p:spPr>
          <a:xfrm>
            <a:off x="6484134" y="2076696"/>
            <a:ext cx="2258085" cy="146165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alibri" panose="020F0502020204030204" pitchFamily="34" charset="0"/>
              </a:rPr>
              <a:t>Number of </a:t>
            </a:r>
            <a:r>
              <a:rPr lang="en-US" altLang="zh-CN" sz="1400" dirty="0" err="1">
                <a:latin typeface="Calibri" panose="020F0502020204030204" pitchFamily="34" charset="0"/>
              </a:rPr>
              <a:t>tdocs</a:t>
            </a:r>
            <a:r>
              <a:rPr lang="en-US" altLang="zh-CN" sz="1400" dirty="0">
                <a:latin typeface="Calibri" panose="020F0502020204030204" pitchFamily="34" charset="0"/>
              </a:rPr>
              <a:t> increased in Q2 2025, which is typical towards the end of a release.</a:t>
            </a:r>
            <a:endParaRPr lang="zh-CN" alt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RAN3 progress -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851782"/>
              </p:ext>
            </p:extLst>
          </p:nvPr>
        </p:nvGraphicFramePr>
        <p:xfrm>
          <a:off x="337116" y="1335996"/>
          <a:ext cx="8469767" cy="181483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1051124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   Core part: Enhancements for Artificial Intelligence (AI)/Machine Learning (ML) for NG-RAN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 err="1"/>
                        <a:t>NR_AIML_NGRAN_enh</a:t>
                      </a:r>
                      <a:r>
                        <a:rPr lang="en-US" sz="900" dirty="0"/>
                        <a:t>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9/9/2025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50%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hlinkClick r:id="rId2"/>
                        </a:rPr>
                        <a:t>RP-250326</a:t>
                      </a:r>
                      <a:endParaRPr lang="en-US" sz="900"/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Status Report in RP-251246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1051125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   Core part: Additional topological enhancements for NR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NR_WAB_5GFemto-Core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9/9/2025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60%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3"/>
                        </a:rPr>
                        <a:t>RP-243009</a:t>
                      </a:r>
                      <a:endParaRPr lang="en-US" sz="900" dirty="0"/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RP-251410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1021092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   Core part: Data collection for SON (Self-Organising Networks)/MDT (Minimization of Drive Tests) in NR standalone and MR-DC (Multi-Radio Dual Connectivity) Phase 4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900"/>
                        <a:t>NR_ENDC_SON_MDT_Ph4-Core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9/9/2025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60%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4"/>
                        </a:rPr>
                        <a:t>RP-234038</a:t>
                      </a:r>
                      <a:endParaRPr lang="en-US" sz="900" dirty="0"/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900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RP-251000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1020083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Study on enhancements for Artificial Intelligence (AI)/Machine Learning (ML) for NG-RAN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FS_NR_AIML_NGRAN_enh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9/9/2024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100%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>
                          <a:hlinkClick r:id="rId5"/>
                        </a:rPr>
                        <a:t>RP-240323</a:t>
                      </a:r>
                      <a:endParaRPr lang="en-US" sz="900"/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Completed, TR 38.743 approved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1020082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Study on additional topological enhancements for NR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FS_NR_WAB_5GFemto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9/9/2025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100%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6"/>
                        </a:rPr>
                        <a:t>RP-241264</a:t>
                      </a:r>
                      <a:endParaRPr lang="en-US" sz="900" dirty="0"/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Completed, TR 38.799 approved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17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7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up to Rel-18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sym typeface="+mn-ea"/>
              </a:rPr>
              <a:t>List of RAN3 CRs to RAN in RP-250832</a:t>
            </a:r>
            <a:endParaRPr lang="en-US" sz="1600" dirty="0"/>
          </a:p>
          <a:p>
            <a:r>
              <a:rPr lang="en-US" sz="1600" dirty="0"/>
              <a:t>42 CRs were agreed</a:t>
            </a:r>
          </a:p>
          <a:p>
            <a:pPr lvl="1"/>
            <a:r>
              <a:rPr lang="en-US" sz="1200" dirty="0"/>
              <a:t>Rel-17: 4 </a:t>
            </a:r>
            <a:r>
              <a:rPr lang="en-US" sz="1200" dirty="0" err="1"/>
              <a:t>Cat.F</a:t>
            </a:r>
            <a:r>
              <a:rPr lang="en-US" sz="1200" dirty="0"/>
              <a:t> CRs</a:t>
            </a:r>
          </a:p>
          <a:p>
            <a:pPr lvl="1"/>
            <a:r>
              <a:rPr lang="en-US" sz="1200" dirty="0"/>
              <a:t>Rel-18: 34 </a:t>
            </a:r>
            <a:r>
              <a:rPr lang="en-US" sz="1200" dirty="0" err="1"/>
              <a:t>Cat.F</a:t>
            </a:r>
            <a:r>
              <a:rPr lang="en-US" sz="1200" dirty="0"/>
              <a:t> CR (plus 4 </a:t>
            </a:r>
            <a:r>
              <a:rPr lang="en-US" sz="1200" dirty="0" err="1"/>
              <a:t>Cat.A</a:t>
            </a:r>
            <a:r>
              <a:rPr lang="en-US" sz="1200" dirty="0"/>
              <a:t> CRs), including </a:t>
            </a:r>
            <a:r>
              <a:rPr lang="en-US" sz="1200" kern="0" dirty="0"/>
              <a:t>L3 measurement-based LTM in R3-254030/3870/3946</a:t>
            </a:r>
          </a:p>
          <a:p>
            <a:pPr lvl="1"/>
            <a:r>
              <a:rPr lang="en-US" sz="1200" dirty="0"/>
              <a:t>2 CRs are non-backwards compatible (NBC)</a:t>
            </a:r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1600" dirty="0"/>
              <a:t>11 </a:t>
            </a:r>
            <a:r>
              <a:rPr lang="en-US" sz="1600" dirty="0" err="1"/>
              <a:t>draftCRs</a:t>
            </a:r>
            <a:r>
              <a:rPr lang="en-US" sz="1600" dirty="0"/>
              <a:t> for RAN2-owned Stage 2 specifications were endorsed and sent to RAN2 for agreement</a:t>
            </a:r>
          </a:p>
          <a:p>
            <a:pPr lvl="1"/>
            <a:r>
              <a:rPr lang="en-US" sz="1200" dirty="0"/>
              <a:t>This includes </a:t>
            </a:r>
            <a:r>
              <a:rPr lang="en-US" sz="1200" dirty="0" err="1"/>
              <a:t>draftCRs</a:t>
            </a:r>
            <a:r>
              <a:rPr lang="en-US" sz="1200" dirty="0"/>
              <a:t> for TS 38.300 and TS 36.300 to remove PWS support for NR NTN and IoT NTN, respectively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24818"/>
              </p:ext>
            </p:extLst>
          </p:nvPr>
        </p:nvGraphicFramePr>
        <p:xfrm>
          <a:off x="656353" y="2377630"/>
          <a:ext cx="7581911" cy="747479"/>
        </p:xfrm>
        <a:graphic>
          <a:graphicData uri="http://schemas.openxmlformats.org/drawingml/2006/table">
            <a:tbl>
              <a:tblPr/>
              <a:tblGrid>
                <a:gridCol w="586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68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1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48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4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48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48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48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481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8654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52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37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R3-253037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of TSC Traffic Characteristics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Nokia, China Telecom, Ericsson, ZTE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37.483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NR_IIOT-Core,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0152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RP-251145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92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R3-253041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of TSC Traffic Characteristics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Nokia, China Telecom, Ericsson, ZTE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37.483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NR_IIOT-Core,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0153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RP-251145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WI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RAN3 currently has 14 active Work Items</a:t>
            </a:r>
          </a:p>
          <a:p>
            <a:pPr lvl="1"/>
            <a:r>
              <a:rPr lang="en-US" sz="1400" i="1" dirty="0"/>
              <a:t>XR for NR Phase 3</a:t>
            </a:r>
            <a:r>
              <a:rPr lang="en-US" sz="1400" dirty="0"/>
              <a:t> was restarted at April meeting (after being dormant for 3 meetings) to address new objectives added at RAN#107</a:t>
            </a:r>
          </a:p>
          <a:p>
            <a:pPr lvl="1"/>
            <a:r>
              <a:rPr lang="en-US" sz="1400" i="1" dirty="0"/>
              <a:t>LTE-based 5G Broadcast Phase 2</a:t>
            </a:r>
            <a:r>
              <a:rPr lang="en-US" sz="1400" dirty="0"/>
              <a:t> was kicked off in RAN3 at May meeting</a:t>
            </a:r>
          </a:p>
          <a:p>
            <a:r>
              <a:rPr lang="en-US" sz="1800" dirty="0"/>
              <a:t>Overall progress is reasonable</a:t>
            </a:r>
          </a:p>
          <a:p>
            <a:pPr lvl="1"/>
            <a:r>
              <a:rPr lang="en-US" sz="1400" dirty="0"/>
              <a:t>Some topics progress slowly due to dependencies on other WGs</a:t>
            </a:r>
          </a:p>
          <a:p>
            <a:pPr lvl="2"/>
            <a:r>
              <a:rPr lang="en-US" sz="1000" dirty="0"/>
              <a:t>NOTE: Over 50% of RAN3’s Rel-19 TUs are allocated to work items not led by RAN3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TEI18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5"/>
            <a:ext cx="8388350" cy="574900"/>
          </a:xfrm>
        </p:spPr>
        <p:txBody>
          <a:bodyPr/>
          <a:lstStyle/>
          <a:p>
            <a:r>
              <a:rPr lang="en-US" sz="1600" dirty="0"/>
              <a:t>[Indirect Data Forwarding]</a:t>
            </a:r>
          </a:p>
          <a:p>
            <a:pPr lvl="1"/>
            <a:r>
              <a:rPr lang="en-US" altLang="sv-SE" sz="1200" dirty="0">
                <a:cs typeface="+mn-cs"/>
                <a:sym typeface="+mn-ea"/>
              </a:rPr>
              <a:t>This TEI identifier was introduced at RAN#102 (</a:t>
            </a:r>
            <a:r>
              <a:rPr lang="en-US" altLang="sv-SE" sz="1200" dirty="0" err="1">
                <a:cs typeface="+mn-cs"/>
                <a:sym typeface="+mn-ea"/>
              </a:rPr>
              <a:t>Cat.B</a:t>
            </a:r>
            <a:r>
              <a:rPr lang="en-US" altLang="sv-SE" sz="1200" dirty="0">
                <a:cs typeface="+mn-cs"/>
                <a:sym typeface="+mn-ea"/>
              </a:rPr>
              <a:t>, </a:t>
            </a:r>
            <a:r>
              <a:rPr lang="en-US" sz="1200" dirty="0">
                <a:cs typeface="+mn-cs"/>
              </a:rPr>
              <a:t>RP-233845) and RAN#</a:t>
            </a:r>
            <a:r>
              <a:rPr lang="en-US" altLang="sv-SE" sz="1200" dirty="0">
                <a:cs typeface="+mn-cs"/>
                <a:sym typeface="+mn-ea"/>
              </a:rPr>
              <a:t>104 (</a:t>
            </a:r>
            <a:r>
              <a:rPr lang="en-US" altLang="sv-SE" sz="1200" dirty="0" err="1">
                <a:cs typeface="+mn-cs"/>
                <a:sym typeface="+mn-ea"/>
              </a:rPr>
              <a:t>Cat.F</a:t>
            </a:r>
            <a:r>
              <a:rPr lang="en-US" altLang="sv-SE" sz="1200" dirty="0">
                <a:cs typeface="+mn-cs"/>
                <a:sym typeface="+mn-ea"/>
              </a:rPr>
              <a:t>, </a:t>
            </a:r>
            <a:r>
              <a:rPr lang="en-US" sz="1200" dirty="0">
                <a:cs typeface="+mn-cs"/>
              </a:rPr>
              <a:t>RP-240618</a:t>
            </a:r>
            <a:r>
              <a:rPr lang="en-US" sz="1200" dirty="0"/>
              <a:t>)</a:t>
            </a:r>
            <a:r>
              <a:rPr lang="en-US" altLang="sv-SE" sz="1200" dirty="0">
                <a:cs typeface="+mn-cs"/>
                <a:sym typeface="+mn-ea"/>
              </a:rPr>
              <a:t> by RAN3</a:t>
            </a:r>
            <a:endParaRPr lang="en-US" sz="1200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039657"/>
              </p:ext>
            </p:extLst>
          </p:nvPr>
        </p:nvGraphicFramePr>
        <p:xfrm>
          <a:off x="377823" y="1623604"/>
          <a:ext cx="8388354" cy="717007"/>
        </p:xfrm>
        <a:graphic>
          <a:graphicData uri="http://schemas.openxmlformats.org/drawingml/2006/table">
            <a:tbl>
              <a:tblPr/>
              <a:tblGrid>
                <a:gridCol w="67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5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6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2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29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299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299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259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17260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74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R3-253782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PDU session-level indirect data forwarding in split PDU session scenarios [Indirect_Data_Forwarding]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 Inc., Huawei, ZTE, Nokia, Nokia Shanghai Bell, Ericsson,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37.483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RP-251157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95375" y="1243014"/>
          <a:ext cx="6453716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25-29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Bengaluru, India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1861457"/>
            <a:ext cx="8388350" cy="285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Release 19:</a:t>
            </a:r>
          </a:p>
          <a:p>
            <a:pPr lvl="1"/>
            <a:r>
              <a:rPr lang="en-US" sz="1400" kern="0" dirty="0"/>
              <a:t>Finalize RAN3 aspects of all Rel-19 work items</a:t>
            </a:r>
          </a:p>
          <a:p>
            <a:r>
              <a:rPr lang="en-US" sz="1800" kern="0" dirty="0"/>
              <a:t>Release 18:</a:t>
            </a:r>
          </a:p>
          <a:p>
            <a:pPr lvl="1"/>
            <a:r>
              <a:rPr lang="en-US" sz="1400" kern="0" dirty="0"/>
              <a:t>Rel-18 specifications appear stable; continue handling corrections as needed</a:t>
            </a:r>
          </a:p>
          <a:p>
            <a:r>
              <a:rPr lang="en-US" sz="1800" kern="0" dirty="0"/>
              <a:t>2</a:t>
            </a:r>
            <a:r>
              <a:rPr lang="en-US" sz="1800" kern="0" baseline="30000" dirty="0"/>
              <a:t>nd</a:t>
            </a:r>
            <a:r>
              <a:rPr lang="en-US" sz="1800" kern="0" dirty="0"/>
              <a:t> Vice Chair Election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1600" dirty="0"/>
              <a:t>Angelo Centonza, Gen Cao (RAN3 Vice Chairs)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For chairing the corresponding sessions and organizing social events during the meetings!</a:t>
            </a:r>
          </a:p>
          <a:p>
            <a:pPr>
              <a:spcBef>
                <a:spcPts val="300"/>
              </a:spcBef>
            </a:pPr>
            <a:r>
              <a:rPr lang="en-US" sz="1600" dirty="0"/>
              <a:t>Seonggu (RAN3 Secretary)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For his impressive hard work and always-on support!</a:t>
            </a:r>
          </a:p>
          <a:p>
            <a:pPr>
              <a:spcBef>
                <a:spcPts val="300"/>
              </a:spcBef>
            </a:pPr>
            <a:r>
              <a:rPr lang="en-US" sz="1600" dirty="0"/>
              <a:t>All rapporteurs and moderators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For their efforts towards quality specifications and productive discussions!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Dapeng, Jiancheng, Alexey and Yan for their skillful handling of difficult topics!</a:t>
            </a:r>
          </a:p>
          <a:p>
            <a:pPr>
              <a:spcBef>
                <a:spcPts val="300"/>
              </a:spcBef>
            </a:pPr>
            <a:r>
              <a:rPr lang="en-US" sz="1600" dirty="0"/>
              <a:t>All RAN3 delegates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For your positive, constructive and cooperative spirit and great work, without you, all achievements cannot be made in RAN3!</a:t>
            </a:r>
          </a:p>
        </p:txBody>
      </p:sp>
      <p:pic>
        <p:nvPicPr>
          <p:cNvPr id="4" name="图片 5" descr="IMG_20250526_1007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6" y="3708565"/>
            <a:ext cx="2106133" cy="1371600"/>
          </a:xfrm>
          <a:prstGeom prst="rect">
            <a:avLst/>
          </a:prstGeom>
        </p:spPr>
      </p:pic>
      <p:pic>
        <p:nvPicPr>
          <p:cNvPr id="5" name="图片 7" descr="20250527_1039275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360" y="3691875"/>
            <a:ext cx="1862765" cy="1371600"/>
          </a:xfrm>
          <a:prstGeom prst="rect">
            <a:avLst/>
          </a:prstGeom>
        </p:spPr>
      </p:pic>
      <p:pic>
        <p:nvPicPr>
          <p:cNvPr id="6" name="图片 6" descr="IMG_20250523_1654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133" y="3708565"/>
            <a:ext cx="4256513" cy="13716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836</Words>
  <Application>Microsoft Office PowerPoint</Application>
  <PresentationFormat>On-screen Show (16:9)</PresentationFormat>
  <Paragraphs>173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Tdocs Submitted per meeting</vt:lpstr>
      <vt:lpstr>RAN3 progress - Summary</vt:lpstr>
      <vt:lpstr>Maintenance up to Rel-18</vt:lpstr>
      <vt:lpstr>Release 19 WI summary</vt:lpstr>
      <vt:lpstr>TEI18 summary</vt:lpstr>
      <vt:lpstr>Next Steps</vt:lpstr>
      <vt:lpstr>THANK YOU!</vt:lpstr>
      <vt:lpstr>RAN3 Social Events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Sean Kelley (Nokia)</cp:lastModifiedBy>
  <cp:revision>1921</cp:revision>
  <cp:lastPrinted>2017-02-24T12:37:00Z</cp:lastPrinted>
  <dcterms:created xsi:type="dcterms:W3CDTF">2008-08-30T09:32:00Z</dcterms:created>
  <dcterms:modified xsi:type="dcterms:W3CDTF">2025-06-06T19:50:52Z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