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9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  <p:sldMasterId id="2147483893" r:id="rId5"/>
    <p:sldMasterId id="2147483896" r:id="rId6"/>
    <p:sldMasterId id="2147483898" r:id="rId7"/>
    <p:sldMasterId id="2147483901" r:id="rId8"/>
    <p:sldMasterId id="2147483904" r:id="rId9"/>
    <p:sldMasterId id="2147483908" r:id="rId10"/>
  </p:sldMasterIdLst>
  <p:notesMasterIdLst>
    <p:notesMasterId r:id="rId19"/>
  </p:notesMasterIdLst>
  <p:handoutMasterIdLst>
    <p:handoutMasterId r:id="rId20"/>
  </p:handoutMasterIdLst>
  <p:sldIdLst>
    <p:sldId id="283" r:id="rId11"/>
    <p:sldId id="2147480822" r:id="rId12"/>
    <p:sldId id="2147480831" r:id="rId13"/>
    <p:sldId id="2147480827" r:id="rId14"/>
    <p:sldId id="2147480828" r:id="rId15"/>
    <p:sldId id="2147480829" r:id="rId16"/>
    <p:sldId id="2147480833" r:id="rId17"/>
    <p:sldId id="2147480830" r:id="rId18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000000"/>
    <a:srgbClr val="E9002F"/>
    <a:srgbClr val="595757"/>
    <a:srgbClr val="221815"/>
    <a:srgbClr val="888888"/>
    <a:srgbClr val="898989"/>
    <a:srgbClr val="B5B5B5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32" autoAdjust="0"/>
    <p:restoredTop sz="96103" autoAdjust="0"/>
  </p:normalViewPr>
  <p:slideViewPr>
    <p:cSldViewPr snapToGrid="0" snapToObjects="1">
      <p:cViewPr varScale="1">
        <p:scale>
          <a:sx n="105" d="100"/>
          <a:sy n="105" d="100"/>
        </p:scale>
        <p:origin x="67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1565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7"/>
              </a:lnSpc>
              <a:spcBef>
                <a:spcPts val="0"/>
              </a:spcBef>
              <a:buNone/>
              <a:defRPr sz="3197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337" indent="0" algn="ctr">
              <a:buNone/>
              <a:defRPr sz="2596"/>
            </a:lvl2pPr>
            <a:lvl3pPr marL="1186670" indent="0" algn="ctr">
              <a:buNone/>
              <a:defRPr sz="2336"/>
            </a:lvl3pPr>
            <a:lvl4pPr marL="1780007" indent="0" algn="ctr">
              <a:buNone/>
              <a:defRPr sz="2079"/>
            </a:lvl4pPr>
            <a:lvl5pPr marL="2373342" indent="0" algn="ctr">
              <a:buNone/>
              <a:defRPr sz="2079"/>
            </a:lvl5pPr>
            <a:lvl6pPr marL="2966677" indent="0" algn="ctr">
              <a:buNone/>
              <a:defRPr sz="2079"/>
            </a:lvl6pPr>
            <a:lvl7pPr marL="3560012" indent="0" algn="ctr">
              <a:buNone/>
              <a:defRPr sz="2079"/>
            </a:lvl7pPr>
            <a:lvl8pPr marL="4153350" indent="0" algn="ctr">
              <a:buNone/>
              <a:defRPr sz="2079"/>
            </a:lvl8pPr>
            <a:lvl9pPr marL="4746682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09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61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7271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351" indent="-170996">
              <a:buFont typeface="Arial" panose="020B0604020202020204" pitchFamily="34" charset="0"/>
              <a:buChar char="•"/>
              <a:tabLst>
                <a:tab pos="1207271" algn="ctr"/>
              </a:tabLst>
              <a:defRPr sz="1299" baseline="0"/>
            </a:lvl2pPr>
            <a:lvl3pPr marL="525351" indent="-170996">
              <a:buFont typeface="Arial" panose="020B0604020202020204" pitchFamily="34" charset="0"/>
              <a:buChar char="•"/>
              <a:tabLst>
                <a:tab pos="1207271" algn="ctr"/>
              </a:tabLst>
              <a:defRPr sz="1299" baseline="0"/>
            </a:lvl3pPr>
            <a:lvl4pPr marL="525351" indent="-170996">
              <a:buFont typeface="Arial" panose="020B0604020202020204" pitchFamily="34" charset="0"/>
              <a:buChar char="•"/>
              <a:tabLst>
                <a:tab pos="1207271" algn="ctr"/>
              </a:tabLst>
              <a:defRPr sz="1299" baseline="0"/>
            </a:lvl4pPr>
            <a:lvl5pPr marL="525351" indent="-170996">
              <a:buFont typeface="Arial" panose="020B0604020202020204" pitchFamily="34" charset="0"/>
              <a:buChar char="•"/>
              <a:tabLst>
                <a:tab pos="1207271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050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2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3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87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endParaRPr kumimoji="1" lang="zh-CN" altLang="en-US" sz="900" b="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7" y="907094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单击此处添加文本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60513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386485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3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3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endParaRPr kumimoji="1" lang="zh-CN" altLang="en-US" sz="900" b="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8" y="907095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单击此处添加文本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313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397173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3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3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endParaRPr kumimoji="1" lang="zh-CN" altLang="en-US" sz="900" b="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8" y="907095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单击此处添加文本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2010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88779" y="47833"/>
            <a:ext cx="11657736" cy="539749"/>
          </a:xfrm>
          <a:prstGeom prst="rect">
            <a:avLst/>
          </a:prstGeom>
        </p:spPr>
        <p:txBody>
          <a:bodyPr anchor="ctr"/>
          <a:lstStyle>
            <a:lvl1pPr>
              <a:defRPr sz="2798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3B948EBE-2BFF-4E12-9218-BD2619BF4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86" y="851026"/>
            <a:ext cx="10977404" cy="5275144"/>
          </a:xfrm>
        </p:spPr>
        <p:txBody>
          <a:bodyPr/>
          <a:lstStyle>
            <a:lvl1pPr>
              <a:defRPr sz="15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888567" indent="-296188">
              <a:buSzPct val="60000"/>
              <a:buFont typeface="Wingdings" panose="05000000000000000000" pitchFamily="2" charset="2"/>
              <a:buChar char="p"/>
              <a:defRPr sz="1399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481581" indent="-296188">
              <a:buFont typeface="微软雅黑" panose="020B0503020204020204" pitchFamily="34" charset="-122"/>
              <a:buChar char="━"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2074593" indent="-296188">
              <a:buSzPct val="60000"/>
              <a:buFont typeface="Wingdings" panose="05000000000000000000" pitchFamily="2" charset="2"/>
              <a:buChar char="Ø"/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86128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425" indent="0" algn="ctr">
              <a:buNone/>
              <a:defRPr sz="2596"/>
            </a:lvl2pPr>
            <a:lvl3pPr marL="1186848" indent="0" algn="ctr">
              <a:buNone/>
              <a:defRPr sz="2336"/>
            </a:lvl3pPr>
            <a:lvl4pPr marL="1780274" indent="0" algn="ctr">
              <a:buNone/>
              <a:defRPr sz="2077"/>
            </a:lvl4pPr>
            <a:lvl5pPr marL="2373698" indent="0" algn="ctr">
              <a:buNone/>
              <a:defRPr sz="2077"/>
            </a:lvl5pPr>
            <a:lvl6pPr marL="2967122" indent="0" algn="ctr">
              <a:buNone/>
              <a:defRPr sz="2077"/>
            </a:lvl6pPr>
            <a:lvl7pPr marL="3560546" indent="0" algn="ctr">
              <a:buNone/>
              <a:defRPr sz="2077"/>
            </a:lvl7pPr>
            <a:lvl8pPr marL="4153972" indent="0" algn="ctr">
              <a:buNone/>
              <a:defRPr sz="2077"/>
            </a:lvl8pPr>
            <a:lvl9pPr marL="4747395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4" y="1512880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79244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62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122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697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122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4pPr>
            <a:lvl5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62" marR="0" lvl="1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17995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6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412816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id="{3049C48A-4CAE-8940-8A29-89DE0543DF4C}"/>
              </a:ext>
            </a:extLst>
          </p:cNvPr>
          <p:cNvSpPr/>
          <p:nvPr userDrawn="1"/>
        </p:nvSpPr>
        <p:spPr>
          <a:xfrm rot="5400000">
            <a:off x="5369529" y="2370740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07486" y="1402067"/>
            <a:ext cx="3921035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US" sz="4798" b="0" dirty="0">
                <a:solidFill>
                  <a:srgbClr val="1D1D1A"/>
                </a:solidFill>
                <a:latin typeface="Calibri"/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22813607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3" y="1512878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74595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5949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07486" y="1402067"/>
            <a:ext cx="3921035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US" sz="4798" b="0" dirty="0">
                <a:solidFill>
                  <a:srgbClr val="1D1D1A"/>
                </a:solidFill>
                <a:latin typeface="Calibri"/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11308396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3" y="1512878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006495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6686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4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67885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4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0" y="392234"/>
            <a:ext cx="514182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110A4-CCF0-4FA7-86CB-0269CCB90E1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041433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4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2181641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03" indent="0" algn="ctr">
              <a:buNone/>
              <a:defRPr sz="2597"/>
            </a:lvl2pPr>
            <a:lvl3pPr marL="1187204" indent="0" algn="ctr">
              <a:buNone/>
              <a:defRPr sz="2337"/>
            </a:lvl3pPr>
            <a:lvl4pPr marL="1780808" indent="0" algn="ctr">
              <a:buNone/>
              <a:defRPr sz="2078"/>
            </a:lvl4pPr>
            <a:lvl5pPr marL="2374411" indent="0" algn="ctr">
              <a:buNone/>
              <a:defRPr sz="2078"/>
            </a:lvl5pPr>
            <a:lvl6pPr marL="2968012" indent="0" algn="ctr">
              <a:buNone/>
              <a:defRPr sz="2078"/>
            </a:lvl6pPr>
            <a:lvl7pPr marL="3561615" indent="0" algn="ctr">
              <a:buNone/>
              <a:defRPr sz="2078"/>
            </a:lvl7pPr>
            <a:lvl8pPr marL="4155218" indent="0" algn="ctr">
              <a:buNone/>
              <a:defRPr sz="2078"/>
            </a:lvl8pPr>
            <a:lvl9pPr marL="4748820" indent="0" algn="ctr">
              <a:buNone/>
              <a:defRPr sz="2078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3" y="151287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298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861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484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026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484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587" indent="-171074">
              <a:buFont typeface="Arial" pitchFamily="34" charset="0"/>
              <a:buChar char="•"/>
              <a:tabLst>
                <a:tab pos="1207816" algn="ctr"/>
              </a:tabLst>
              <a:defRPr sz="1298" baseline="0"/>
            </a:lvl4pPr>
            <a:lvl5pPr marL="525587" indent="-171074">
              <a:buFont typeface="Arial" pitchFamily="34" charset="0"/>
              <a:buChar char="•"/>
              <a:tabLst>
                <a:tab pos="1207816" algn="ctr"/>
              </a:tabLst>
              <a:defRPr sz="1298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861" marR="0" lvl="1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271456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创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426698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4302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9932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057010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895829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9376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425" indent="0" algn="ctr">
              <a:buNone/>
              <a:defRPr sz="2596"/>
            </a:lvl2pPr>
            <a:lvl3pPr marL="1186848" indent="0" algn="ctr">
              <a:buNone/>
              <a:defRPr sz="2336"/>
            </a:lvl3pPr>
            <a:lvl4pPr marL="1780274" indent="0" algn="ctr">
              <a:buNone/>
              <a:defRPr sz="2077"/>
            </a:lvl4pPr>
            <a:lvl5pPr marL="2373698" indent="0" algn="ctr">
              <a:buNone/>
              <a:defRPr sz="2077"/>
            </a:lvl5pPr>
            <a:lvl6pPr marL="2967122" indent="0" algn="ctr">
              <a:buNone/>
              <a:defRPr sz="2077"/>
            </a:lvl6pPr>
            <a:lvl7pPr marL="3560546" indent="0" algn="ctr">
              <a:buNone/>
              <a:defRPr sz="2077"/>
            </a:lvl7pPr>
            <a:lvl8pPr marL="4153972" indent="0" algn="ctr">
              <a:buNone/>
              <a:defRPr sz="2077"/>
            </a:lvl8pPr>
            <a:lvl9pPr marL="4747395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4" y="1512880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79244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62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122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697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122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4pPr>
            <a:lvl5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62" marR="0" lvl="1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35682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434223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110A4-CCF0-4FA7-86CB-0269CCB90E12}" type="slidenum">
              <a:rPr lang="en-GB" altLang="en-US">
                <a:solidFill>
                  <a:srgbClr val="1D1D1A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2710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425" indent="0" algn="ctr">
              <a:buNone/>
              <a:defRPr sz="2596"/>
            </a:lvl2pPr>
            <a:lvl3pPr marL="1186848" indent="0" algn="ctr">
              <a:buNone/>
              <a:defRPr sz="2336"/>
            </a:lvl3pPr>
            <a:lvl4pPr marL="1780274" indent="0" algn="ctr">
              <a:buNone/>
              <a:defRPr sz="2077"/>
            </a:lvl4pPr>
            <a:lvl5pPr marL="2373698" indent="0" algn="ctr">
              <a:buNone/>
              <a:defRPr sz="2077"/>
            </a:lvl5pPr>
            <a:lvl6pPr marL="2967122" indent="0" algn="ctr">
              <a:buNone/>
              <a:defRPr sz="2077"/>
            </a:lvl6pPr>
            <a:lvl7pPr marL="3560546" indent="0" algn="ctr">
              <a:buNone/>
              <a:defRPr sz="2077"/>
            </a:lvl7pPr>
            <a:lvl8pPr marL="4153972" indent="0" algn="ctr">
              <a:buNone/>
              <a:defRPr sz="2077"/>
            </a:lvl8pPr>
            <a:lvl9pPr marL="4747395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4" y="1512880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79244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62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122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697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122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4pPr>
            <a:lvl5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62" marR="0" lvl="1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9617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58527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04499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4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102100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4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0" y="392234"/>
            <a:ext cx="514182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387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387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287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03" indent="0" algn="ctr">
              <a:buNone/>
              <a:defRPr sz="2597"/>
            </a:lvl2pPr>
            <a:lvl3pPr marL="1187204" indent="0" algn="ctr">
              <a:buNone/>
              <a:defRPr sz="2337"/>
            </a:lvl3pPr>
            <a:lvl4pPr marL="1780808" indent="0" algn="ctr">
              <a:buNone/>
              <a:defRPr sz="2078"/>
            </a:lvl4pPr>
            <a:lvl5pPr marL="2374411" indent="0" algn="ctr">
              <a:buNone/>
              <a:defRPr sz="2078"/>
            </a:lvl5pPr>
            <a:lvl6pPr marL="2968012" indent="0" algn="ctr">
              <a:buNone/>
              <a:defRPr sz="2078"/>
            </a:lvl6pPr>
            <a:lvl7pPr marL="3561615" indent="0" algn="ctr">
              <a:buNone/>
              <a:defRPr sz="2078"/>
            </a:lvl7pPr>
            <a:lvl8pPr marL="4155218" indent="0" algn="ctr">
              <a:buNone/>
              <a:defRPr sz="2078"/>
            </a:lvl8pPr>
            <a:lvl9pPr marL="4748820" indent="0" algn="ctr">
              <a:buNone/>
              <a:defRPr sz="2078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3" y="151287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298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861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484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026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484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587" indent="-171074">
              <a:buFont typeface="Arial" pitchFamily="34" charset="0"/>
              <a:buChar char="•"/>
              <a:tabLst>
                <a:tab pos="1207816" algn="ctr"/>
              </a:tabLst>
              <a:defRPr sz="1298" baseline="0"/>
            </a:lvl4pPr>
            <a:lvl5pPr marL="525587" indent="-171074">
              <a:buFont typeface="Arial" pitchFamily="34" charset="0"/>
              <a:buChar char="•"/>
              <a:tabLst>
                <a:tab pos="1207816" algn="ctr"/>
              </a:tabLst>
              <a:defRPr sz="1298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861" marR="0" lvl="1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6362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210329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12247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3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3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endParaRPr kumimoji="1" lang="zh-CN" altLang="en-US" sz="900" b="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8" y="907095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单击此处添加文本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2145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88779" y="47833"/>
            <a:ext cx="11657736" cy="539749"/>
          </a:xfrm>
          <a:prstGeom prst="rect">
            <a:avLst/>
          </a:prstGeom>
        </p:spPr>
        <p:txBody>
          <a:bodyPr anchor="ctr"/>
          <a:lstStyle>
            <a:lvl1pPr>
              <a:defRPr sz="2798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3B948EBE-2BFF-4E12-9218-BD2619BF4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86" y="851026"/>
            <a:ext cx="10977404" cy="5275144"/>
          </a:xfrm>
        </p:spPr>
        <p:txBody>
          <a:bodyPr/>
          <a:lstStyle>
            <a:lvl1pPr>
              <a:defRPr sz="15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888567" indent="-296188">
              <a:buSzPct val="60000"/>
              <a:buFont typeface="Wingdings" panose="05000000000000000000" pitchFamily="2" charset="2"/>
              <a:buChar char="p"/>
              <a:defRPr sz="1399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481581" indent="-296188">
              <a:buFont typeface="微软雅黑" panose="020B0503020204020204" pitchFamily="34" charset="-122"/>
              <a:buChar char="━"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2074593" indent="-296188">
              <a:buSzPct val="60000"/>
              <a:buFont typeface="Wingdings" panose="05000000000000000000" pitchFamily="2" charset="2"/>
              <a:buChar char="Ø"/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6188643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425" indent="0" algn="ctr">
              <a:buNone/>
              <a:defRPr sz="2596"/>
            </a:lvl2pPr>
            <a:lvl3pPr marL="1186848" indent="0" algn="ctr">
              <a:buNone/>
              <a:defRPr sz="2336"/>
            </a:lvl3pPr>
            <a:lvl4pPr marL="1780274" indent="0" algn="ctr">
              <a:buNone/>
              <a:defRPr sz="2077"/>
            </a:lvl4pPr>
            <a:lvl5pPr marL="2373698" indent="0" algn="ctr">
              <a:buNone/>
              <a:defRPr sz="2077"/>
            </a:lvl5pPr>
            <a:lvl6pPr marL="2967122" indent="0" algn="ctr">
              <a:buNone/>
              <a:defRPr sz="2077"/>
            </a:lvl6pPr>
            <a:lvl7pPr marL="3560546" indent="0" algn="ctr">
              <a:buNone/>
              <a:defRPr sz="2077"/>
            </a:lvl7pPr>
            <a:lvl8pPr marL="4153972" indent="0" algn="ctr">
              <a:buNone/>
              <a:defRPr sz="2077"/>
            </a:lvl8pPr>
            <a:lvl9pPr marL="4747395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4" y="1512880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79244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62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122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697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122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4pPr>
            <a:lvl5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62" marR="0" lvl="1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3398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110A4-CCF0-4FA7-86CB-0269CCB90E12}" type="slidenum">
              <a:rPr lang="en-GB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064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841" indent="0" algn="ctr">
              <a:buNone/>
              <a:defRPr sz="2598"/>
            </a:lvl2pPr>
            <a:lvl3pPr marL="1187679" indent="0" algn="ctr">
              <a:buNone/>
              <a:defRPr sz="2338"/>
            </a:lvl3pPr>
            <a:lvl4pPr marL="1781521" indent="0" algn="ctr">
              <a:buNone/>
              <a:defRPr sz="2079"/>
            </a:lvl4pPr>
            <a:lvl5pPr marL="2375360" indent="0" algn="ctr">
              <a:buNone/>
              <a:defRPr sz="2079"/>
            </a:lvl5pPr>
            <a:lvl6pPr marL="2969200" indent="0" algn="ctr">
              <a:buNone/>
              <a:defRPr sz="2079"/>
            </a:lvl6pPr>
            <a:lvl7pPr marL="3563040" indent="0" algn="ctr">
              <a:buNone/>
              <a:defRPr sz="2079"/>
            </a:lvl7pPr>
            <a:lvl8pPr marL="4156881" indent="0" algn="ctr">
              <a:buNone/>
              <a:defRPr sz="2079"/>
            </a:lvl8pPr>
            <a:lvl9pPr marL="4750720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70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993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967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465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967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4pPr>
            <a:lvl5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993" marR="0" lvl="1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416343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774268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6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0" y="392236"/>
            <a:ext cx="514182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110A4-CCF0-4FA7-86CB-0269CCB90E12}" type="slidenum">
              <a:rPr lang="en-GB" altLang="en-US">
                <a:solidFill>
                  <a:srgbClr val="1D1D1A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87050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366" indent="0" algn="ctr">
              <a:buNone/>
              <a:defRPr sz="2596"/>
            </a:lvl2pPr>
            <a:lvl3pPr marL="1186729" indent="0" algn="ctr">
              <a:buNone/>
              <a:defRPr sz="2336"/>
            </a:lvl3pPr>
            <a:lvl4pPr marL="1780096" indent="0" algn="ctr">
              <a:buNone/>
              <a:defRPr sz="2077"/>
            </a:lvl4pPr>
            <a:lvl5pPr marL="2373461" indent="0" algn="ctr">
              <a:buNone/>
              <a:defRPr sz="2077"/>
            </a:lvl5pPr>
            <a:lvl6pPr marL="2966825" indent="0" algn="ctr">
              <a:buNone/>
              <a:defRPr sz="2077"/>
            </a:lvl6pPr>
            <a:lvl7pPr marL="3560190" indent="0" algn="ctr">
              <a:buNone/>
              <a:defRPr sz="2077"/>
            </a:lvl7pPr>
            <a:lvl8pPr marL="4153557" indent="0" algn="ctr">
              <a:buNone/>
              <a:defRPr sz="2077"/>
            </a:lvl8pPr>
            <a:lvl9pPr marL="4746920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4" y="1512881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226" marR="0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001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29" marR="0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001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587" marR="0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001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377" indent="-171006">
              <a:buFont typeface="Arial" pitchFamily="34" charset="0"/>
              <a:buChar char="•"/>
              <a:tabLst>
                <a:tab pos="1207333" algn="ctr"/>
              </a:tabLst>
              <a:defRPr sz="1297" baseline="0"/>
            </a:lvl4pPr>
            <a:lvl5pPr marL="525377" indent="-171006">
              <a:buFont typeface="Arial" pitchFamily="34" charset="0"/>
              <a:buChar char="•"/>
              <a:tabLst>
                <a:tab pos="1207333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29" marR="0" lvl="1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001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001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001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63387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9026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654864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8310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tif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26" Type="http://schemas.openxmlformats.org/officeDocument/2006/relationships/slideLayout" Target="../slideLayouts/slideLayout36.xml"/><Relationship Id="rId39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31.xml"/><Relationship Id="rId34" Type="http://schemas.openxmlformats.org/officeDocument/2006/relationships/slideLayout" Target="../slideLayouts/slideLayout44.xml"/><Relationship Id="rId42" Type="http://schemas.openxmlformats.org/officeDocument/2006/relationships/slideLayout" Target="../slideLayouts/slideLayout52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0" Type="http://schemas.openxmlformats.org/officeDocument/2006/relationships/slideLayout" Target="../slideLayouts/slideLayout30.xml"/><Relationship Id="rId29" Type="http://schemas.openxmlformats.org/officeDocument/2006/relationships/slideLayout" Target="../slideLayouts/slideLayout39.xml"/><Relationship Id="rId41" Type="http://schemas.openxmlformats.org/officeDocument/2006/relationships/slideLayout" Target="../slideLayouts/slideLayout51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34.xml"/><Relationship Id="rId32" Type="http://schemas.openxmlformats.org/officeDocument/2006/relationships/slideLayout" Target="../slideLayouts/slideLayout42.xml"/><Relationship Id="rId37" Type="http://schemas.openxmlformats.org/officeDocument/2006/relationships/slideLayout" Target="../slideLayouts/slideLayout47.xml"/><Relationship Id="rId4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23" Type="http://schemas.openxmlformats.org/officeDocument/2006/relationships/slideLayout" Target="../slideLayouts/slideLayout33.xml"/><Relationship Id="rId28" Type="http://schemas.openxmlformats.org/officeDocument/2006/relationships/slideLayout" Target="../slideLayouts/slideLayout38.xml"/><Relationship Id="rId36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29.xml"/><Relationship Id="rId31" Type="http://schemas.openxmlformats.org/officeDocument/2006/relationships/slideLayout" Target="../slideLayouts/slideLayout41.xml"/><Relationship Id="rId44" Type="http://schemas.openxmlformats.org/officeDocument/2006/relationships/image" Target="../media/image9.jpeg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Relationship Id="rId22" Type="http://schemas.openxmlformats.org/officeDocument/2006/relationships/slideLayout" Target="../slideLayouts/slideLayout32.xml"/><Relationship Id="rId27" Type="http://schemas.openxmlformats.org/officeDocument/2006/relationships/slideLayout" Target="../slideLayouts/slideLayout37.xml"/><Relationship Id="rId30" Type="http://schemas.openxmlformats.org/officeDocument/2006/relationships/slideLayout" Target="../slideLayouts/slideLayout40.xml"/><Relationship Id="rId35" Type="http://schemas.openxmlformats.org/officeDocument/2006/relationships/slideLayout" Target="../slideLayouts/slideLayout45.xml"/><Relationship Id="rId43" Type="http://schemas.openxmlformats.org/officeDocument/2006/relationships/theme" Target="../theme/theme10.xml"/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5" Type="http://schemas.openxmlformats.org/officeDocument/2006/relationships/slideLayout" Target="../slideLayouts/slideLayout35.xml"/><Relationship Id="rId33" Type="http://schemas.openxmlformats.org/officeDocument/2006/relationships/slideLayout" Target="../slideLayouts/slideLayout43.xml"/><Relationship Id="rId38" Type="http://schemas.openxmlformats.org/officeDocument/2006/relationships/slideLayout" Target="../slideLayouts/slideLayout48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E8B5C1-4D37-8442-902D-D86F9BBDE27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751" y="5970991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92" r:id="rId3"/>
    <p:sldLayoutId id="2147483824" r:id="rId4"/>
    <p:sldLayoutId id="2147483952" r:id="rId5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581" y="6324680"/>
            <a:ext cx="1285920" cy="28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019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  <p:sldLayoutId id="2147483921" r:id="rId12"/>
    <p:sldLayoutId id="2147483922" r:id="rId13"/>
    <p:sldLayoutId id="2147483923" r:id="rId14"/>
    <p:sldLayoutId id="2147483924" r:id="rId15"/>
    <p:sldLayoutId id="2147483925" r:id="rId16"/>
    <p:sldLayoutId id="2147483926" r:id="rId17"/>
    <p:sldLayoutId id="2147483927" r:id="rId18"/>
    <p:sldLayoutId id="2147483928" r:id="rId19"/>
    <p:sldLayoutId id="2147483929" r:id="rId20"/>
    <p:sldLayoutId id="2147483930" r:id="rId21"/>
    <p:sldLayoutId id="2147483931" r:id="rId22"/>
    <p:sldLayoutId id="2147483932" r:id="rId23"/>
    <p:sldLayoutId id="2147483933" r:id="rId24"/>
    <p:sldLayoutId id="2147483934" r:id="rId25"/>
    <p:sldLayoutId id="2147483935" r:id="rId26"/>
    <p:sldLayoutId id="2147483936" r:id="rId27"/>
    <p:sldLayoutId id="2147483937" r:id="rId28"/>
    <p:sldLayoutId id="2147483938" r:id="rId29"/>
    <p:sldLayoutId id="2147483939" r:id="rId30"/>
    <p:sldLayoutId id="2147483940" r:id="rId31"/>
    <p:sldLayoutId id="2147483941" r:id="rId32"/>
    <p:sldLayoutId id="2147483942" r:id="rId33"/>
    <p:sldLayoutId id="2147483943" r:id="rId34"/>
    <p:sldLayoutId id="2147483944" r:id="rId35"/>
    <p:sldLayoutId id="2147483945" r:id="rId36"/>
    <p:sldLayoutId id="2147483946" r:id="rId37"/>
    <p:sldLayoutId id="2147483947" r:id="rId38"/>
    <p:sldLayoutId id="2147483948" r:id="rId39"/>
    <p:sldLayoutId id="2147483949" r:id="rId40"/>
    <p:sldLayoutId id="2147483950" r:id="rId41"/>
    <p:sldLayoutId id="2147483951" r:id="rId42"/>
  </p:sldLayoutIdLst>
  <p:hf hdr="0" ftr="0" dt="0"/>
  <p:txStyles>
    <p:titleStyle>
      <a:lvl1pPr algn="l" defTabSz="1186670" rtl="0" eaLnBrk="1" latinLnBrk="0" hangingPunct="1">
        <a:lnSpc>
          <a:spcPct val="90000"/>
        </a:lnSpc>
        <a:spcBef>
          <a:spcPct val="0"/>
        </a:spcBef>
        <a:buNone/>
        <a:defRPr sz="571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667" indent="-296667" algn="l" defTabSz="1186670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3" kern="1200">
          <a:solidFill>
            <a:schemeClr val="tx1"/>
          </a:solidFill>
          <a:latin typeface="+mn-lt"/>
          <a:ea typeface="+mn-ea"/>
          <a:cs typeface="+mn-cs"/>
        </a:defRPr>
      </a:lvl1pPr>
      <a:lvl2pPr marL="890002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339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673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009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344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6679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014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3350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337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670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007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342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6677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012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350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6682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20904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679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679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84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12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5996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380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7639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84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20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04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688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072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178438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495248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1944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122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7" r:id="rId2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4">
            <a:extLst>
              <a:ext uri="{FF2B5EF4-FFF2-40B4-BE49-F238E27FC236}">
                <a16:creationId xmlns:a16="http://schemas.microsoft.com/office/drawing/2014/main" id="{EA0D7B15-CE5E-4D19-BA51-52FF17F6FF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48697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HiSilicon</a:t>
            </a:r>
            <a:endParaRPr lang="zh-CN" altLang="en-US" sz="2000" dirty="0"/>
          </a:p>
        </p:txBody>
      </p:sp>
      <p:sp>
        <p:nvSpPr>
          <p:cNvPr id="8" name="标题 8">
            <a:extLst>
              <a:ext uri="{FF2B5EF4-FFF2-40B4-BE49-F238E27FC236}">
                <a16:creationId xmlns:a16="http://schemas.microsoft.com/office/drawing/2014/main" id="{A8B1618A-B675-4A7F-89E0-B7430B1B307A}"/>
              </a:ext>
            </a:extLst>
          </p:cNvPr>
          <p:cNvSpPr txBox="1">
            <a:spLocks/>
          </p:cNvSpPr>
          <p:nvPr/>
        </p:nvSpPr>
        <p:spPr>
          <a:xfrm>
            <a:off x="512376" y="1666262"/>
            <a:ext cx="10663078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defRPr/>
            </a:pPr>
            <a:r>
              <a:rPr lang="en-US" altLang="zh-CN" sz="3600" b="1" dirty="0">
                <a:solidFill>
                  <a:srgbClr val="C00000"/>
                </a:solidFill>
              </a:rPr>
              <a:t>Rel-20 AI/ML for NR Air Interface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EA93097-D9B8-4F2F-8C3E-762C3E61C68D}"/>
              </a:ext>
            </a:extLst>
          </p:cNvPr>
          <p:cNvSpPr/>
          <p:nvPr/>
        </p:nvSpPr>
        <p:spPr>
          <a:xfrm>
            <a:off x="38876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RAN#108			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S Mincho"/>
                <a:cs typeface="+mn-cs"/>
              </a:rPr>
              <a:t>						</a:t>
            </a:r>
            <a:r>
              <a:rPr lang="en-US" altLang="zh-CN" dirty="0"/>
              <a:t> </a:t>
            </a:r>
            <a:r>
              <a:rPr lang="en-US" altLang="zh-CN" b="1" dirty="0">
                <a:solidFill>
                  <a:srgbClr val="1D1D1A"/>
                </a:solidFill>
                <a:latin typeface="Arial" panose="020B0604020202020204" pitchFamily="34" charset="0"/>
              </a:rPr>
              <a:t>RP-251646</a:t>
            </a:r>
            <a:endParaRPr lang="zh-CN" altLang="zh-CN" b="1" dirty="0">
              <a:solidFill>
                <a:srgbClr val="1D1D1A"/>
              </a:solidFill>
              <a:latin typeface="Arial" panose="020B0604020202020204" pitchFamily="34" charset="0"/>
            </a:endParaRPr>
          </a:p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noProof="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Prague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, Czech, June 09-13 2025</a:t>
            </a:r>
          </a:p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Agenda Item: </a:t>
            </a:r>
            <a:r>
              <a:rPr lang="en-US" altLang="zh-CN" b="1" noProof="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15.1.1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5">
            <a:extLst>
              <a:ext uri="{FF2B5EF4-FFF2-40B4-BE49-F238E27FC236}">
                <a16:creationId xmlns:a16="http://schemas.microsoft.com/office/drawing/2014/main" id="{2550CF9E-9435-4DDB-9D6C-0669156AB391}"/>
              </a:ext>
            </a:extLst>
          </p:cNvPr>
          <p:cNvSpPr/>
          <p:nvPr/>
        </p:nvSpPr>
        <p:spPr bwMode="auto">
          <a:xfrm>
            <a:off x="134225" y="809579"/>
            <a:ext cx="11945922" cy="5997139"/>
          </a:xfrm>
          <a:prstGeom prst="roundRect">
            <a:avLst>
              <a:gd name="adj" fmla="val 1925"/>
            </a:avLst>
          </a:prstGeom>
          <a:solidFill>
            <a:schemeClr val="tx2"/>
          </a:solidFill>
          <a:ln w="19050" cap="flat" cmpd="sng" algn="ctr">
            <a:solidFill>
              <a:srgbClr val="FFFFFF">
                <a:lumMod val="8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943">
              <a:buClrTx/>
              <a:buNone/>
              <a:defRPr/>
            </a:pPr>
            <a:endParaRPr lang="zh-CN" altLang="en-US" sz="1798" b="0" kern="0" dirty="0">
              <a:solidFill>
                <a:srgbClr val="B2B2B2"/>
              </a:solidFill>
              <a:latin typeface="Arial"/>
              <a:ea typeface="等线" panose="02010600030101010101" pitchFamily="2" charset="-122"/>
              <a:cs typeface="Arial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6354" y="135858"/>
            <a:ext cx="10168554" cy="4087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87679" fontAlgn="base">
              <a:lnSpc>
                <a:spcPts val="343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altLang="zh-CN" sz="2800" b="1" dirty="0">
                <a:solidFill>
                  <a:srgbClr val="990000"/>
                </a:solidFill>
                <a:cs typeface="Arial" pitchFamily="34" charset="0"/>
              </a:rPr>
              <a:t>Views on CSI compression with two-sided model</a:t>
            </a:r>
          </a:p>
        </p:txBody>
      </p:sp>
      <p:sp>
        <p:nvSpPr>
          <p:cNvPr id="11" name="矩形 8">
            <a:extLst>
              <a:ext uri="{FF2B5EF4-FFF2-40B4-BE49-F238E27FC236}">
                <a16:creationId xmlns:a16="http://schemas.microsoft.com/office/drawing/2014/main" id="{27D1B2FA-0B40-4F9E-85A5-CADF9A8A7449}"/>
              </a:ext>
            </a:extLst>
          </p:cNvPr>
          <p:cNvSpPr/>
          <p:nvPr/>
        </p:nvSpPr>
        <p:spPr>
          <a:xfrm>
            <a:off x="3775046" y="622171"/>
            <a:ext cx="5301842" cy="369332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defTabSz="913943" fontAlgn="auto">
              <a:spcBef>
                <a:spcPts val="900"/>
              </a:spcBef>
              <a:spcAft>
                <a:spcPts val="0"/>
              </a:spcAft>
              <a:buClrTx/>
              <a:buSzPct val="80000"/>
              <a:buNone/>
              <a:defRPr/>
            </a:pPr>
            <a:r>
              <a:rPr lang="en-US" altLang="zh-CN" sz="1800" b="1" kern="0" dirty="0">
                <a:solidFill>
                  <a:srgbClr val="0070C0"/>
                </a:solidFill>
                <a:ea typeface="Microsoft YaHei" panose="020B0503020204020204" pitchFamily="34" charset="-122"/>
                <a:cs typeface="Arial"/>
              </a:rPr>
              <a:t>Summary of Rel-19 study on CSI compression</a:t>
            </a:r>
            <a:endParaRPr lang="en-US" altLang="zh-CN" b="1" dirty="0">
              <a:solidFill>
                <a:srgbClr val="0070C0"/>
              </a:solidFill>
              <a:latin typeface="Arial" panose="020B0604020202020204"/>
              <a:ea typeface="等线" panose="02010600030101010101" pitchFamily="2" charset="-122"/>
              <a:cs typeface="Arial"/>
            </a:endParaRPr>
          </a:p>
        </p:txBody>
      </p:sp>
      <p:sp>
        <p:nvSpPr>
          <p:cNvPr id="12" name="矩形 7">
            <a:extLst>
              <a:ext uri="{FF2B5EF4-FFF2-40B4-BE49-F238E27FC236}">
                <a16:creationId xmlns:a16="http://schemas.microsoft.com/office/drawing/2014/main" id="{5F753B46-9DC2-4A95-BBE3-16C70D3E414B}"/>
              </a:ext>
            </a:extLst>
          </p:cNvPr>
          <p:cNvSpPr/>
          <p:nvPr/>
        </p:nvSpPr>
        <p:spPr>
          <a:xfrm>
            <a:off x="154301" y="1958499"/>
            <a:ext cx="11908236" cy="2526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914309" eaLnBrk="0" hangingPunct="0">
              <a:lnSpc>
                <a:spcPct val="120000"/>
              </a:lnSpc>
              <a:spcBef>
                <a:spcPts val="600"/>
              </a:spcBef>
              <a:buSzPct val="100000"/>
              <a:defRPr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Key conclusions on performance improvement:</a:t>
            </a:r>
          </a:p>
          <a:p>
            <a:pPr marL="647935" lvl="2" indent="-285721" defTabSz="911830">
              <a:spcBef>
                <a:spcPts val="30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–"/>
              <a:defRPr/>
            </a:pPr>
            <a:r>
              <a:rPr lang="en-GB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For temporal domain Case 0, compared to Rel-18 evaluations, Rel-19 evaluations show improved performance/complexity trade-off. </a:t>
            </a:r>
          </a:p>
          <a:p>
            <a:pPr marL="936000" lvl="2" indent="-285750" defTabSz="911921"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zh-CN" sz="1400" dirty="0">
                <a:solidFill>
                  <a:srgbClr val="1D1D1A"/>
                </a:solidFill>
              </a:rPr>
              <a:t>Reasons for the improved performance/complexity trade-off include the use more optimized AI/ML model structures and </a:t>
            </a:r>
            <a:r>
              <a:rPr lang="en-GB" altLang="zh-CN" sz="1400" b="1" dirty="0">
                <a:solidFill>
                  <a:srgbClr val="1D1D1A"/>
                </a:solidFill>
              </a:rPr>
              <a:t>the use of different inputs</a:t>
            </a:r>
            <a:endParaRPr lang="en-US" altLang="zh-CN" sz="1400" b="1" dirty="0">
              <a:solidFill>
                <a:srgbClr val="1D1D1A"/>
              </a:solidFill>
            </a:endParaRPr>
          </a:p>
          <a:p>
            <a:pPr marL="647935" lvl="2" indent="-285721" defTabSz="91183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–"/>
              <a:defRPr/>
            </a:pPr>
            <a:r>
              <a:rPr lang="en-GB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Temporal domain Case 2 can achieve higher gain compared to Case 0 with similar or increased complexity</a:t>
            </a:r>
          </a:p>
          <a:p>
            <a:pPr marL="647935" lvl="2" indent="-285721" defTabSz="911830">
              <a:spcAft>
                <a:spcPts val="300"/>
              </a:spcAft>
              <a:buSzPct val="100000"/>
              <a:buFont typeface="Arial" panose="020B0604020202020204" pitchFamily="34" charset="0"/>
              <a:buChar char="–"/>
              <a:defRPr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T</a:t>
            </a:r>
            <a:r>
              <a:rPr lang="en-GB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emporal domain Case 3 can achieve better performance than Rel-18 Doppler eType II benchmark. The amount of gain of Case 3 over Rel-18 Doppler eType II benchmark is similar to the amount of gain of Case 0 over Rel-16 eType II</a:t>
            </a:r>
          </a:p>
          <a:p>
            <a:pPr marL="936000" lvl="2" indent="-285750" defTabSz="911921">
              <a:lnSpc>
                <a:spcPct val="120000"/>
              </a:lnSpc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zh-CN" sz="1400" dirty="0">
                <a:solidFill>
                  <a:srgbClr val="1D1D1A"/>
                </a:solidFill>
              </a:rPr>
              <a:t>On average, for each inference, FLOPs of Case 3 is higher than that of Case 0.</a:t>
            </a:r>
            <a:endParaRPr lang="en-US" altLang="zh-CN" sz="1600" dirty="0">
              <a:solidFill>
                <a:srgbClr val="1D1D1A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928573-9265-4813-8AC1-3235957F29A3}"/>
              </a:ext>
            </a:extLst>
          </p:cNvPr>
          <p:cNvSpPr txBox="1"/>
          <p:nvPr/>
        </p:nvSpPr>
        <p:spPr>
          <a:xfrm>
            <a:off x="145911" y="969657"/>
            <a:ext cx="11934236" cy="951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defTabSz="914309" eaLnBrk="0" hangingPunct="0">
              <a:lnSpc>
                <a:spcPct val="120000"/>
              </a:lnSpc>
              <a:spcBef>
                <a:spcPts val="600"/>
              </a:spcBef>
              <a:buSzPct val="100000"/>
              <a:defRPr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Main aspects under Rel-19 study for CSI compression:</a:t>
            </a:r>
          </a:p>
          <a:p>
            <a:pPr marL="647935" lvl="2" indent="-285721" defTabSz="911830">
              <a:lnSpc>
                <a:spcPct val="120000"/>
              </a:lnSpc>
              <a:buSzPct val="100000"/>
              <a:buFont typeface="Arial" panose="020B0604020202020204" pitchFamily="34" charset="0"/>
              <a:buChar char="–"/>
              <a:defRPr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Improving trade-off between performance and complexity/overhead</a:t>
            </a:r>
          </a:p>
          <a:p>
            <a:pPr marL="647935" lvl="2" indent="-285721" defTabSz="911830">
              <a:lnSpc>
                <a:spcPct val="120000"/>
              </a:lnSpc>
              <a:spcAft>
                <a:spcPts val="300"/>
              </a:spcAft>
              <a:buSzPct val="100000"/>
              <a:buFont typeface="Arial" panose="020B0604020202020204" pitchFamily="34" charset="0"/>
              <a:buChar char="–"/>
              <a:defRPr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Alleviate/resolve issues related to inter-vendor training collaboration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486F77-4B13-4E1F-BA77-E23834A5D3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236" y="4538444"/>
            <a:ext cx="10143372" cy="217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494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5">
            <a:extLst>
              <a:ext uri="{FF2B5EF4-FFF2-40B4-BE49-F238E27FC236}">
                <a16:creationId xmlns:a16="http://schemas.microsoft.com/office/drawing/2014/main" id="{2550CF9E-9435-4DDB-9D6C-0669156AB391}"/>
              </a:ext>
            </a:extLst>
          </p:cNvPr>
          <p:cNvSpPr/>
          <p:nvPr/>
        </p:nvSpPr>
        <p:spPr bwMode="auto">
          <a:xfrm>
            <a:off x="134225" y="879232"/>
            <a:ext cx="11945922" cy="5800966"/>
          </a:xfrm>
          <a:prstGeom prst="roundRect">
            <a:avLst>
              <a:gd name="adj" fmla="val 1925"/>
            </a:avLst>
          </a:prstGeom>
          <a:solidFill>
            <a:schemeClr val="tx2"/>
          </a:solidFill>
          <a:ln w="19050" cap="flat" cmpd="sng" algn="ctr">
            <a:solidFill>
              <a:srgbClr val="FFFFFF">
                <a:lumMod val="8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943">
              <a:buClrTx/>
              <a:buNone/>
              <a:defRPr/>
            </a:pPr>
            <a:endParaRPr lang="zh-CN" altLang="en-US" sz="1798" b="0" kern="0" dirty="0">
              <a:solidFill>
                <a:srgbClr val="B2B2B2"/>
              </a:solidFill>
              <a:latin typeface="Arial"/>
              <a:ea typeface="等线" panose="02010600030101010101" pitchFamily="2" charset="-122"/>
              <a:cs typeface="Arial"/>
            </a:endParaRPr>
          </a:p>
        </p:txBody>
      </p:sp>
      <p:sp>
        <p:nvSpPr>
          <p:cNvPr id="12" name="矩形 7">
            <a:extLst>
              <a:ext uri="{FF2B5EF4-FFF2-40B4-BE49-F238E27FC236}">
                <a16:creationId xmlns:a16="http://schemas.microsoft.com/office/drawing/2014/main" id="{5F753B46-9DC2-4A95-BBE3-16C70D3E414B}"/>
              </a:ext>
            </a:extLst>
          </p:cNvPr>
          <p:cNvSpPr/>
          <p:nvPr/>
        </p:nvSpPr>
        <p:spPr>
          <a:xfrm>
            <a:off x="134225" y="1047120"/>
            <a:ext cx="11945922" cy="1253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914309" eaLnBrk="0" hangingPunct="0">
              <a:spcBef>
                <a:spcPts val="600"/>
              </a:spcBef>
              <a:spcAft>
                <a:spcPts val="1200"/>
              </a:spcAft>
              <a:buSzPct val="100000"/>
              <a:defRPr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Key conclusions on inter-vendor collaboration: </a:t>
            </a:r>
            <a:r>
              <a:rPr lang="en-GB" altLang="zh-CN" sz="1600" dirty="0">
                <a:solidFill>
                  <a:srgbClr val="1D1D1A"/>
                </a:solidFill>
              </a:rPr>
              <a:t>RAN1 concludes that both Direction A and Direction C are feasible. For Direction A, RAN1 concludes that the feasible sub-options are sub-option 4-1 and sub-option 3a-1, and in case of sub-option 3a-1, with and without target CSI sharing from NW side. </a:t>
            </a:r>
            <a:endParaRPr lang="en-GB" altLang="zh-CN" sz="1600" b="1" dirty="0">
              <a:solidFill>
                <a:srgbClr val="1D1D1A"/>
              </a:solidFill>
            </a:endParaRPr>
          </a:p>
          <a:p>
            <a:pPr marL="0" lvl="1" defTabSz="911830">
              <a:lnSpc>
                <a:spcPct val="120000"/>
              </a:lnSpc>
              <a:spcAft>
                <a:spcPts val="300"/>
              </a:spcAft>
              <a:buSzPct val="100000"/>
              <a:defRPr/>
            </a:pPr>
            <a:r>
              <a:rPr lang="en-GB" altLang="zh-CN" sz="1600" b="1" dirty="0">
                <a:solidFill>
                  <a:srgbClr val="1D1D1A"/>
                </a:solidFill>
              </a:rPr>
              <a:t>Other issues that have been studied in RAN1</a:t>
            </a:r>
            <a:r>
              <a:rPr lang="en-US" altLang="zh-CN" sz="1600" b="1" dirty="0">
                <a:solidFill>
                  <a:srgbClr val="1D1D1A"/>
                </a:solidFill>
              </a:rPr>
              <a:t>:</a:t>
            </a:r>
            <a:r>
              <a:rPr lang="zh-CN" altLang="en-US" sz="1600" b="1" dirty="0">
                <a:solidFill>
                  <a:srgbClr val="1D1D1A"/>
                </a:solidFill>
              </a:rPr>
              <a:t> </a:t>
            </a:r>
            <a:r>
              <a:rPr lang="en-GB" altLang="zh-CN" sz="1600" dirty="0">
                <a:solidFill>
                  <a:srgbClr val="1D1D1A"/>
                </a:solidFill>
              </a:rPr>
              <a:t>NW/UE side performance monitoring, NW/UE side training data collection</a:t>
            </a:r>
            <a:endParaRPr lang="en-GB" altLang="zh-CN" sz="1600" b="1" dirty="0">
              <a:solidFill>
                <a:srgbClr val="1D1D1A"/>
              </a:solidFill>
            </a:endParaRPr>
          </a:p>
        </p:txBody>
      </p:sp>
      <p:sp>
        <p:nvSpPr>
          <p:cNvPr id="107" name="矩形 7">
            <a:extLst>
              <a:ext uri="{FF2B5EF4-FFF2-40B4-BE49-F238E27FC236}">
                <a16:creationId xmlns:a16="http://schemas.microsoft.com/office/drawing/2014/main" id="{8E87458C-178F-44D4-8CFC-F05F6BC98EBC}"/>
              </a:ext>
            </a:extLst>
          </p:cNvPr>
          <p:cNvSpPr/>
          <p:nvPr/>
        </p:nvSpPr>
        <p:spPr>
          <a:xfrm>
            <a:off x="4500243" y="2309628"/>
            <a:ext cx="2989414" cy="360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911830">
              <a:lnSpc>
                <a:spcPct val="120000"/>
              </a:lnSpc>
              <a:spcAft>
                <a:spcPts val="300"/>
              </a:spcAft>
              <a:buSzPct val="100000"/>
              <a:defRPr/>
            </a:pPr>
            <a:r>
              <a:rPr lang="en-GB" altLang="zh-CN" sz="1600" b="1" dirty="0">
                <a:solidFill>
                  <a:srgbClr val="C00000"/>
                </a:solidFill>
              </a:rPr>
              <a:t>RAN1 recommendations</a:t>
            </a:r>
            <a:endParaRPr lang="en-US" altLang="zh-CN" sz="1600" dirty="0">
              <a:solidFill>
                <a:srgbClr val="C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AE414B-416B-492F-9AE8-0A33F9B37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55" y="2736287"/>
            <a:ext cx="5861807" cy="19971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8BCD666-6A51-466E-88D4-1EB1912D0D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2062" y="2727898"/>
            <a:ext cx="5997743" cy="1864172"/>
          </a:xfrm>
          <a:prstGeom prst="rect">
            <a:avLst/>
          </a:prstGeom>
        </p:spPr>
      </p:pic>
      <p:sp>
        <p:nvSpPr>
          <p:cNvPr id="110" name="矩形 7">
            <a:extLst>
              <a:ext uri="{FF2B5EF4-FFF2-40B4-BE49-F238E27FC236}">
                <a16:creationId xmlns:a16="http://schemas.microsoft.com/office/drawing/2014/main" id="{6F0D5AAA-CFDC-4510-BF18-937D8AB35AD3}"/>
              </a:ext>
            </a:extLst>
          </p:cNvPr>
          <p:cNvSpPr/>
          <p:nvPr/>
        </p:nvSpPr>
        <p:spPr>
          <a:xfrm>
            <a:off x="145116" y="4775563"/>
            <a:ext cx="11226492" cy="360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914309" eaLnBrk="0" hangingPunct="0"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  <a:buSzPct val="100000"/>
              <a:defRPr/>
            </a:pPr>
            <a:r>
              <a:rPr lang="en-GB" altLang="zh-CN" sz="1600" b="1" dirty="0">
                <a:solidFill>
                  <a:srgbClr val="1D1D1A"/>
                </a:solidFill>
              </a:rPr>
              <a:t>Testability and interoperability: </a:t>
            </a:r>
            <a:r>
              <a:rPr lang="en-GB" altLang="zh-CN" sz="1600" dirty="0">
                <a:solidFill>
                  <a:srgbClr val="1D1D1A"/>
                </a:solidFill>
              </a:rPr>
              <a:t>RAN4 provides observations to the testability of Option 3 and Option 4 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1C15DBFB-A907-4979-B292-9D3116923F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193" y="5054218"/>
            <a:ext cx="6101154" cy="1455637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3ED07895-42A4-4AB6-807A-47E3EF71A8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5763" y="5104552"/>
            <a:ext cx="5507499" cy="1455637"/>
          </a:xfrm>
          <a:prstGeom prst="rect">
            <a:avLst/>
          </a:prstGeom>
        </p:spPr>
      </p:pic>
      <p:sp>
        <p:nvSpPr>
          <p:cNvPr id="14" name="文本框 2">
            <a:extLst>
              <a:ext uri="{FF2B5EF4-FFF2-40B4-BE49-F238E27FC236}">
                <a16:creationId xmlns:a16="http://schemas.microsoft.com/office/drawing/2014/main" id="{7514532D-3656-4A59-AB32-C243AAB8703E}"/>
              </a:ext>
            </a:extLst>
          </p:cNvPr>
          <p:cNvSpPr txBox="1"/>
          <p:nvPr/>
        </p:nvSpPr>
        <p:spPr>
          <a:xfrm>
            <a:off x="376354" y="177803"/>
            <a:ext cx="10168554" cy="4087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87679" fontAlgn="base">
              <a:lnSpc>
                <a:spcPts val="343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altLang="zh-CN" sz="2800" b="1" dirty="0">
                <a:solidFill>
                  <a:srgbClr val="990000"/>
                </a:solidFill>
                <a:cs typeface="Arial" pitchFamily="34" charset="0"/>
              </a:rPr>
              <a:t>Views on CSI compression with two-sided model</a:t>
            </a:r>
          </a:p>
        </p:txBody>
      </p:sp>
      <p:sp>
        <p:nvSpPr>
          <p:cNvPr id="15" name="矩形 8">
            <a:extLst>
              <a:ext uri="{FF2B5EF4-FFF2-40B4-BE49-F238E27FC236}">
                <a16:creationId xmlns:a16="http://schemas.microsoft.com/office/drawing/2014/main" id="{4CFF8CF6-26F6-48B0-ADEB-99634DF26076}"/>
              </a:ext>
            </a:extLst>
          </p:cNvPr>
          <p:cNvSpPr/>
          <p:nvPr/>
        </p:nvSpPr>
        <p:spPr>
          <a:xfrm>
            <a:off x="3775046" y="664116"/>
            <a:ext cx="5301842" cy="369332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defTabSz="913943" fontAlgn="auto">
              <a:spcBef>
                <a:spcPts val="900"/>
              </a:spcBef>
              <a:spcAft>
                <a:spcPts val="0"/>
              </a:spcAft>
              <a:buClrTx/>
              <a:buSzPct val="80000"/>
              <a:buNone/>
              <a:defRPr/>
            </a:pPr>
            <a:r>
              <a:rPr lang="en-US" altLang="zh-CN" sz="1800" b="1" kern="0" dirty="0">
                <a:solidFill>
                  <a:srgbClr val="0070C0"/>
                </a:solidFill>
                <a:ea typeface="Microsoft YaHei" panose="020B0503020204020204" pitchFamily="34" charset="-122"/>
                <a:cs typeface="Arial"/>
              </a:rPr>
              <a:t>Summary of Rel-19 study on CSI compression</a:t>
            </a:r>
            <a:endParaRPr lang="en-US" altLang="zh-CN" b="1" dirty="0">
              <a:solidFill>
                <a:srgbClr val="0070C0"/>
              </a:solidFill>
              <a:latin typeface="Arial" panose="020B0604020202020204"/>
              <a:ea typeface="等线" panose="02010600030101010101" pitchFamily="2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4792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5">
            <a:extLst>
              <a:ext uri="{FF2B5EF4-FFF2-40B4-BE49-F238E27FC236}">
                <a16:creationId xmlns:a16="http://schemas.microsoft.com/office/drawing/2014/main" id="{F2863201-470C-4F5B-A00C-6596A4CE17BA}"/>
              </a:ext>
            </a:extLst>
          </p:cNvPr>
          <p:cNvSpPr/>
          <p:nvPr/>
        </p:nvSpPr>
        <p:spPr bwMode="auto">
          <a:xfrm>
            <a:off x="134225" y="899524"/>
            <a:ext cx="11945922" cy="5623196"/>
          </a:xfrm>
          <a:prstGeom prst="roundRect">
            <a:avLst>
              <a:gd name="adj" fmla="val 1925"/>
            </a:avLst>
          </a:prstGeom>
          <a:solidFill>
            <a:schemeClr val="tx2"/>
          </a:solidFill>
          <a:ln w="19050" cap="flat" cmpd="sng" algn="ctr">
            <a:solidFill>
              <a:srgbClr val="FFFFFF">
                <a:lumMod val="8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943">
              <a:buClrTx/>
              <a:buNone/>
              <a:defRPr/>
            </a:pPr>
            <a:endParaRPr lang="zh-CN" altLang="en-US" sz="1798" b="0" kern="0" dirty="0">
              <a:solidFill>
                <a:srgbClr val="B2B2B2"/>
              </a:solidFill>
              <a:latin typeface="Arial"/>
              <a:ea typeface="等线" panose="02010600030101010101" pitchFamily="2" charset="-122"/>
              <a:cs typeface="Arial"/>
            </a:endParaRPr>
          </a:p>
        </p:txBody>
      </p:sp>
      <p:sp>
        <p:nvSpPr>
          <p:cNvPr id="14" name="矩形 8">
            <a:extLst>
              <a:ext uri="{FF2B5EF4-FFF2-40B4-BE49-F238E27FC236}">
                <a16:creationId xmlns:a16="http://schemas.microsoft.com/office/drawing/2014/main" id="{F56746FD-9D22-4054-88E4-1A4AD7970CAE}"/>
              </a:ext>
            </a:extLst>
          </p:cNvPr>
          <p:cNvSpPr/>
          <p:nvPr/>
        </p:nvSpPr>
        <p:spPr>
          <a:xfrm>
            <a:off x="3389176" y="714858"/>
            <a:ext cx="5917004" cy="369332"/>
          </a:xfrm>
          <a:prstGeom prst="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/>
          <a:p>
            <a:pPr defTabSz="913943" fontAlgn="auto">
              <a:spcBef>
                <a:spcPts val="900"/>
              </a:spcBef>
              <a:spcAft>
                <a:spcPts val="0"/>
              </a:spcAft>
              <a:buClrTx/>
              <a:buSzPct val="80000"/>
              <a:buNone/>
              <a:defRPr/>
            </a:pPr>
            <a:r>
              <a:rPr lang="en-US" altLang="zh-CN" sz="1800" b="1" kern="0" dirty="0">
                <a:solidFill>
                  <a:srgbClr val="0070C0"/>
                </a:solidFill>
                <a:ea typeface="Microsoft YaHei" panose="020B0503020204020204" pitchFamily="34" charset="-122"/>
                <a:cs typeface="Arial"/>
              </a:rPr>
              <a:t>Potential scope for Rel-20 work on CSI compression</a:t>
            </a:r>
            <a:endParaRPr lang="en-US" altLang="zh-CN" b="1" dirty="0">
              <a:solidFill>
                <a:srgbClr val="0070C0"/>
              </a:solidFill>
              <a:latin typeface="Arial" panose="020B0604020202020204"/>
              <a:ea typeface="等线" panose="02010600030101010101" pitchFamily="2" charset="-122"/>
              <a:cs typeface="Arial"/>
            </a:endParaRPr>
          </a:p>
        </p:txBody>
      </p:sp>
      <p:sp>
        <p:nvSpPr>
          <p:cNvPr id="15" name="矩形 7">
            <a:extLst>
              <a:ext uri="{FF2B5EF4-FFF2-40B4-BE49-F238E27FC236}">
                <a16:creationId xmlns:a16="http://schemas.microsoft.com/office/drawing/2014/main" id="{8906FF03-4A4D-4BEA-89B0-6AA3F4590F3C}"/>
              </a:ext>
            </a:extLst>
          </p:cNvPr>
          <p:cNvSpPr/>
          <p:nvPr/>
        </p:nvSpPr>
        <p:spPr>
          <a:xfrm>
            <a:off x="175848" y="3387369"/>
            <a:ext cx="11904299" cy="3037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914309" eaLnBrk="0" hangingPunc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SzPct val="100000"/>
              <a:defRPr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Potential scope in Rel-20: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Provide specification support for CSI compression, encompassing:  </a:t>
            </a:r>
          </a:p>
          <a:p>
            <a:pPr marL="647935" lvl="2" indent="-285721" defTabSz="911830">
              <a:buSzPct val="100000"/>
              <a:buFont typeface="Arial" panose="020B0604020202020204" pitchFamily="34" charset="0"/>
              <a:buChar char="–"/>
              <a:defRPr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Specify the sub-use cases of </a:t>
            </a:r>
            <a:r>
              <a:rPr lang="en-GB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temporal domain </a:t>
            </a: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CSI compression (Case 0) and</a:t>
            </a:r>
            <a:r>
              <a:rPr lang="zh-CN" altLang="en-US" sz="1600" dirty="0">
                <a:solidFill>
                  <a:srgbClr val="1D1D1A"/>
                </a:solidFill>
                <a:cs typeface="Arial" panose="020B0604020202020204" pitchFamily="34" charset="0"/>
              </a:rPr>
              <a:t> </a:t>
            </a:r>
            <a:r>
              <a:rPr lang="en-GB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temporal domain </a:t>
            </a: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CSI compression Case 2 (using past CSI)</a:t>
            </a:r>
          </a:p>
          <a:p>
            <a:pPr marL="647935" lvl="2" indent="-285721" defTabSz="911830">
              <a:lnSpc>
                <a:spcPct val="120000"/>
              </a:lnSpc>
              <a:buSzPct val="100000"/>
              <a:buFont typeface="Arial" panose="020B0604020202020204" pitchFamily="34" charset="0"/>
              <a:buChar char="–"/>
              <a:defRPr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Specify necessary signaling/mechanism(s) to enable inter-vendor collaboration </a:t>
            </a:r>
          </a:p>
          <a:p>
            <a:pPr marL="647935" lvl="2" indent="-285721" defTabSz="911830">
              <a:lnSpc>
                <a:spcPct val="120000"/>
              </a:lnSpc>
              <a:buSzPct val="100000"/>
              <a:buFont typeface="Arial" panose="020B0604020202020204" pitchFamily="34" charset="0"/>
              <a:buChar char="–"/>
              <a:defRPr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Specify necessary signaling/mechanism(s) to facilitate LCM operations, including</a:t>
            </a:r>
          </a:p>
          <a:p>
            <a:pPr marL="936000" lvl="2" indent="-285750" defTabSz="911921">
              <a:lnSpc>
                <a:spcPct val="12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zh-CN" sz="1400" dirty="0">
                <a:solidFill>
                  <a:srgbClr val="1D1D1A"/>
                </a:solidFill>
              </a:rPr>
              <a:t>Model pairing procedure including ID and applicability reporting</a:t>
            </a:r>
          </a:p>
          <a:p>
            <a:pPr marL="936000" lvl="2" indent="-285750" defTabSz="911921">
              <a:lnSpc>
                <a:spcPct val="12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zh-CN" sz="1400" dirty="0">
                <a:solidFill>
                  <a:srgbClr val="1D1D1A"/>
                </a:solidFill>
              </a:rPr>
              <a:t>Inference aspects including target CSI type, measurement and report configuration, CQI / RI determination, payload determination, quantization configuration / codebook, UCI mapping, CSI processing criteria and timeline, priority rules for CSI reports</a:t>
            </a:r>
          </a:p>
          <a:p>
            <a:pPr marL="936000" lvl="2" indent="-285750" defTabSz="911921">
              <a:lnSpc>
                <a:spcPct val="12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zh-CN" sz="1400" dirty="0"/>
              <a:t>NW and UE side data collection for training, considering Target CSI format</a:t>
            </a:r>
          </a:p>
          <a:p>
            <a:pPr marL="1393240" lvl="3" indent="-285750" defTabSz="911921">
              <a:lnSpc>
                <a:spcPct val="12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zh-CN" sz="1400" dirty="0">
                <a:solidFill>
                  <a:srgbClr val="1D1D1A"/>
                </a:solidFill>
              </a:rPr>
              <a:t>Note: The framework defined in BM and CSI prediction use cases could be reused</a:t>
            </a:r>
          </a:p>
          <a:p>
            <a:pPr marL="936000" lvl="2" indent="-285750" defTabSz="911921">
              <a:lnSpc>
                <a:spcPct val="12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zh-CN" sz="1400" dirty="0"/>
              <a:t>Specify performance monitoring, if needed</a:t>
            </a:r>
          </a:p>
        </p:txBody>
      </p:sp>
      <p:sp>
        <p:nvSpPr>
          <p:cNvPr id="16" name="矩形 7">
            <a:extLst>
              <a:ext uri="{FF2B5EF4-FFF2-40B4-BE49-F238E27FC236}">
                <a16:creationId xmlns:a16="http://schemas.microsoft.com/office/drawing/2014/main" id="{748D2B0C-5CB0-4773-8551-1E0B8F073EE3}"/>
              </a:ext>
            </a:extLst>
          </p:cNvPr>
          <p:cNvSpPr/>
          <p:nvPr/>
        </p:nvSpPr>
        <p:spPr>
          <a:xfrm>
            <a:off x="167045" y="960373"/>
            <a:ext cx="11904299" cy="2321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914309" eaLnBrk="0" hangingPunct="0">
              <a:lnSpc>
                <a:spcPct val="120000"/>
              </a:lnSpc>
              <a:spcBef>
                <a:spcPts val="300"/>
              </a:spcBef>
              <a:buSzPct val="100000"/>
              <a:defRPr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Huawei assessment on the study: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647935" lvl="2" indent="-285721" defTabSz="911830">
              <a:lnSpc>
                <a:spcPct val="120000"/>
              </a:lnSpc>
              <a:buSzPct val="100000"/>
              <a:buFont typeface="Arial" panose="020B0604020202020204" pitchFamily="34" charset="0"/>
              <a:buChar char="–"/>
              <a:defRPr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The key study is complete and is able to convert to normative work</a:t>
            </a:r>
          </a:p>
          <a:p>
            <a:pPr marL="647935" lvl="2" indent="-285721" defTabSz="911830">
              <a:lnSpc>
                <a:spcPct val="120000"/>
              </a:lnSpc>
              <a:buSzPct val="100000"/>
              <a:buFont typeface="Arial" panose="020B0604020202020204" pitchFamily="34" charset="0"/>
              <a:buChar char="–"/>
              <a:defRPr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For use cases, cases and solutions bring promising performance gain should be preserved, e.g. </a:t>
            </a:r>
            <a:r>
              <a:rPr lang="en-GB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Temporal domain Case 0 with channel matrix as input </a:t>
            </a: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and Temporal domain Case 2</a:t>
            </a:r>
          </a:p>
          <a:p>
            <a:pPr marL="647935" lvl="2" indent="-285721" defTabSz="911830">
              <a:lnSpc>
                <a:spcPct val="120000"/>
              </a:lnSpc>
              <a:buSzPct val="100000"/>
              <a:buFont typeface="Arial" panose="020B0604020202020204" pitchFamily="34" charset="0"/>
              <a:buChar char="–"/>
              <a:defRPr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For inter-vendor collaboration, if both direction A and direction C are included, </a:t>
            </a:r>
          </a:p>
          <a:p>
            <a:pPr marL="936000" lvl="2" indent="-285750" defTabSz="911921">
              <a:lnSpc>
                <a:spcPct val="12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dirty="0">
                <a:solidFill>
                  <a:srgbClr val="1D1D1A"/>
                </a:solidFill>
                <a:cs typeface="Arial" panose="020B0604020202020204" pitchFamily="34" charset="0"/>
              </a:rPr>
              <a:t>Option 4-1 can be led by RAN1, focusing on the dataset type/format related discussion</a:t>
            </a:r>
          </a:p>
          <a:p>
            <a:pPr marL="936000" lvl="2" indent="-285750" defTabSz="911921">
              <a:lnSpc>
                <a:spcPct val="12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dirty="0">
                <a:solidFill>
                  <a:srgbClr val="1D1D1A"/>
                </a:solidFill>
                <a:cs typeface="Arial" panose="020B0604020202020204" pitchFamily="34" charset="0"/>
              </a:rPr>
              <a:t>Both Option 3a-1 and Direction C can be led by RAN4, focusing on model standardization related aspects</a:t>
            </a:r>
          </a:p>
          <a:p>
            <a:pPr marL="936000" lvl="2" indent="-285750" defTabSz="911921">
              <a:lnSpc>
                <a:spcPct val="12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dirty="0">
                <a:solidFill>
                  <a:srgbClr val="1D1D1A"/>
                </a:solidFill>
                <a:cs typeface="Arial" panose="020B0604020202020204" pitchFamily="34" charset="0"/>
              </a:rPr>
              <a:t>For Option 3a-1/4-1, signaling related discussion can be handled by RAN2 and/or SA WGs</a:t>
            </a:r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id="{C053C905-1EE5-472D-8D68-98D18D3EBEAC}"/>
              </a:ext>
            </a:extLst>
          </p:cNvPr>
          <p:cNvSpPr txBox="1"/>
          <p:nvPr/>
        </p:nvSpPr>
        <p:spPr>
          <a:xfrm>
            <a:off x="376354" y="152636"/>
            <a:ext cx="10168554" cy="4087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87679" fontAlgn="base">
              <a:lnSpc>
                <a:spcPts val="343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altLang="zh-CN" sz="2800" b="1" dirty="0">
                <a:solidFill>
                  <a:srgbClr val="990000"/>
                </a:solidFill>
                <a:cs typeface="Arial" pitchFamily="34" charset="0"/>
              </a:rPr>
              <a:t>Views on CSI compression with two-sided model</a:t>
            </a:r>
          </a:p>
        </p:txBody>
      </p:sp>
    </p:spTree>
    <p:extLst>
      <p:ext uri="{BB962C8B-B14F-4D97-AF65-F5344CB8AC3E}">
        <p14:creationId xmlns:p14="http://schemas.microsoft.com/office/powerpoint/2010/main" val="1533407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6354" y="177803"/>
            <a:ext cx="11212396" cy="4087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87679" fontAlgn="base">
              <a:lnSpc>
                <a:spcPts val="343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altLang="zh-CN" sz="2800" b="1" dirty="0">
                <a:solidFill>
                  <a:srgbClr val="990000"/>
                </a:solidFill>
                <a:cs typeface="Arial" pitchFamily="34" charset="0"/>
              </a:rPr>
              <a:t>Views on other issues of Rel-19 study</a:t>
            </a:r>
          </a:p>
        </p:txBody>
      </p:sp>
      <p:sp>
        <p:nvSpPr>
          <p:cNvPr id="7" name="圆角矩形 5">
            <a:extLst>
              <a:ext uri="{FF2B5EF4-FFF2-40B4-BE49-F238E27FC236}">
                <a16:creationId xmlns:a16="http://schemas.microsoft.com/office/drawing/2014/main" id="{2550CF9E-9435-4DDB-9D6C-0669156AB391}"/>
              </a:ext>
            </a:extLst>
          </p:cNvPr>
          <p:cNvSpPr/>
          <p:nvPr/>
        </p:nvSpPr>
        <p:spPr bwMode="auto">
          <a:xfrm>
            <a:off x="159391" y="914399"/>
            <a:ext cx="11912367" cy="5679347"/>
          </a:xfrm>
          <a:prstGeom prst="roundRect">
            <a:avLst>
              <a:gd name="adj" fmla="val 1925"/>
            </a:avLst>
          </a:prstGeom>
          <a:solidFill>
            <a:schemeClr val="tx2"/>
          </a:solidFill>
          <a:ln w="19050" cap="flat" cmpd="sng" algn="ctr">
            <a:solidFill>
              <a:srgbClr val="FFFFFF">
                <a:lumMod val="8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943">
              <a:buClrTx/>
              <a:buNone/>
              <a:defRPr/>
            </a:pPr>
            <a:endParaRPr lang="zh-CN" altLang="en-US" sz="1798" b="0" kern="0" dirty="0">
              <a:solidFill>
                <a:srgbClr val="B2B2B2"/>
              </a:solidFill>
              <a:latin typeface="Arial"/>
              <a:ea typeface="等线" panose="02010600030101010101" pitchFamily="2" charset="-122"/>
              <a:cs typeface="Arial"/>
            </a:endParaRPr>
          </a:p>
        </p:txBody>
      </p:sp>
      <p:sp>
        <p:nvSpPr>
          <p:cNvPr id="11" name="矩形 8">
            <a:extLst>
              <a:ext uri="{FF2B5EF4-FFF2-40B4-BE49-F238E27FC236}">
                <a16:creationId xmlns:a16="http://schemas.microsoft.com/office/drawing/2014/main" id="{27D1B2FA-0B40-4F9E-85A5-CADF9A8A7449}"/>
              </a:ext>
            </a:extLst>
          </p:cNvPr>
          <p:cNvSpPr/>
          <p:nvPr/>
        </p:nvSpPr>
        <p:spPr>
          <a:xfrm>
            <a:off x="2999839" y="722998"/>
            <a:ext cx="5878532" cy="369332"/>
          </a:xfrm>
          <a:prstGeom prst="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/>
          <a:p>
            <a:pPr defTabSz="913943" fontAlgn="auto">
              <a:spcBef>
                <a:spcPts val="900"/>
              </a:spcBef>
              <a:spcAft>
                <a:spcPts val="0"/>
              </a:spcAft>
              <a:buClrTx/>
              <a:buSzPct val="80000"/>
              <a:buNone/>
              <a:defRPr/>
            </a:pPr>
            <a:r>
              <a:rPr lang="en-US" altLang="zh-CN" sz="1800" b="1" kern="0" dirty="0">
                <a:solidFill>
                  <a:srgbClr val="0070C0"/>
                </a:solidFill>
                <a:ea typeface="Microsoft YaHei" panose="020B0503020204020204" pitchFamily="34" charset="-122"/>
                <a:cs typeface="Arial"/>
              </a:rPr>
              <a:t>UE side training data collection for one-sided model</a:t>
            </a:r>
            <a:endParaRPr lang="en-US" altLang="zh-CN" b="1" dirty="0">
              <a:solidFill>
                <a:srgbClr val="0070C0"/>
              </a:solidFill>
              <a:latin typeface="Arial" panose="020B0604020202020204"/>
              <a:ea typeface="等线" panose="02010600030101010101" pitchFamily="2" charset="-122"/>
              <a:cs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E36574-23A7-4520-A429-C8F7C42514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2022" y="1190352"/>
            <a:ext cx="5997040" cy="1666347"/>
          </a:xfrm>
          <a:prstGeom prst="rect">
            <a:avLst/>
          </a:prstGeom>
          <a:ln>
            <a:solidFill>
              <a:schemeClr val="bg1">
                <a:lumMod val="60000"/>
                <a:lumOff val="40000"/>
              </a:schemeClr>
            </a:solidFill>
          </a:ln>
        </p:spPr>
      </p:pic>
      <p:sp>
        <p:nvSpPr>
          <p:cNvPr id="13" name="矩形 7">
            <a:extLst>
              <a:ext uri="{FF2B5EF4-FFF2-40B4-BE49-F238E27FC236}">
                <a16:creationId xmlns:a16="http://schemas.microsoft.com/office/drawing/2014/main" id="{258065AE-9DC2-4107-ADA0-969E97C1E8AF}"/>
              </a:ext>
            </a:extLst>
          </p:cNvPr>
          <p:cNvSpPr/>
          <p:nvPr/>
        </p:nvSpPr>
        <p:spPr>
          <a:xfrm>
            <a:off x="183729" y="6120464"/>
            <a:ext cx="11912366" cy="360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914309" eaLnBrk="0" hangingPunct="0"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  <a:buSzPct val="100000"/>
              <a:defRPr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Potential scope in Rel-20: </a:t>
            </a: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Continue the study for UE side training data collection for UE-sided model</a:t>
            </a:r>
          </a:p>
        </p:txBody>
      </p:sp>
      <p:sp>
        <p:nvSpPr>
          <p:cNvPr id="17" name="矩形 7">
            <a:extLst>
              <a:ext uri="{FF2B5EF4-FFF2-40B4-BE49-F238E27FC236}">
                <a16:creationId xmlns:a16="http://schemas.microsoft.com/office/drawing/2014/main" id="{B413BEBA-8199-491C-8F0A-83F269847F9C}"/>
              </a:ext>
            </a:extLst>
          </p:cNvPr>
          <p:cNvSpPr/>
          <p:nvPr/>
        </p:nvSpPr>
        <p:spPr>
          <a:xfrm>
            <a:off x="662148" y="1189320"/>
            <a:ext cx="4733188" cy="1513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914309" eaLnBrk="0" hangingPunc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SzPct val="100000"/>
              <a:defRPr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Summary of study</a:t>
            </a:r>
          </a:p>
          <a:p>
            <a:pPr marL="647964" lvl="2" indent="-285750" defTabSz="911830">
              <a:lnSpc>
                <a:spcPct val="12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1D1D1A"/>
                </a:solidFill>
                <a:cs typeface="Arial" panose="020B0604020202020204" pitchFamily="34" charset="0"/>
              </a:rPr>
              <a:t>UE side training data collection for one-sided model is still under study in both RAN and SA.</a:t>
            </a:r>
            <a:r>
              <a:rPr lang="zh-CN" altLang="en-US" sz="1200" dirty="0">
                <a:solidFill>
                  <a:srgbClr val="1D1D1A"/>
                </a:solidFill>
                <a:cs typeface="Arial" panose="020B0604020202020204" pitchFamily="34" charset="0"/>
              </a:rPr>
              <a:t> </a:t>
            </a:r>
            <a:endParaRPr lang="en-US" altLang="zh-CN" sz="1200" dirty="0">
              <a:solidFill>
                <a:srgbClr val="1D1D1A"/>
              </a:solidFill>
              <a:cs typeface="Arial" panose="020B0604020202020204" pitchFamily="34" charset="0"/>
            </a:endParaRPr>
          </a:p>
          <a:p>
            <a:pPr marL="647964" lvl="2" indent="-285750" defTabSz="911830">
              <a:lnSpc>
                <a:spcPct val="12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1D1D1A"/>
                </a:solidFill>
                <a:cs typeface="Arial" panose="020B0604020202020204" pitchFamily="34" charset="0"/>
              </a:rPr>
              <a:t>Based on the study outcome of RAN/SA (when available), TSG RAN will make a final decision on the way forward, with checkpoint in Q2, 2025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C0B4EFFC-ADD1-494D-84AC-3FE418459C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053363"/>
              </p:ext>
            </p:extLst>
          </p:nvPr>
        </p:nvGraphicFramePr>
        <p:xfrm>
          <a:off x="1717440" y="3056145"/>
          <a:ext cx="8899766" cy="292608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169477">
                  <a:extLst>
                    <a:ext uri="{9D8B030D-6E8A-4147-A177-3AD203B41FA5}">
                      <a16:colId xmlns:a16="http://schemas.microsoft.com/office/drawing/2014/main" val="2014851271"/>
                    </a:ext>
                  </a:extLst>
                </a:gridCol>
                <a:gridCol w="1521995">
                  <a:extLst>
                    <a:ext uri="{9D8B030D-6E8A-4147-A177-3AD203B41FA5}">
                      <a16:colId xmlns:a16="http://schemas.microsoft.com/office/drawing/2014/main" val="1877013215"/>
                    </a:ext>
                  </a:extLst>
                </a:gridCol>
                <a:gridCol w="6208294">
                  <a:extLst>
                    <a:ext uri="{9D8B030D-6E8A-4147-A177-3AD203B41FA5}">
                      <a16:colId xmlns:a16="http://schemas.microsoft.com/office/drawing/2014/main" val="247425513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Option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Relevant WG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Progress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97551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Option 2-UP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+mn-lt"/>
                        </a:rPr>
                        <a:t>SA2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SA2 approved the LS S2-2505713 (from SA2 to RAN). 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 new Rel-20 SID has been approved, and the study is ongoing and n</a:t>
                      </a:r>
                      <a:r>
                        <a:rPr lang="en-GB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 conclusion has been reached yet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US" altLang="zh-CN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The study outcome is to be sent for </a:t>
                      </a:r>
                      <a:r>
                        <a:rPr lang="en-US" altLang="zh-CN" sz="1200" dirty="0">
                          <a:solidFill>
                            <a:srgbClr val="FF0000"/>
                          </a:solidFill>
                          <a:latin typeface="+mn-lt"/>
                        </a:rPr>
                        <a:t>information at Sep 2025 and for approval at Dec 2025</a:t>
                      </a:r>
                      <a:r>
                        <a:rPr lang="en-US" altLang="zh-CN" sz="1200" dirty="0">
                          <a:latin typeface="+mn-lt"/>
                        </a:rPr>
                        <a:t>.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9000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Option 3-UP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SA5, RAN2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SA5 has coordinated with RAN2 via the LS R2-2501759 (from SA5 to RAN, RAN2) and R2-2503168 (from RAN2 to SA5).</a:t>
                      </a:r>
                    </a:p>
                    <a:p>
                      <a:r>
                        <a:rPr lang="en-US" altLang="zh-CN" sz="1200" u="sng" dirty="0">
                          <a:latin typeface="+mn-lt"/>
                        </a:rPr>
                        <a:t>SA5’s view:</a:t>
                      </a:r>
                      <a:r>
                        <a:rPr lang="en-US" altLang="zh-CN" sz="1200" u="none" dirty="0">
                          <a:latin typeface="+mn-lt"/>
                        </a:rPr>
                        <a:t> </a:t>
                      </a:r>
                      <a:r>
                        <a:rPr lang="en-US" altLang="zh-CN" sz="1200" dirty="0">
                          <a:latin typeface="+mn-lt"/>
                        </a:rPr>
                        <a:t>UP tunnel between UE and server is the same as Option 1a; UE tunnel between UE and 5GC is the same as Option 2.</a:t>
                      </a:r>
                    </a:p>
                    <a:p>
                      <a:r>
                        <a:rPr lang="en-US" altLang="zh-CN" sz="1200" u="sng" dirty="0">
                          <a:latin typeface="+mn-lt"/>
                        </a:rPr>
                        <a:t>RAN2’s view:</a:t>
                      </a:r>
                      <a:r>
                        <a:rPr lang="en-US" altLang="zh-CN" sz="1200" dirty="0">
                          <a:latin typeface="+mn-lt"/>
                        </a:rPr>
                        <a:t> UP tunnel between UE and gNB is not considered for 5G-A Rel-19/20.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Based on the clarifications, </a:t>
                      </a:r>
                      <a:r>
                        <a:rPr lang="en-US" altLang="zh-CN" sz="1200" dirty="0">
                          <a:solidFill>
                            <a:srgbClr val="FF0000"/>
                          </a:solidFill>
                          <a:latin typeface="+mn-lt"/>
                        </a:rPr>
                        <a:t>Option 3-UP can be categorized to other options</a:t>
                      </a:r>
                      <a:r>
                        <a:rPr lang="en-US" altLang="zh-CN" sz="1200" dirty="0">
                          <a:latin typeface="+mn-lt"/>
                        </a:rPr>
                        <a:t>.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830254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Option 2/3-CP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RAN2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 has already concluded that transfer of data over CP for Solution 2 and 3 can meet the visibility and controllability RAN requirements. </a:t>
                      </a:r>
                      <a:r>
                        <a:rPr lang="en-US" altLang="zh-CN" sz="1200" dirty="0">
                          <a:solidFill>
                            <a:srgbClr val="FF0000"/>
                          </a:solidFill>
                        </a:rPr>
                        <a:t>RAN2 is discussing scalability with CP solution </a:t>
                      </a:r>
                      <a:r>
                        <a:rPr lang="en-US" altLang="zh-CN" sz="1200" dirty="0"/>
                        <a:t>related to large amount of data (if there is a large amount of data) to be transferred for a UE.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41206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6226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5">
            <a:extLst>
              <a:ext uri="{FF2B5EF4-FFF2-40B4-BE49-F238E27FC236}">
                <a16:creationId xmlns:a16="http://schemas.microsoft.com/office/drawing/2014/main" id="{0B4667E5-3FFA-484B-8911-1297A7723417}"/>
              </a:ext>
            </a:extLst>
          </p:cNvPr>
          <p:cNvSpPr/>
          <p:nvPr/>
        </p:nvSpPr>
        <p:spPr bwMode="auto">
          <a:xfrm>
            <a:off x="479983" y="965716"/>
            <a:ext cx="11047631" cy="2292427"/>
          </a:xfrm>
          <a:prstGeom prst="roundRect">
            <a:avLst>
              <a:gd name="adj" fmla="val 1925"/>
            </a:avLst>
          </a:prstGeom>
          <a:solidFill>
            <a:schemeClr val="tx2"/>
          </a:solidFill>
          <a:ln w="19050" cap="flat" cmpd="sng" algn="ctr">
            <a:solidFill>
              <a:srgbClr val="FFFFFF">
                <a:lumMod val="8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943">
              <a:buClrTx/>
              <a:buNone/>
              <a:defRPr/>
            </a:pPr>
            <a:endParaRPr lang="zh-CN" altLang="en-US" sz="1798" b="0" kern="0" dirty="0">
              <a:solidFill>
                <a:srgbClr val="B2B2B2"/>
              </a:solidFill>
              <a:latin typeface="Arial"/>
              <a:ea typeface="等线" panose="02010600030101010101" pitchFamily="2" charset="-122"/>
              <a:cs typeface="Arial"/>
            </a:endParaRPr>
          </a:p>
        </p:txBody>
      </p:sp>
      <p:sp>
        <p:nvSpPr>
          <p:cNvPr id="18" name="矩形 8">
            <a:extLst>
              <a:ext uri="{FF2B5EF4-FFF2-40B4-BE49-F238E27FC236}">
                <a16:creationId xmlns:a16="http://schemas.microsoft.com/office/drawing/2014/main" id="{BA38B72C-0329-4DBF-953C-2573C2B0A059}"/>
              </a:ext>
            </a:extLst>
          </p:cNvPr>
          <p:cNvSpPr/>
          <p:nvPr/>
        </p:nvSpPr>
        <p:spPr>
          <a:xfrm>
            <a:off x="4631897" y="795461"/>
            <a:ext cx="2351926" cy="369332"/>
          </a:xfrm>
          <a:prstGeom prst="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/>
          <a:p>
            <a:pPr defTabSz="913943" fontAlgn="auto">
              <a:spcBef>
                <a:spcPts val="900"/>
              </a:spcBef>
              <a:spcAft>
                <a:spcPts val="0"/>
              </a:spcAft>
              <a:buClrTx/>
              <a:buSzPct val="80000"/>
              <a:buNone/>
              <a:defRPr/>
            </a:pPr>
            <a:r>
              <a:rPr lang="en-US" altLang="zh-CN" b="1" kern="0" dirty="0">
                <a:solidFill>
                  <a:srgbClr val="0070C0"/>
                </a:solidFill>
                <a:ea typeface="Microsoft YaHei" panose="020B0503020204020204" pitchFamily="34" charset="-122"/>
                <a:cs typeface="Arial"/>
              </a:rPr>
              <a:t>Model identification</a:t>
            </a:r>
          </a:p>
        </p:txBody>
      </p:sp>
      <p:sp>
        <p:nvSpPr>
          <p:cNvPr id="14" name="圆角矩形 5">
            <a:extLst>
              <a:ext uri="{FF2B5EF4-FFF2-40B4-BE49-F238E27FC236}">
                <a16:creationId xmlns:a16="http://schemas.microsoft.com/office/drawing/2014/main" id="{A39DC3EF-E17A-4A4F-AC16-CD0AA5111D06}"/>
              </a:ext>
            </a:extLst>
          </p:cNvPr>
          <p:cNvSpPr/>
          <p:nvPr/>
        </p:nvSpPr>
        <p:spPr bwMode="auto">
          <a:xfrm>
            <a:off x="479983" y="3632521"/>
            <a:ext cx="11047631" cy="2852099"/>
          </a:xfrm>
          <a:prstGeom prst="roundRect">
            <a:avLst>
              <a:gd name="adj" fmla="val 1925"/>
            </a:avLst>
          </a:prstGeom>
          <a:solidFill>
            <a:schemeClr val="tx2"/>
          </a:solidFill>
          <a:ln w="19050" cap="flat" cmpd="sng" algn="ctr">
            <a:solidFill>
              <a:srgbClr val="FFFFFF">
                <a:lumMod val="8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943">
              <a:buClrTx/>
              <a:buNone/>
              <a:defRPr/>
            </a:pPr>
            <a:endParaRPr lang="zh-CN" altLang="en-US" sz="1798" b="0" kern="0" dirty="0">
              <a:solidFill>
                <a:srgbClr val="B2B2B2"/>
              </a:solidFill>
              <a:latin typeface="Arial"/>
              <a:ea typeface="等线" panose="02010600030101010101" pitchFamily="2" charset="-122"/>
              <a:cs typeface="Arial"/>
            </a:endParaRPr>
          </a:p>
        </p:txBody>
      </p:sp>
      <p:sp>
        <p:nvSpPr>
          <p:cNvPr id="15" name="矩形 8">
            <a:extLst>
              <a:ext uri="{FF2B5EF4-FFF2-40B4-BE49-F238E27FC236}">
                <a16:creationId xmlns:a16="http://schemas.microsoft.com/office/drawing/2014/main" id="{69DD86D0-4C7F-4C7F-AB71-B4D6F1DB3364}"/>
              </a:ext>
            </a:extLst>
          </p:cNvPr>
          <p:cNvSpPr/>
          <p:nvPr/>
        </p:nvSpPr>
        <p:spPr>
          <a:xfrm>
            <a:off x="4452360" y="3447855"/>
            <a:ext cx="2710999" cy="369332"/>
          </a:xfrm>
          <a:prstGeom prst="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/>
          <a:p>
            <a:pPr defTabSz="913943" fontAlgn="auto">
              <a:spcBef>
                <a:spcPts val="900"/>
              </a:spcBef>
              <a:spcAft>
                <a:spcPts val="0"/>
              </a:spcAft>
              <a:buClrTx/>
              <a:buSzPct val="80000"/>
              <a:buNone/>
              <a:defRPr/>
            </a:pPr>
            <a:r>
              <a:rPr lang="en-US" altLang="zh-CN" b="1" kern="0" dirty="0">
                <a:solidFill>
                  <a:srgbClr val="0070C0"/>
                </a:solidFill>
                <a:ea typeface="Microsoft YaHei" panose="020B0503020204020204" pitchFamily="34" charset="-122"/>
                <a:cs typeface="Arial"/>
              </a:rPr>
              <a:t>Model transfer/delivery</a:t>
            </a:r>
          </a:p>
        </p:txBody>
      </p:sp>
      <p:sp>
        <p:nvSpPr>
          <p:cNvPr id="16" name="矩形 7">
            <a:extLst>
              <a:ext uri="{FF2B5EF4-FFF2-40B4-BE49-F238E27FC236}">
                <a16:creationId xmlns:a16="http://schemas.microsoft.com/office/drawing/2014/main" id="{E4DB5419-25BB-4A40-9A24-541AB556F699}"/>
              </a:ext>
            </a:extLst>
          </p:cNvPr>
          <p:cNvSpPr/>
          <p:nvPr/>
        </p:nvSpPr>
        <p:spPr>
          <a:xfrm>
            <a:off x="654441" y="2471860"/>
            <a:ext cx="10770953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914309" eaLnBrk="0" hangingPunct="0"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  <a:buSzPct val="100000"/>
              <a:defRPr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Potential scope in Rel-20: </a:t>
            </a: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Consider model identification as part of the normative work of CSI compression, included by “</a:t>
            </a:r>
            <a:r>
              <a:rPr lang="en-GB" altLang="zh-CN" sz="1600" dirty="0">
                <a:solidFill>
                  <a:srgbClr val="1D1D1A"/>
                </a:solidFill>
              </a:rPr>
              <a:t>Model pairing procedure including ID and applicability reporting</a:t>
            </a: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”</a:t>
            </a:r>
          </a:p>
        </p:txBody>
      </p:sp>
      <p:sp>
        <p:nvSpPr>
          <p:cNvPr id="19" name="矩形 7">
            <a:extLst>
              <a:ext uri="{FF2B5EF4-FFF2-40B4-BE49-F238E27FC236}">
                <a16:creationId xmlns:a16="http://schemas.microsoft.com/office/drawing/2014/main" id="{630C4042-6614-4A35-AB9E-65CE896DC654}"/>
              </a:ext>
            </a:extLst>
          </p:cNvPr>
          <p:cNvSpPr/>
          <p:nvPr/>
        </p:nvSpPr>
        <p:spPr>
          <a:xfrm>
            <a:off x="654441" y="1076048"/>
            <a:ext cx="5557351" cy="128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914309" eaLnBrk="0" hangingPunc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SzPct val="100000"/>
              <a:defRPr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Summary of study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964" lvl="2" indent="-285750" defTabSz="911830">
              <a:lnSpc>
                <a:spcPct val="12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RAN1 has concluded Model identification is applicable to two-sided model</a:t>
            </a:r>
          </a:p>
          <a:p>
            <a:pPr marL="647964" lvl="2" indent="-285750" defTabSz="911830">
              <a:lnSpc>
                <a:spcPct val="12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No study at RAN2</a:t>
            </a:r>
            <a:endParaRPr lang="en-US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356264A-D7FA-4F61-BD8A-5CDFAA479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8631" y="1568421"/>
            <a:ext cx="4291972" cy="689222"/>
          </a:xfrm>
          <a:prstGeom prst="rect">
            <a:avLst/>
          </a:prstGeom>
          <a:ln>
            <a:solidFill>
              <a:schemeClr val="bg1">
                <a:lumMod val="60000"/>
                <a:lumOff val="40000"/>
              </a:schemeClr>
            </a:solidFill>
          </a:ln>
        </p:spPr>
      </p:pic>
      <p:sp>
        <p:nvSpPr>
          <p:cNvPr id="21" name="矩形 7">
            <a:extLst>
              <a:ext uri="{FF2B5EF4-FFF2-40B4-BE49-F238E27FC236}">
                <a16:creationId xmlns:a16="http://schemas.microsoft.com/office/drawing/2014/main" id="{C7D04D60-2E22-42ED-BD9F-62530C8F434A}"/>
              </a:ext>
            </a:extLst>
          </p:cNvPr>
          <p:cNvSpPr/>
          <p:nvPr/>
        </p:nvSpPr>
        <p:spPr>
          <a:xfrm>
            <a:off x="712904" y="5802628"/>
            <a:ext cx="10770953" cy="362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914309" eaLnBrk="0" hangingPunct="0"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  <a:buSzPct val="100000"/>
              <a:defRPr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Observation: </a:t>
            </a:r>
            <a:r>
              <a:rPr lang="en-US" altLang="zh-CN" sz="1600" dirty="0">
                <a:latin typeface="Microsoft GothicNeo" panose="020B0500000101010101" pitchFamily="34" charset="-127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Model transfer/delivery are mainly motivated for two sided CSI compression use cases</a:t>
            </a:r>
            <a:endParaRPr lang="en-US" altLang="zh-CN" sz="1600" dirty="0">
              <a:solidFill>
                <a:srgbClr val="1D1D1A"/>
              </a:solidFill>
              <a:cs typeface="Arial" panose="020B0604020202020204" pitchFamily="34" charset="0"/>
            </a:endParaRPr>
          </a:p>
        </p:txBody>
      </p:sp>
      <p:sp>
        <p:nvSpPr>
          <p:cNvPr id="22" name="矩形 7">
            <a:extLst>
              <a:ext uri="{FF2B5EF4-FFF2-40B4-BE49-F238E27FC236}">
                <a16:creationId xmlns:a16="http://schemas.microsoft.com/office/drawing/2014/main" id="{ED7D79CE-B20B-4F3D-BF99-9D4438B12A19}"/>
              </a:ext>
            </a:extLst>
          </p:cNvPr>
          <p:cNvSpPr/>
          <p:nvPr/>
        </p:nvSpPr>
        <p:spPr>
          <a:xfrm>
            <a:off x="712904" y="3750589"/>
            <a:ext cx="6596280" cy="1580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914309" eaLnBrk="0" hangingPunc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SzPct val="100000"/>
              <a:defRPr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Summary of study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964" lvl="2" indent="-285750" defTabSz="911830">
              <a:lnSpc>
                <a:spcPct val="12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RAN1 has concluded the feasibility of Option 3a-1 for two-sided model, and has no consensus for model transfer/delivery of one-sided model</a:t>
            </a:r>
          </a:p>
          <a:p>
            <a:pPr marL="647964" lvl="2" indent="-285750" defTabSz="911830">
              <a:lnSpc>
                <a:spcPct val="12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No study at RAN2</a:t>
            </a:r>
            <a:endParaRPr lang="en-US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B5FDABF-4372-4D95-B74C-DB1A70711E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8418" y="3802079"/>
            <a:ext cx="3903143" cy="1730773"/>
          </a:xfrm>
          <a:prstGeom prst="rect">
            <a:avLst/>
          </a:prstGeom>
          <a:ln>
            <a:solidFill>
              <a:schemeClr val="bg1">
                <a:lumMod val="60000"/>
                <a:lumOff val="40000"/>
              </a:schemeClr>
            </a:solidFill>
          </a:ln>
        </p:spPr>
      </p:pic>
      <p:sp>
        <p:nvSpPr>
          <p:cNvPr id="13" name="文本框 2">
            <a:extLst>
              <a:ext uri="{FF2B5EF4-FFF2-40B4-BE49-F238E27FC236}">
                <a16:creationId xmlns:a16="http://schemas.microsoft.com/office/drawing/2014/main" id="{19AE1D65-0D78-41F4-A828-41A1A2F161EE}"/>
              </a:ext>
            </a:extLst>
          </p:cNvPr>
          <p:cNvSpPr txBox="1"/>
          <p:nvPr/>
        </p:nvSpPr>
        <p:spPr>
          <a:xfrm>
            <a:off x="376354" y="208283"/>
            <a:ext cx="11212396" cy="4087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87679" fontAlgn="base">
              <a:lnSpc>
                <a:spcPts val="343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altLang="zh-CN" sz="2800" b="1" dirty="0">
                <a:solidFill>
                  <a:srgbClr val="990000"/>
                </a:solidFill>
                <a:cs typeface="Arial" pitchFamily="34" charset="0"/>
              </a:rPr>
              <a:t>Views on other issues of Rel-19 study</a:t>
            </a:r>
          </a:p>
        </p:txBody>
      </p:sp>
    </p:spTree>
    <p:extLst>
      <p:ext uri="{BB962C8B-B14F-4D97-AF65-F5344CB8AC3E}">
        <p14:creationId xmlns:p14="http://schemas.microsoft.com/office/powerpoint/2010/main" val="689785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5">
            <a:extLst>
              <a:ext uri="{FF2B5EF4-FFF2-40B4-BE49-F238E27FC236}">
                <a16:creationId xmlns:a16="http://schemas.microsoft.com/office/drawing/2014/main" id="{0B4667E5-3FFA-484B-8911-1297A7723417}"/>
              </a:ext>
            </a:extLst>
          </p:cNvPr>
          <p:cNvSpPr/>
          <p:nvPr/>
        </p:nvSpPr>
        <p:spPr bwMode="auto">
          <a:xfrm>
            <a:off x="125835" y="903987"/>
            <a:ext cx="11945092" cy="5563925"/>
          </a:xfrm>
          <a:prstGeom prst="roundRect">
            <a:avLst>
              <a:gd name="adj" fmla="val 1925"/>
            </a:avLst>
          </a:prstGeom>
          <a:solidFill>
            <a:schemeClr val="tx2"/>
          </a:solidFill>
          <a:ln w="19050" cap="flat" cmpd="sng" algn="ctr">
            <a:solidFill>
              <a:srgbClr val="FFFFFF">
                <a:lumMod val="8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943">
              <a:buClrTx/>
              <a:buNone/>
              <a:defRPr/>
            </a:pPr>
            <a:endParaRPr lang="zh-CN" altLang="en-US" sz="1798" b="0" kern="0" dirty="0">
              <a:solidFill>
                <a:srgbClr val="B2B2B2"/>
              </a:solidFill>
              <a:latin typeface="Arial"/>
              <a:ea typeface="等线" panose="02010600030101010101" pitchFamily="2" charset="-122"/>
              <a:cs typeface="Arial"/>
            </a:endParaRPr>
          </a:p>
        </p:txBody>
      </p:sp>
      <p:sp>
        <p:nvSpPr>
          <p:cNvPr id="16" name="矩形 7">
            <a:extLst>
              <a:ext uri="{FF2B5EF4-FFF2-40B4-BE49-F238E27FC236}">
                <a16:creationId xmlns:a16="http://schemas.microsoft.com/office/drawing/2014/main" id="{E4DB5419-25BB-4A40-9A24-541AB556F699}"/>
              </a:ext>
            </a:extLst>
          </p:cNvPr>
          <p:cNvSpPr/>
          <p:nvPr/>
        </p:nvSpPr>
        <p:spPr>
          <a:xfrm>
            <a:off x="125834" y="933669"/>
            <a:ext cx="11945093" cy="5338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78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Pct val="80000"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Arial"/>
              </a:rPr>
              <a:t>There is strong need to explore new use cases with high gains obtainable in widely deployed scenarios in Rel-20 for 5G-Advanced, to make AI/ML more likely to be commercialized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/>
              <a:ea typeface="宋体"/>
              <a:cs typeface="Arial" panose="020B0604020202020204" pitchFamily="34" charset="0"/>
            </a:endParaRPr>
          </a:p>
          <a:p>
            <a:pPr marL="285750" marR="0" lvl="0" indent="-285750" algn="l" defTabSz="914478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宋体"/>
                <a:cs typeface="Arial" panose="020B0604020202020204" pitchFamily="34" charset="0"/>
              </a:rPr>
              <a:t>The Rel-19 use cases for AI/ML air interface are exemplary and not all of them are related to widely commercialized features </a:t>
            </a:r>
          </a:p>
          <a:p>
            <a:pPr marL="467953" marR="0" lvl="1" indent="-171364" algn="l" defTabSz="91394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Beam management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: not widely commercialized</a:t>
            </a:r>
            <a:endParaRPr kumimoji="0" lang="en-US" altLang="zh-CN" sz="1600" b="0" i="0" u="none" strike="sng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/>
            </a:endParaRPr>
          </a:p>
          <a:p>
            <a:pPr marL="467953" marR="0" lvl="1" indent="-171364" algn="l" defTabSz="91394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Positioning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: not widely commercialized </a:t>
            </a:r>
            <a:endParaRPr kumimoji="0" lang="en-US" altLang="zh-CN" sz="1600" b="0" i="0" u="none" strike="sng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/>
            </a:endParaRPr>
          </a:p>
          <a:p>
            <a:pPr marL="467953" marR="0" lvl="1" indent="-171364" algn="l" defTabSz="91394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CSI compression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: focuses on FDD in Rel-19  </a:t>
            </a:r>
            <a:endParaRPr kumimoji="0" lang="en-US" altLang="zh-CN" sz="1600" b="0" i="0" u="none" strike="sng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等线" panose="02010600030101010101" pitchFamily="2" charset="-122"/>
              <a:cs typeface="Arial"/>
            </a:endParaRPr>
          </a:p>
          <a:p>
            <a:pPr marL="467953" marR="0" lvl="1" indent="-171364" algn="l" defTabSz="91394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CSI prediction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: focuses on FDD   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/>
              <a:ea typeface="宋体"/>
              <a:cs typeface="Arial" panose="020B0604020202020204" pitchFamily="34" charset="0"/>
            </a:endParaRPr>
          </a:p>
          <a:p>
            <a:pPr marL="285750" marR="0" lvl="0" indent="-285750" algn="l" defTabSz="914478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宋体"/>
                <a:cs typeface="Arial" panose="020B0604020202020204" pitchFamily="34" charset="0"/>
              </a:rPr>
              <a:t>Adoption of AL/ML in commercial deployments requires strong justification from cost-benefit point of view. New use cases, with high gains obtainable in widely deployed scenarios, make AI/ML features more likely to be commercialized.</a:t>
            </a:r>
          </a:p>
          <a:p>
            <a:pPr marL="285750" marR="0" lvl="0" indent="-285750" algn="l" defTabSz="914478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宋体"/>
                <a:cs typeface="Arial" panose="020B0604020202020204" pitchFamily="34" charset="0"/>
              </a:rPr>
              <a:t>The start of commercialization for AI/ML air interface in 5G-A can pave the way for commercialization from day 1 in 6G.  </a:t>
            </a:r>
            <a:endParaRPr lang="en-US" altLang="zh-CN" sz="1600" dirty="0">
              <a:solidFill>
                <a:srgbClr val="1D1D1A"/>
              </a:solidFill>
              <a:latin typeface="Arial"/>
              <a:ea typeface="宋体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1800"/>
              </a:spcBef>
              <a:buSzPct val="80000"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Arial"/>
              </a:rPr>
              <a:t>Potential way to explore new use cases for 5G-A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/>
              <a:ea typeface="宋体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SzPct val="80000"/>
              <a:buFont typeface="Wingdings" panose="05000000000000000000" pitchFamily="2" charset="2"/>
              <a:buChar char="n"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宋体"/>
                <a:cs typeface="Arial" panose="020B0604020202020204" pitchFamily="34" charset="0"/>
              </a:rPr>
              <a:t>Option 1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宋体"/>
                <a:cs typeface="Arial" panose="020B0604020202020204" pitchFamily="34" charset="0"/>
              </a:rPr>
              <a:t>: </a:t>
            </a:r>
            <a:r>
              <a:rPr lang="en-US" altLang="zh-CN" sz="1600" dirty="0"/>
              <a:t>Study and specify a limited set of new use cases for AI/ML air interface for 5G-Advanced in Rel-20 5G-A WI, e.g. o</a:t>
            </a:r>
            <a:r>
              <a:rPr lang="en-US" altLang="zh-CN" sz="1600" dirty="0">
                <a:ea typeface="等线" panose="02010600030101010101" pitchFamily="2" charset="-122"/>
                <a:cs typeface="Arial"/>
              </a:rPr>
              <a:t>verlaid DMRS and data with one-sided AI/ML channel estimation</a:t>
            </a:r>
            <a:r>
              <a:rPr lang="en-US" altLang="zh-CN" sz="1600" dirty="0">
                <a:solidFill>
                  <a:srgbClr val="FF0000"/>
                </a:solidFill>
                <a:ea typeface="等线" panose="02010600030101010101" pitchFamily="2" charset="-122"/>
                <a:cs typeface="Arial"/>
              </a:rPr>
              <a:t> </a:t>
            </a: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buSzPct val="80000"/>
              <a:buFont typeface="Wingdings" panose="05000000000000000000" pitchFamily="2" charset="2"/>
              <a:buChar char="n"/>
              <a:defRPr/>
            </a:pPr>
            <a:r>
              <a:rPr lang="en-US" altLang="zh-CN" sz="1600" b="1" dirty="0">
                <a:solidFill>
                  <a:srgbClr val="1D1D1A"/>
                </a:solidFill>
                <a:latin typeface="Arial"/>
                <a:ea typeface="宋体"/>
                <a:cs typeface="Arial" panose="020B0604020202020204" pitchFamily="34" charset="0"/>
              </a:rPr>
              <a:t>Option 2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/>
                <a:ea typeface="宋体"/>
                <a:cs typeface="Arial" panose="020B0604020202020204" pitchFamily="34" charset="0"/>
              </a:rPr>
              <a:t>: Study new use cases for AI/ML air interface in Rel-20 6G SI, and specify the applicable use cases for 5G-A in Rel-21 depending on the outcome of the study in Rel-20</a:t>
            </a:r>
          </a:p>
        </p:txBody>
      </p:sp>
      <p:sp>
        <p:nvSpPr>
          <p:cNvPr id="17" name="副标题 1">
            <a:extLst>
              <a:ext uri="{FF2B5EF4-FFF2-40B4-BE49-F238E27FC236}">
                <a16:creationId xmlns:a16="http://schemas.microsoft.com/office/drawing/2014/main" id="{A82AE528-DF3D-415A-ACBC-62F791D30CA0}"/>
              </a:ext>
            </a:extLst>
          </p:cNvPr>
          <p:cNvSpPr txBox="1">
            <a:spLocks/>
          </p:cNvSpPr>
          <p:nvPr/>
        </p:nvSpPr>
        <p:spPr>
          <a:xfrm>
            <a:off x="202876" y="248409"/>
            <a:ext cx="10796301" cy="4801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00000"/>
                </a:solidFill>
                <a:latin typeface="Arial" panose="020B0604020202020204" pitchFamily="34" charset="0"/>
                <a:ea typeface="Meiryo UI" panose="020B0604030504040204" pitchFamily="34" charset="-128"/>
              </a:defRPr>
            </a:lvl1pPr>
          </a:lstStyle>
          <a:p>
            <a:pPr marL="0" marR="0" lvl="0" indent="0" algn="l" defTabSz="1187798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990000"/>
                </a:solidFill>
                <a:latin typeface="+mn-lt"/>
                <a:ea typeface="+mn-ea"/>
                <a:cs typeface="Arial" pitchFamily="34" charset="0"/>
              </a:rPr>
              <a:t>Views on whether to explore new use cases for 5G-A   </a:t>
            </a:r>
          </a:p>
        </p:txBody>
      </p:sp>
    </p:spTree>
    <p:extLst>
      <p:ext uri="{BB962C8B-B14F-4D97-AF65-F5344CB8AC3E}">
        <p14:creationId xmlns:p14="http://schemas.microsoft.com/office/powerpoint/2010/main" val="29546879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6354" y="144247"/>
            <a:ext cx="11212396" cy="4087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87679" fontAlgn="base">
              <a:lnSpc>
                <a:spcPts val="343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altLang="zh-CN" sz="2800" b="1" dirty="0">
                <a:solidFill>
                  <a:srgbClr val="990000"/>
                </a:solidFill>
                <a:cs typeface="Arial" pitchFamily="34" charset="0"/>
              </a:rPr>
              <a:t>Summary </a:t>
            </a:r>
          </a:p>
        </p:txBody>
      </p:sp>
      <p:sp>
        <p:nvSpPr>
          <p:cNvPr id="13" name="圆角矩形 5">
            <a:extLst>
              <a:ext uri="{FF2B5EF4-FFF2-40B4-BE49-F238E27FC236}">
                <a16:creationId xmlns:a16="http://schemas.microsoft.com/office/drawing/2014/main" id="{63B79881-CC45-45C4-B7BC-785361862926}"/>
              </a:ext>
            </a:extLst>
          </p:cNvPr>
          <p:cNvSpPr/>
          <p:nvPr/>
        </p:nvSpPr>
        <p:spPr bwMode="auto">
          <a:xfrm>
            <a:off x="116616" y="647224"/>
            <a:ext cx="11963531" cy="5930068"/>
          </a:xfrm>
          <a:prstGeom prst="roundRect">
            <a:avLst>
              <a:gd name="adj" fmla="val 1925"/>
            </a:avLst>
          </a:prstGeom>
          <a:solidFill>
            <a:schemeClr val="tx2"/>
          </a:solidFill>
          <a:ln w="19050" cap="flat" cmpd="sng" algn="ctr">
            <a:solidFill>
              <a:srgbClr val="FFFFFF">
                <a:lumMod val="8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943">
              <a:buClrTx/>
              <a:buNone/>
              <a:defRPr/>
            </a:pPr>
            <a:endParaRPr lang="zh-CN" altLang="en-US" sz="1798" b="0" kern="0" dirty="0">
              <a:solidFill>
                <a:srgbClr val="B2B2B2"/>
              </a:solidFill>
              <a:latin typeface="Arial"/>
              <a:ea typeface="等线" panose="02010600030101010101" pitchFamily="2" charset="-122"/>
              <a:cs typeface="Arial"/>
            </a:endParaRPr>
          </a:p>
        </p:txBody>
      </p:sp>
      <p:sp>
        <p:nvSpPr>
          <p:cNvPr id="25" name="矩形 7">
            <a:extLst>
              <a:ext uri="{FF2B5EF4-FFF2-40B4-BE49-F238E27FC236}">
                <a16:creationId xmlns:a16="http://schemas.microsoft.com/office/drawing/2014/main" id="{EDC9F57A-C1B9-4986-AFE0-E85D3DDBC354}"/>
              </a:ext>
            </a:extLst>
          </p:cNvPr>
          <p:cNvSpPr/>
          <p:nvPr/>
        </p:nvSpPr>
        <p:spPr>
          <a:xfrm>
            <a:off x="134223" y="667469"/>
            <a:ext cx="11945923" cy="5986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914309" eaLnBrk="0" hangingPunct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SzPct val="100000"/>
              <a:defRPr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Proposal 1: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Provide specification support for CSI compression, encompassing:  </a:t>
            </a:r>
          </a:p>
          <a:p>
            <a:pPr marL="647935" lvl="2" indent="-285721" defTabSz="911830">
              <a:lnSpc>
                <a:spcPct val="120000"/>
              </a:lnSpc>
              <a:buSzPct val="100000"/>
              <a:buFont typeface="Arial" panose="020B0604020202020204" pitchFamily="34" charset="0"/>
              <a:buChar char="–"/>
              <a:defRPr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Specify the sub-use cases of </a:t>
            </a:r>
            <a:r>
              <a:rPr lang="en-GB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temporal domain </a:t>
            </a: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CSI compression (Case 0) and</a:t>
            </a:r>
            <a:r>
              <a:rPr lang="zh-CN" altLang="en-US" sz="1600" dirty="0">
                <a:solidFill>
                  <a:srgbClr val="1D1D1A"/>
                </a:solidFill>
                <a:cs typeface="Arial" panose="020B0604020202020204" pitchFamily="34" charset="0"/>
              </a:rPr>
              <a:t> </a:t>
            </a:r>
            <a:r>
              <a:rPr lang="en-GB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temporal domain </a:t>
            </a: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CSI compression Case 2 (using past CSI)</a:t>
            </a:r>
          </a:p>
          <a:p>
            <a:pPr marL="647935" lvl="2" indent="-285721" defTabSz="911830">
              <a:lnSpc>
                <a:spcPct val="120000"/>
              </a:lnSpc>
              <a:buSzPct val="100000"/>
              <a:buFont typeface="Arial" panose="020B0604020202020204" pitchFamily="34" charset="0"/>
              <a:buChar char="–"/>
              <a:defRPr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Specify necessary signaling/mechanism(s) to enable inter-vendor collaboration</a:t>
            </a:r>
          </a:p>
          <a:p>
            <a:pPr marL="647935" lvl="2" indent="-285721" defTabSz="911830">
              <a:lnSpc>
                <a:spcPct val="120000"/>
              </a:lnSpc>
              <a:buSzPct val="100000"/>
              <a:buFont typeface="Arial" panose="020B0604020202020204" pitchFamily="34" charset="0"/>
              <a:buChar char="–"/>
              <a:defRPr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Specify necessary signaling/mechanism(s) to facilitate LCM operations, including</a:t>
            </a:r>
          </a:p>
          <a:p>
            <a:pPr marL="936000" lvl="2" indent="-285750" defTabSz="911921">
              <a:lnSpc>
                <a:spcPct val="12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zh-CN" sz="1600" dirty="0">
                <a:solidFill>
                  <a:srgbClr val="1D1D1A"/>
                </a:solidFill>
              </a:rPr>
              <a:t>Model pairing procedure including ID and applicability reporting</a:t>
            </a:r>
          </a:p>
          <a:p>
            <a:pPr marL="936000" lvl="2" indent="-285750" defTabSz="911921">
              <a:lnSpc>
                <a:spcPct val="12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zh-CN" sz="1600" dirty="0">
                <a:solidFill>
                  <a:srgbClr val="1D1D1A"/>
                </a:solidFill>
              </a:rPr>
              <a:t>Inference aspects including target CSI type, measurement and report configuration, CQI / RI determination, payload determination, quantization configuration / codebook, UCI mapping, CSI processing criteria and timeline, priority rules for CSI reports</a:t>
            </a:r>
          </a:p>
          <a:p>
            <a:pPr marL="936000" lvl="2" indent="-285750" defTabSz="911921">
              <a:lnSpc>
                <a:spcPct val="12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zh-CN" sz="1600" dirty="0"/>
              <a:t>NW and UE side data collection for training, considering Target CSI format</a:t>
            </a:r>
          </a:p>
          <a:p>
            <a:pPr marL="1393240" lvl="3" indent="-285750" defTabSz="911921">
              <a:lnSpc>
                <a:spcPct val="12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zh-CN" sz="1600" dirty="0">
                <a:solidFill>
                  <a:srgbClr val="1D1D1A"/>
                </a:solidFill>
              </a:rPr>
              <a:t>Note: The framework defined in BM and CSI prediction use cases could be reused</a:t>
            </a:r>
          </a:p>
          <a:p>
            <a:pPr marL="936000" lvl="2" indent="-285750" defTabSz="911921">
              <a:lnSpc>
                <a:spcPct val="120000"/>
              </a:lnSpc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zh-CN" sz="1600" dirty="0"/>
              <a:t>Specify performance monitoring, if needed</a:t>
            </a:r>
          </a:p>
          <a:p>
            <a:pPr indent="-264228" defTabSz="911921">
              <a:lnSpc>
                <a:spcPct val="120000"/>
              </a:lnSpc>
              <a:spcBef>
                <a:spcPts val="1800"/>
              </a:spcBef>
              <a:buSzPct val="100000"/>
              <a:defRPr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Proposal 2: </a:t>
            </a: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Continue the study for UE side training data collection for UE-sided model</a:t>
            </a:r>
          </a:p>
          <a:p>
            <a:pPr indent="-264228" defTabSz="911921">
              <a:lnSpc>
                <a:spcPct val="120000"/>
              </a:lnSpc>
              <a:buSzPct val="100000"/>
              <a:defRPr/>
            </a:pPr>
            <a:endParaRPr lang="en-US" altLang="zh-CN" sz="1600" dirty="0">
              <a:solidFill>
                <a:srgbClr val="1D1D1A"/>
              </a:solidFill>
              <a:cs typeface="Arial" panose="020B0604020202020204" pitchFamily="34" charset="0"/>
            </a:endParaRPr>
          </a:p>
          <a:p>
            <a:pPr indent="-264228" defTabSz="911921">
              <a:lnSpc>
                <a:spcPct val="120000"/>
              </a:lnSpc>
              <a:buSzPct val="100000"/>
              <a:defRPr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Proposal 3: </a:t>
            </a:r>
            <a:r>
              <a:rPr lang="en-US" altLang="zh-CN" sz="1600" b="1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 one of the following options to explore new use cases for 5G-A: </a:t>
            </a:r>
            <a:endParaRPr lang="en-US" altLang="zh-CN" sz="1600" dirty="0">
              <a:solidFill>
                <a:srgbClr val="1D1D1A"/>
              </a:solidFill>
              <a:cs typeface="Arial" panose="020B0604020202020204" pitchFamily="34" charset="0"/>
            </a:endParaRPr>
          </a:p>
          <a:p>
            <a:pPr marL="647935" lvl="2" indent="-285721" defTabSz="911830">
              <a:lnSpc>
                <a:spcPct val="120000"/>
              </a:lnSpc>
              <a:buSzPct val="100000"/>
              <a:buFont typeface="Arial" panose="020B0604020202020204" pitchFamily="34" charset="0"/>
              <a:buChar char="–"/>
              <a:defRPr/>
            </a:pPr>
            <a:r>
              <a:rPr lang="en-US" altLang="zh-CN" sz="1600" b="1" dirty="0">
                <a:solidFill>
                  <a:srgbClr val="1D1D1A"/>
                </a:solidFill>
                <a:cs typeface="Arial" panose="020B0604020202020204" pitchFamily="34" charset="0"/>
              </a:rPr>
              <a:t>Option 1</a:t>
            </a: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: Study and specify a limited set of new use cases for AI/ML air interface for 5G-Advanced in Rel-20 5G-A WI, e.g. overlaid DMRS and data with one-sided AI/ML channel estimation </a:t>
            </a:r>
          </a:p>
          <a:p>
            <a:pPr marL="647935" lvl="2" indent="-285721" defTabSz="911830">
              <a:lnSpc>
                <a:spcPct val="120000"/>
              </a:lnSpc>
              <a:spcBef>
                <a:spcPts val="300"/>
              </a:spcBef>
              <a:buSzPct val="100000"/>
              <a:buFont typeface="Arial" panose="020B0604020202020204" pitchFamily="34" charset="0"/>
              <a:buChar char="–"/>
              <a:defRPr/>
            </a:pPr>
            <a:r>
              <a:rPr lang="en-US" altLang="zh-CN" sz="1600" b="1" dirty="0">
                <a:solidFill>
                  <a:srgbClr val="1D1D1A"/>
                </a:solidFill>
                <a:cs typeface="Arial" panose="020B0604020202020204" pitchFamily="34" charset="0"/>
              </a:rPr>
              <a:t>Option 2</a:t>
            </a: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: Study new use cases for AI/ML air interface in Rel-20 6G SI, and specify the applicable use cases for 5G-A in Rel-21 depending on the outcome of the study in Rel-20</a:t>
            </a:r>
          </a:p>
        </p:txBody>
      </p:sp>
    </p:spTree>
    <p:extLst>
      <p:ext uri="{BB962C8B-B14F-4D97-AF65-F5344CB8AC3E}">
        <p14:creationId xmlns:p14="http://schemas.microsoft.com/office/powerpoint/2010/main" val="2574545567"/>
      </p:ext>
    </p:extLst>
  </p:cSld>
  <p:clrMapOvr>
    <a:masterClrMapping/>
  </p:clrMapOvr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10.xml><?xml version="1.0" encoding="utf-8"?>
<a:theme xmlns:a="http://schemas.openxmlformats.org/drawingml/2006/main" name="17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25E5B6ED-E80F-43C9-8249-F002A1803116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2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91E8AC51-71E2-47EB-A98B-31EFD4425DE1}"/>
    </a:ext>
  </a:extLst>
</a:theme>
</file>

<file path=ppt/theme/theme3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4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5.xml><?xml version="1.0" encoding="utf-8"?>
<a:theme xmlns:a="http://schemas.openxmlformats.org/drawingml/2006/main" name="1_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6.xml><?xml version="1.0" encoding="utf-8"?>
<a:theme xmlns:a="http://schemas.openxmlformats.org/drawingml/2006/main" name="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9EF9C519-0329-4EF9-B266-404C2A0B68C0}"/>
    </a:ext>
  </a:extLst>
</a:theme>
</file>

<file path=ppt/theme/theme7.xml><?xml version="1.0" encoding="utf-8"?>
<a:theme xmlns:a="http://schemas.openxmlformats.org/drawingml/2006/main" name="1_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9EF9C519-0329-4EF9-B266-404C2A0B68C0}"/>
    </a:ext>
  </a:extLst>
</a:theme>
</file>

<file path=ppt/theme/theme8.xml><?xml version="1.0" encoding="utf-8"?>
<a:theme xmlns:a="http://schemas.openxmlformats.org/drawingml/2006/main" name="2_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9EF9C519-0329-4EF9-B266-404C2A0B68C0}"/>
    </a:ext>
  </a:extLst>
</a:theme>
</file>

<file path=ppt/theme/theme9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5241</TotalTime>
  <Words>1487</Words>
  <Application>Microsoft Office PowerPoint</Application>
  <PresentationFormat>Custom</PresentationFormat>
  <Paragraphs>100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8</vt:i4>
      </vt:variant>
    </vt:vector>
  </HeadingPairs>
  <TitlesOfParts>
    <vt:vector size="25" baseType="lpstr">
      <vt:lpstr>.AppleSystemUIFont</vt:lpstr>
      <vt:lpstr>Microsoft GothicNeo</vt:lpstr>
      <vt:lpstr>等线</vt:lpstr>
      <vt:lpstr>Microsoft YaHei</vt:lpstr>
      <vt:lpstr>Arial</vt:lpstr>
      <vt:lpstr>Calibri</vt:lpstr>
      <vt:lpstr>Wingdings</vt:lpstr>
      <vt:lpstr>封面页_图片版 </vt:lpstr>
      <vt:lpstr>目录页</vt:lpstr>
      <vt:lpstr>章节页</vt:lpstr>
      <vt:lpstr>结束页</vt:lpstr>
      <vt:lpstr>1_结束页</vt:lpstr>
      <vt:lpstr>Chapter page</vt:lpstr>
      <vt:lpstr>1_Chapter page</vt:lpstr>
      <vt:lpstr>2_Chapter page</vt:lpstr>
      <vt:lpstr>1_封面页_图片版 </vt:lpstr>
      <vt:lpstr>17_Chart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Zhaoyang</dc:creator>
  <cp:lastModifiedBy>Huawei</cp:lastModifiedBy>
  <cp:revision>642</cp:revision>
  <dcterms:created xsi:type="dcterms:W3CDTF">2020-08-28T08:44:19Z</dcterms:created>
  <dcterms:modified xsi:type="dcterms:W3CDTF">2025-06-02T15:01:08Z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(3)jYYNeYqg9URZpIMFTCIdCeNVquPuEel+nDIRQAPIrqxIM5/g5oBljBFaM7g0G3UnNz5I+Lxl
3XzinOb8XrntK+5cii2s/5KHPjVzf2+eT3mkXei0qIqPydT3E9AVL+q4EyN8GFi16B7wafrk
4kKM5b+QlkGvEvrZjPSJu+gnMw7e5TCMMA4EFmF63Ml0dr3+nOPNvAa9KZcwTzlYVuij6jfG
g8y1IjQWMDwHw00j5e</vt:lpwstr>
  </property>
  <property fmtid="{D5CDD505-2E9C-101B-9397-08002B2CF9AE}" pid="3" name="_2015_ms_pID_7253431">
    <vt:lpwstr>H7ij+MfWkrtIywe4S+a0D9BcavELomSG2Ib18xpyvB9q0hdvxoTFcA
gBSOtSnelc6axUseSTlTOvrYN0dRtpTwq9jai4mvc90zFnFZ95NvYO9xJufYr9daOcrVzTqA
GLaIfnqxEKsMJa+WZsbxcLXVnwjEyMOlQVTIeSsuPg293uwzAsm52yuhwds5TG3iH8g9FsCF
fj4i37YlF4KE29z1CbP/AqQpgHM7wlZTKoEN</vt:lpwstr>
  </property>
  <property fmtid="{D5CDD505-2E9C-101B-9397-08002B2CF9AE}" pid="4" name="_2015_ms_pID_7253432">
    <vt:lpwstr>9g==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1748571539</vt:lpwstr>
  </property>
</Properties>
</file>