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2"/>
    <p:sldId id="260" r:id="rId3"/>
    <p:sldId id="263" r:id="rId4"/>
    <p:sldId id="266" r:id="rId5"/>
    <p:sldId id="261" r:id="rId6"/>
    <p:sldId id="262" r:id="rId7"/>
  </p:sldIdLst>
  <p:sldSz cx="18288000" cy="10287000"/>
  <p:notesSz cx="7010400" cy="9296400"/>
  <p:embeddedFontLst>
    <p:embeddedFont>
      <p:font typeface="Arial Nova" panose="020B0504020202020204" pitchFamily="34" charset="0"/>
      <p:regular r:id="rId9"/>
      <p:bold r:id="rId10"/>
      <p:italic r:id="rId11"/>
      <p:boldItalic r:id="rId12"/>
    </p:embeddedFont>
    <p:embeddedFont>
      <p:font typeface="Arial Nova Bold" panose="020B0804020202020204" charset="0"/>
      <p:regular r:id="rId13"/>
      <p:bold r:id="rId14"/>
    </p:embeddedFont>
    <p:embeddedFont>
      <p:font typeface="Montserrat Bold" panose="020B0604020202020204" charset="0"/>
      <p:regular r:id="rId15"/>
      <p:bold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A857"/>
    <a:srgbClr val="1561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47AD25-B81E-41D0-8AAF-B683D5DCC315}" v="1" dt="2025-06-02T15:26:06.803"/>
    <p1510:client id="{D3E17A21-3072-4F51-9084-898F2D23E01B}" v="7" dt="2025-06-02T18:16:40.3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53" autoAdjust="0"/>
    <p:restoredTop sz="96234" autoAdjust="0"/>
  </p:normalViewPr>
  <p:slideViewPr>
    <p:cSldViewPr>
      <p:cViewPr varScale="1">
        <p:scale>
          <a:sx n="81" d="100"/>
          <a:sy n="81" d="100"/>
        </p:scale>
        <p:origin x="994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ehun Kim" userId="2395135824_tp_dropbox_plus" providerId="OAuth2" clId="{D3E17A21-3072-4F51-9084-898F2D23E01B}"/>
    <pc:docChg chg="modSld">
      <pc:chgData name="Taehun Kim" userId="2395135824_tp_dropbox_plus" providerId="OAuth2" clId="{D3E17A21-3072-4F51-9084-898F2D23E01B}" dt="2025-06-02T18:15:01.855" v="3"/>
      <pc:docMkLst>
        <pc:docMk/>
      </pc:docMkLst>
      <pc:sldChg chg="modSp">
        <pc:chgData name="Taehun Kim" userId="2395135824_tp_dropbox_plus" providerId="OAuth2" clId="{D3E17A21-3072-4F51-9084-898F2D23E01B}" dt="2025-06-02T18:15:01.855" v="3"/>
        <pc:sldMkLst>
          <pc:docMk/>
          <pc:sldMk cId="1952638718" sldId="263"/>
        </pc:sldMkLst>
        <pc:spChg chg="mod">
          <ac:chgData name="Taehun Kim" userId="2395135824_tp_dropbox_plus" providerId="OAuth2" clId="{D3E17A21-3072-4F51-9084-898F2D23E01B}" dt="2025-06-02T18:15:01.855" v="3"/>
          <ac:spMkLst>
            <pc:docMk/>
            <pc:sldMk cId="1952638718" sldId="263"/>
            <ac:spMk id="5" creationId="{12B07B20-04E0-6D83-CBCA-B1FF2DB902E3}"/>
          </ac:spMkLst>
        </pc:spChg>
        <pc:spChg chg="mod">
          <ac:chgData name="Taehun Kim" userId="2395135824_tp_dropbox_plus" providerId="OAuth2" clId="{D3E17A21-3072-4F51-9084-898F2D23E01B}" dt="2025-06-02T18:08:32.005" v="2" actId="20578"/>
          <ac:spMkLst>
            <pc:docMk/>
            <pc:sldMk cId="1952638718" sldId="263"/>
            <ac:spMk id="6" creationId="{0A483FB7-F722-B646-3D09-4931CA216548}"/>
          </ac:spMkLst>
        </pc:spChg>
      </pc:sldChg>
    </pc:docChg>
  </pc:docChgLst>
  <pc:docChgLst>
    <pc:chgData name="Taehun Kim" userId="2395135824_tp_dropbox_plus" providerId="OAuth2" clId="{8E98F257-16B3-44B9-B379-BBAD9FD8392C}"/>
    <pc:docChg chg="undo custSel modSld">
      <pc:chgData name="Taehun Kim" userId="2395135824_tp_dropbox_plus" providerId="OAuth2" clId="{8E98F257-16B3-44B9-B379-BBAD9FD8392C}" dt="2025-05-28T19:18:32.309" v="300" actId="20577"/>
      <pc:docMkLst>
        <pc:docMk/>
      </pc:docMkLst>
      <pc:sldChg chg="modSp mod">
        <pc:chgData name="Taehun Kim" userId="2395135824_tp_dropbox_plus" providerId="OAuth2" clId="{8E98F257-16B3-44B9-B379-BBAD9FD8392C}" dt="2025-05-28T19:18:32.309" v="300" actId="20577"/>
        <pc:sldMkLst>
          <pc:docMk/>
          <pc:sldMk cId="0" sldId="260"/>
        </pc:sldMkLst>
        <pc:spChg chg="mod">
          <ac:chgData name="Taehun Kim" userId="2395135824_tp_dropbox_plus" providerId="OAuth2" clId="{8E98F257-16B3-44B9-B379-BBAD9FD8392C}" dt="2025-05-28T19:18:32.309" v="300" actId="20577"/>
          <ac:spMkLst>
            <pc:docMk/>
            <pc:sldMk cId="0" sldId="260"/>
            <ac:spMk id="3" creationId="{293CECC3-EDA0-59DE-A432-3057A3704AE4}"/>
          </ac:spMkLst>
        </pc:spChg>
        <pc:spChg chg="mod">
          <ac:chgData name="Taehun Kim" userId="2395135824_tp_dropbox_plus" providerId="OAuth2" clId="{8E98F257-16B3-44B9-B379-BBAD9FD8392C}" dt="2025-05-28T19:10:18.847" v="158" actId="6549"/>
          <ac:spMkLst>
            <pc:docMk/>
            <pc:sldMk cId="0" sldId="260"/>
            <ac:spMk id="5" creationId="{00000000-0000-0000-0000-000000000000}"/>
          </ac:spMkLst>
        </pc:spChg>
      </pc:sldChg>
      <pc:sldChg chg="modSp mod">
        <pc:chgData name="Taehun Kim" userId="2395135824_tp_dropbox_plus" providerId="OAuth2" clId="{8E98F257-16B3-44B9-B379-BBAD9FD8392C}" dt="2025-05-28T19:10:37.394" v="163" actId="6549"/>
        <pc:sldMkLst>
          <pc:docMk/>
          <pc:sldMk cId="2817320587" sldId="266"/>
        </pc:sldMkLst>
        <pc:spChg chg="mod">
          <ac:chgData name="Taehun Kim" userId="2395135824_tp_dropbox_plus" providerId="OAuth2" clId="{8E98F257-16B3-44B9-B379-BBAD9FD8392C}" dt="2025-05-28T19:10:37.394" v="163" actId="6549"/>
          <ac:spMkLst>
            <pc:docMk/>
            <pc:sldMk cId="2817320587" sldId="266"/>
            <ac:spMk id="3" creationId="{AB0B3DF5-DAB3-3CDF-09A3-8AA1736CB7AB}"/>
          </ac:spMkLst>
        </pc:spChg>
      </pc:sldChg>
    </pc:docChg>
  </pc:docChgLst>
  <pc:docChgLst>
    <pc:chgData name="Taehun Kim" userId="2395135824_tp_dropbox_plus" providerId="OAuth2" clId="{9547AD25-B81E-41D0-8AAF-B683D5DCC315}"/>
    <pc:docChg chg="modSld">
      <pc:chgData name="Taehun Kim" userId="2395135824_tp_dropbox_plus" providerId="OAuth2" clId="{9547AD25-B81E-41D0-8AAF-B683D5DCC315}" dt="2025-06-02T15:26:06.802" v="0"/>
      <pc:docMkLst>
        <pc:docMk/>
      </pc:docMkLst>
      <pc:sldChg chg="modSp">
        <pc:chgData name="Taehun Kim" userId="2395135824_tp_dropbox_plus" providerId="OAuth2" clId="{9547AD25-B81E-41D0-8AAF-B683D5DCC315}" dt="2025-06-02T15:26:06.802" v="0"/>
        <pc:sldMkLst>
          <pc:docMk/>
          <pc:sldMk cId="2817320587" sldId="266"/>
        </pc:sldMkLst>
        <pc:spChg chg="mod">
          <ac:chgData name="Taehun Kim" userId="2395135824_tp_dropbox_plus" providerId="OAuth2" clId="{9547AD25-B81E-41D0-8AAF-B683D5DCC315}" dt="2025-06-02T15:26:06.802" v="0"/>
          <ac:spMkLst>
            <pc:docMk/>
            <pc:sldMk cId="2817320587" sldId="266"/>
            <ac:spMk id="3" creationId="{AB0B3DF5-DAB3-3CDF-09A3-8AA1736CB7A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T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4663735-E9BE-134B-AA3A-D7231DAE72A9}" type="datetimeFigureOut">
              <a:rPr lang="en-TW" smtClean="0"/>
              <a:t>06/02/2025</a:t>
            </a:fld>
            <a:endParaRPr lang="en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TW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1A94184-66B3-5848-954B-1AF8C42A0281}" type="slidenum">
              <a:rPr lang="en-TW" smtClean="0"/>
              <a:t>‹#›</a:t>
            </a:fld>
            <a:endParaRPr lang="en-TW"/>
          </a:p>
        </p:txBody>
      </p:sp>
    </p:spTree>
    <p:extLst>
      <p:ext uri="{BB962C8B-B14F-4D97-AF65-F5344CB8AC3E}">
        <p14:creationId xmlns:p14="http://schemas.microsoft.com/office/powerpoint/2010/main" val="1096059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94184-66B3-5848-954B-1AF8C42A0281}" type="slidenum">
              <a:rPr lang="en-TW" smtClean="0"/>
              <a:t>6</a:t>
            </a:fld>
            <a:endParaRPr lang="en-TW"/>
          </a:p>
        </p:txBody>
      </p:sp>
    </p:spTree>
    <p:extLst>
      <p:ext uri="{BB962C8B-B14F-4D97-AF65-F5344CB8AC3E}">
        <p14:creationId xmlns:p14="http://schemas.microsoft.com/office/powerpoint/2010/main" val="2530756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canva.com/design/DAGfeaGSH3E/oIrUYpe1bRJaY6XJMglQag/edit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61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632494" y="-1"/>
            <a:ext cx="208874" cy="10287001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TW"/>
          </a:p>
        </p:txBody>
      </p:sp>
      <p:sp>
        <p:nvSpPr>
          <p:cNvPr id="3" name="AutoShape 3"/>
          <p:cNvSpPr/>
          <p:nvPr/>
        </p:nvSpPr>
        <p:spPr>
          <a:xfrm>
            <a:off x="14446632" y="-1"/>
            <a:ext cx="208874" cy="10287001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TW"/>
          </a:p>
        </p:txBody>
      </p:sp>
      <p:sp>
        <p:nvSpPr>
          <p:cNvPr id="4" name="AutoShape 4"/>
          <p:cNvSpPr/>
          <p:nvPr/>
        </p:nvSpPr>
        <p:spPr>
          <a:xfrm>
            <a:off x="3841368" y="-1"/>
            <a:ext cx="10605264" cy="10287001"/>
          </a:xfrm>
          <a:prstGeom prst="rect">
            <a:avLst/>
          </a:prstGeom>
          <a:solidFill>
            <a:srgbClr val="15616D">
              <a:alpha val="80784"/>
            </a:srgbClr>
          </a:solidFill>
        </p:spPr>
        <p:txBody>
          <a:bodyPr/>
          <a:lstStyle/>
          <a:p>
            <a:endParaRPr lang="en-TW"/>
          </a:p>
        </p:txBody>
      </p:sp>
      <p:sp>
        <p:nvSpPr>
          <p:cNvPr id="5" name="Freeform 5">
            <a:hlinkClick r:id="rId2" tooltip="https://www.canva.com/design/DAGfeaGSH3E/oIrUYpe1bRJaY6XJMglQag/edit"/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</a:blip>
            <a:stretch>
              <a:fillRect t="-16666" b="-16666"/>
            </a:stretch>
          </a:blipFill>
        </p:spPr>
        <p:txBody>
          <a:bodyPr/>
          <a:lstStyle/>
          <a:p>
            <a:r>
              <a:rPr lang="en-US" altLang="zh-TW" dirty="0"/>
              <a:t>3</a:t>
            </a:r>
            <a:endParaRPr lang="en-TW" dirty="0"/>
          </a:p>
        </p:txBody>
      </p:sp>
      <p:sp>
        <p:nvSpPr>
          <p:cNvPr id="6" name="TextBox 6"/>
          <p:cNvSpPr txBox="1"/>
          <p:nvPr/>
        </p:nvSpPr>
        <p:spPr>
          <a:xfrm>
            <a:off x="3432189" y="3879550"/>
            <a:ext cx="11423621" cy="20588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70"/>
              </a:lnSpc>
            </a:pPr>
            <a:r>
              <a:rPr lang="en-US" sz="5400" b="1" dirty="0">
                <a:solidFill>
                  <a:srgbClr val="FFFFFF">
                    <a:alpha val="89804"/>
                  </a:srgbClr>
                </a:solidFill>
                <a:latin typeface="Arial Nova Bold"/>
                <a:ea typeface="Arial Nova Bold"/>
                <a:cs typeface="Arial Nova Bold"/>
                <a:sym typeface="Arial Nova Bold"/>
              </a:rPr>
              <a:t>Views on </a:t>
            </a:r>
          </a:p>
          <a:p>
            <a:pPr algn="ctr">
              <a:lnSpc>
                <a:spcPts val="8370"/>
              </a:lnSpc>
            </a:pPr>
            <a:r>
              <a:rPr lang="en-US" sz="5400" b="1" dirty="0">
                <a:solidFill>
                  <a:srgbClr val="FFFFFF">
                    <a:alpha val="89804"/>
                  </a:srgbClr>
                </a:solidFill>
                <a:latin typeface="Arial Nova Bold"/>
                <a:ea typeface="Arial Nova Bold"/>
                <a:cs typeface="Arial Nova Bold"/>
                <a:sym typeface="Arial Nova Bold"/>
              </a:rPr>
              <a:t>Rel-20 Mobility Enhancements</a:t>
            </a:r>
          </a:p>
        </p:txBody>
      </p:sp>
      <p:sp>
        <p:nvSpPr>
          <p:cNvPr id="7" name="AutoShape 7"/>
          <p:cNvSpPr/>
          <p:nvPr/>
        </p:nvSpPr>
        <p:spPr>
          <a:xfrm>
            <a:off x="4233507" y="6057900"/>
            <a:ext cx="9863493" cy="0"/>
          </a:xfrm>
          <a:prstGeom prst="line">
            <a:avLst/>
          </a:prstGeom>
          <a:ln w="47625" cap="flat">
            <a:solidFill>
              <a:srgbClr val="FFFFFF">
                <a:alpha val="90980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TW"/>
          </a:p>
        </p:txBody>
      </p:sp>
      <p:sp>
        <p:nvSpPr>
          <p:cNvPr id="8" name="TextBox 8"/>
          <p:cNvSpPr txBox="1"/>
          <p:nvPr/>
        </p:nvSpPr>
        <p:spPr>
          <a:xfrm>
            <a:off x="4233507" y="769235"/>
            <a:ext cx="6497202" cy="711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40"/>
              </a:lnSpc>
            </a:pPr>
            <a:r>
              <a:rPr lang="en-US" sz="2100" dirty="0">
                <a:solidFill>
                  <a:srgbClr val="FFFFFF">
                    <a:alpha val="89804"/>
                  </a:srgbClr>
                </a:solidFill>
                <a:latin typeface="Arial Nova"/>
                <a:ea typeface="Arial Nova"/>
                <a:cs typeface="Arial Nova"/>
                <a:sym typeface="Arial Nova"/>
              </a:rPr>
              <a:t>3GPP TSG RAN Meeting #108</a:t>
            </a:r>
          </a:p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 dirty="0">
                <a:solidFill>
                  <a:srgbClr val="FFFFFF">
                    <a:alpha val="89804"/>
                  </a:srgbClr>
                </a:solidFill>
                <a:latin typeface="Arial Nova"/>
                <a:ea typeface="Arial Nova"/>
                <a:cs typeface="Arial Nova"/>
                <a:sym typeface="Arial Nova"/>
              </a:rPr>
              <a:t>Prague, Czech Republic, June 9-13, 2025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233507" y="8521065"/>
            <a:ext cx="6497202" cy="1108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40"/>
              </a:lnSpc>
            </a:pPr>
            <a:r>
              <a:rPr lang="en-US" sz="2100" dirty="0">
                <a:solidFill>
                  <a:srgbClr val="FFFFFF">
                    <a:alpha val="89804"/>
                  </a:srgbClr>
                </a:solidFill>
                <a:latin typeface="Arial Nova"/>
                <a:ea typeface="Arial Nova"/>
                <a:cs typeface="Arial Nova"/>
                <a:sym typeface="Arial Nova"/>
              </a:rPr>
              <a:t>Agenda Item: 15.2.8.1</a:t>
            </a:r>
          </a:p>
          <a:p>
            <a:pPr algn="l">
              <a:lnSpc>
                <a:spcPts val="2940"/>
              </a:lnSpc>
            </a:pPr>
            <a:r>
              <a:rPr lang="en-US" sz="2100" dirty="0">
                <a:solidFill>
                  <a:srgbClr val="FFFFFF">
                    <a:alpha val="89804"/>
                  </a:srgbClr>
                </a:solidFill>
                <a:latin typeface="Arial Nova"/>
                <a:ea typeface="Arial Nova"/>
                <a:cs typeface="Arial Nova"/>
                <a:sym typeface="Arial Nova"/>
              </a:rPr>
              <a:t>Source: Ofinno</a:t>
            </a:r>
          </a:p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 dirty="0">
                <a:solidFill>
                  <a:srgbClr val="FFFFFF">
                    <a:alpha val="89804"/>
                  </a:srgbClr>
                </a:solidFill>
                <a:latin typeface="Arial Nova"/>
                <a:ea typeface="Arial Nova"/>
                <a:cs typeface="Arial Nova"/>
                <a:sym typeface="Arial Nova"/>
              </a:rPr>
              <a:t>Document for: Discussion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482108" y="795905"/>
            <a:ext cx="6497202" cy="339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40"/>
              </a:lnSpc>
              <a:spcBef>
                <a:spcPct val="0"/>
              </a:spcBef>
            </a:pPr>
            <a:r>
              <a:rPr lang="en-US" sz="2100" dirty="0">
                <a:solidFill>
                  <a:srgbClr val="FFFFFF">
                    <a:alpha val="89804"/>
                  </a:srgbClr>
                </a:solidFill>
                <a:latin typeface="Arial Nova"/>
                <a:ea typeface="Arial Nova"/>
                <a:cs typeface="Arial Nova"/>
                <a:sym typeface="Arial Nova"/>
              </a:rPr>
              <a:t>RP-251606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79795" y="692259"/>
            <a:ext cx="1011992" cy="1020792"/>
          </a:xfrm>
          <a:custGeom>
            <a:avLst/>
            <a:gdLst/>
            <a:ahLst/>
            <a:cxnLst/>
            <a:rect l="l" t="t" r="r" b="b"/>
            <a:pathLst>
              <a:path w="1011992" h="1020792">
                <a:moveTo>
                  <a:pt x="0" y="0"/>
                </a:moveTo>
                <a:lnTo>
                  <a:pt x="1011992" y="0"/>
                </a:lnTo>
                <a:lnTo>
                  <a:pt x="1011992" y="1020792"/>
                </a:lnTo>
                <a:lnTo>
                  <a:pt x="0" y="10207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TW"/>
          </a:p>
        </p:txBody>
      </p:sp>
      <p:sp>
        <p:nvSpPr>
          <p:cNvPr id="5" name="TextBox 5"/>
          <p:cNvSpPr txBox="1"/>
          <p:nvPr/>
        </p:nvSpPr>
        <p:spPr>
          <a:xfrm>
            <a:off x="2590800" y="881339"/>
            <a:ext cx="13797987" cy="641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50"/>
              </a:lnSpc>
            </a:pPr>
            <a:r>
              <a:rPr lang="en-US" sz="5000" b="1" dirty="0">
                <a:solidFill>
                  <a:srgbClr val="15616D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Conditional LTM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293CECC3-EDA0-59DE-A432-3057A3704AE4}"/>
              </a:ext>
            </a:extLst>
          </p:cNvPr>
          <p:cNvSpPr txBox="1"/>
          <p:nvPr/>
        </p:nvSpPr>
        <p:spPr>
          <a:xfrm>
            <a:off x="1066800" y="1713051"/>
            <a:ext cx="15946467" cy="61287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5444" lvl="1" indent="-172722" algn="l">
              <a:lnSpc>
                <a:spcPct val="150000"/>
              </a:lnSpc>
              <a:buFont typeface="Arial"/>
              <a:buChar char="•"/>
            </a:pPr>
            <a:r>
              <a:rPr lang="en-US" sz="2400" b="1" dirty="0">
                <a:solidFill>
                  <a:srgbClr val="15616D"/>
                </a:solidFill>
                <a:latin typeface="Arial Nova"/>
                <a:ea typeface="Arial Nova"/>
                <a:cs typeface="Arial Nova"/>
                <a:sym typeface="Arial Nova"/>
              </a:rPr>
              <a:t>Justification</a:t>
            </a:r>
            <a:endParaRPr lang="en-US" sz="2000" b="1" dirty="0">
              <a:solidFill>
                <a:srgbClr val="15616D"/>
              </a:solidFill>
              <a:latin typeface="Arial Nova"/>
              <a:ea typeface="Arial Nova"/>
              <a:cs typeface="Arial Nova"/>
              <a:sym typeface="Arial Nova"/>
            </a:endParaRP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15616D"/>
                </a:solidFill>
                <a:latin typeface="Arial Nova"/>
                <a:sym typeface="Arial Nova"/>
              </a:rPr>
              <a:t>Rel-19 conditional LTM supports the intra-CU scenario. Mobility across different gNBs relies on L3 conditional handover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sz="2000" u="sng" dirty="0">
                <a:solidFill>
                  <a:srgbClr val="15616D"/>
                </a:solidFill>
                <a:latin typeface="Arial Nova"/>
                <a:sym typeface="Arial Nova"/>
              </a:rPr>
              <a:t>Supporting the inter-CU conditional LTM will increase mobility robustness and reduce interruption during a handover to a different gNB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endParaRPr lang="en-US" sz="2000" u="sng" dirty="0">
              <a:solidFill>
                <a:srgbClr val="15616D"/>
              </a:solidFill>
              <a:highlight>
                <a:srgbClr val="FFFF00"/>
              </a:highlight>
              <a:latin typeface="Arial Nova"/>
              <a:sym typeface="Arial Nova"/>
            </a:endParaRP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15616D"/>
                </a:solidFill>
                <a:latin typeface="Arial Nova"/>
                <a:sym typeface="Arial Nova"/>
              </a:rPr>
              <a:t>Rel-19 conditional LTM is supported only on MCG, and without DC. DC is released when conditional LTM is executed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sz="2000" u="sng" dirty="0">
                <a:solidFill>
                  <a:srgbClr val="15616D"/>
                </a:solidFill>
                <a:latin typeface="Arial Nova"/>
                <a:sym typeface="Arial Nova"/>
              </a:rPr>
              <a:t>Supporting conditional SCG LTM, and conditional MCG LTM with DC will increase mobility robustness and reduce interruption for a handover with DC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endParaRPr lang="en-US" sz="2000" dirty="0">
              <a:solidFill>
                <a:srgbClr val="15616D"/>
              </a:solidFill>
              <a:latin typeface="Arial Nova"/>
              <a:sym typeface="Arial Nova"/>
            </a:endParaRP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endParaRPr lang="en-US" sz="2000" u="sng" dirty="0">
              <a:solidFill>
                <a:srgbClr val="15616D"/>
              </a:solidFill>
              <a:latin typeface="Arial Nova"/>
              <a:sym typeface="Arial Nova"/>
            </a:endParaRPr>
          </a:p>
          <a:p>
            <a:pPr marL="345444" lvl="1" indent="-172722" algn="l">
              <a:lnSpc>
                <a:spcPct val="150000"/>
              </a:lnSpc>
              <a:buFont typeface="Arial"/>
              <a:buChar char="•"/>
            </a:pPr>
            <a:r>
              <a:rPr lang="en-US" sz="2400" b="1" dirty="0">
                <a:solidFill>
                  <a:srgbClr val="15616D"/>
                </a:solidFill>
                <a:latin typeface="Arial Nova"/>
                <a:sym typeface="Arial Nova"/>
              </a:rPr>
              <a:t>Objective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15616D"/>
                </a:solidFill>
                <a:latin typeface="Arial Nova"/>
                <a:sym typeface="Arial Nova Bold"/>
              </a:rPr>
              <a:t>Support expansion of LTM scope to:</a:t>
            </a:r>
          </a:p>
          <a:p>
            <a:pPr marL="1259844" lvl="3" indent="-17272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15616D"/>
                </a:solidFill>
                <a:latin typeface="Arial Nova"/>
                <a:sym typeface="Arial Nova Bold"/>
              </a:rPr>
              <a:t>Inter-CU conditional LTM (RAN2, RAN3, RAN4)</a:t>
            </a:r>
          </a:p>
          <a:p>
            <a:pPr marL="1259844" lvl="3" indent="-17272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15616D"/>
                </a:solidFill>
                <a:latin typeface="Arial Nova"/>
                <a:sym typeface="Arial Nova Bold"/>
              </a:rPr>
              <a:t>conditional SCG LTM and conditional MCG LTM with DC (RAN2, RAN3, RAN4)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8EB0F3-1589-61F0-3236-86B4C2C98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893C629-0FBD-F3EE-3B5A-F45B3EE6F237}"/>
              </a:ext>
            </a:extLst>
          </p:cNvPr>
          <p:cNvSpPr/>
          <p:nvPr/>
        </p:nvSpPr>
        <p:spPr>
          <a:xfrm>
            <a:off x="1179795" y="692259"/>
            <a:ext cx="1011992" cy="1020792"/>
          </a:xfrm>
          <a:custGeom>
            <a:avLst/>
            <a:gdLst/>
            <a:ahLst/>
            <a:cxnLst/>
            <a:rect l="l" t="t" r="r" b="b"/>
            <a:pathLst>
              <a:path w="1011992" h="1020792">
                <a:moveTo>
                  <a:pt x="0" y="0"/>
                </a:moveTo>
                <a:lnTo>
                  <a:pt x="1011992" y="0"/>
                </a:lnTo>
                <a:lnTo>
                  <a:pt x="1011992" y="1020792"/>
                </a:lnTo>
                <a:lnTo>
                  <a:pt x="0" y="10207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TW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12B07B20-04E0-6D83-CBCA-B1FF2DB902E3}"/>
              </a:ext>
            </a:extLst>
          </p:cNvPr>
          <p:cNvSpPr txBox="1"/>
          <p:nvPr/>
        </p:nvSpPr>
        <p:spPr>
          <a:xfrm>
            <a:off x="2590800" y="647700"/>
            <a:ext cx="13797987" cy="1267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50"/>
              </a:lnSpc>
            </a:pPr>
            <a:r>
              <a:rPr lang="en-US" sz="5000" b="1" dirty="0">
                <a:solidFill>
                  <a:srgbClr val="15616D"/>
                </a:solidFill>
                <a:latin typeface="Montserrat Bold"/>
                <a:sym typeface="Montserrat Bold"/>
              </a:rPr>
              <a:t>Reduction of Resource Waste and </a:t>
            </a:r>
            <a:r>
              <a:rPr lang="en-US" sz="5000" b="1" dirty="0">
                <a:solidFill>
                  <a:srgbClr val="15616D"/>
                </a:solidFill>
                <a:latin typeface="Montserrat Bold"/>
                <a:sym typeface="Arial Nova"/>
              </a:rPr>
              <a:t>signal overheads </a:t>
            </a:r>
            <a:endParaRPr lang="en-US" sz="5000" b="1" dirty="0">
              <a:solidFill>
                <a:srgbClr val="15616D"/>
              </a:solidFill>
              <a:latin typeface="Montserrat Bold"/>
              <a:sym typeface="Montserrat Bold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0A483FB7-F722-B646-3D09-4931CA216548}"/>
              </a:ext>
            </a:extLst>
          </p:cNvPr>
          <p:cNvSpPr txBox="1"/>
          <p:nvPr/>
        </p:nvSpPr>
        <p:spPr>
          <a:xfrm>
            <a:off x="838200" y="2095500"/>
            <a:ext cx="17068800" cy="51592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5444" lvl="1" indent="-172722" algn="l">
              <a:lnSpc>
                <a:spcPct val="150000"/>
              </a:lnSpc>
              <a:buFont typeface="Arial"/>
              <a:buChar char="•"/>
            </a:pPr>
            <a:r>
              <a:rPr lang="en-US" sz="2400" b="1" dirty="0">
                <a:solidFill>
                  <a:srgbClr val="15616D"/>
                </a:solidFill>
                <a:latin typeface="Arial Nova"/>
                <a:sym typeface="Arial Nova"/>
              </a:rPr>
              <a:t>Justification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15616D"/>
                </a:solidFill>
                <a:latin typeface="Arial Nova"/>
                <a:ea typeface="Arial Nova"/>
                <a:cs typeface="Arial Nova"/>
                <a:sym typeface="Arial Nova"/>
              </a:rPr>
              <a:t>Network reserves CG resources for RACH-less LTM after configuring the corresponding LTM to UE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15616D"/>
                </a:solidFill>
                <a:latin typeface="Arial Nova"/>
                <a:ea typeface="Arial Nova"/>
                <a:cs typeface="Arial Nova"/>
                <a:sym typeface="Arial Nova"/>
              </a:rPr>
              <a:t>The CG resources are wasted until the UE executes the RACH-less LTM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15616D"/>
                </a:solidFill>
                <a:latin typeface="Arial Nova"/>
                <a:ea typeface="Arial Nova"/>
                <a:cs typeface="Arial Nova"/>
                <a:sym typeface="Arial Nova"/>
              </a:rPr>
              <a:t>To release/update the CG resources, additional RRC reconfiguration for LTM configuration, which stops subsequent LTM, is required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sz="2000" u="sng" dirty="0">
                <a:solidFill>
                  <a:srgbClr val="15616D"/>
                </a:solidFill>
                <a:latin typeface="Arial Nova"/>
                <a:sym typeface="Arial Nova"/>
              </a:rPr>
              <a:t>To improve resource utilization efficiency and avoid additional RRC reconfiguration, dynamic resource management mechanisms are needed for RACH-less LTM</a:t>
            </a:r>
            <a:endParaRPr lang="en-US" sz="2000" u="sng" dirty="0">
              <a:solidFill>
                <a:srgbClr val="15616D"/>
              </a:solidFill>
              <a:latin typeface="Arial Nova"/>
              <a:ea typeface="Arial Nova"/>
              <a:cs typeface="Arial Nova"/>
              <a:sym typeface="Arial Nova"/>
            </a:endParaRP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endParaRPr lang="en-US" sz="2000" dirty="0">
              <a:solidFill>
                <a:srgbClr val="15616D"/>
              </a:solidFill>
              <a:latin typeface="Arial Nova"/>
              <a:sym typeface="Arial Nova"/>
            </a:endParaRP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endParaRPr lang="en-US" b="1" dirty="0">
              <a:solidFill>
                <a:srgbClr val="15616D"/>
              </a:solidFill>
              <a:latin typeface="Arial Nova"/>
              <a:sym typeface="Arial Nova"/>
            </a:endParaRPr>
          </a:p>
          <a:p>
            <a:pPr marL="345444" lvl="1" indent="-172722" algn="l">
              <a:lnSpc>
                <a:spcPct val="150000"/>
              </a:lnSpc>
              <a:buFont typeface="Arial"/>
              <a:buChar char="•"/>
            </a:pPr>
            <a:r>
              <a:rPr lang="en-US" sz="2400" b="1" dirty="0">
                <a:solidFill>
                  <a:srgbClr val="15616D"/>
                </a:solidFill>
                <a:latin typeface="Arial Nova"/>
                <a:sym typeface="Arial Nova"/>
              </a:rPr>
              <a:t>Objective</a:t>
            </a:r>
          </a:p>
          <a:p>
            <a:pPr marL="845823" lvl="2" indent="-19431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15616D"/>
                </a:solidFill>
                <a:latin typeface="Arial Nova"/>
                <a:sym typeface="Arial Nova"/>
              </a:rPr>
              <a:t>Reduce resource waste and signal overheads by supporting:</a:t>
            </a:r>
          </a:p>
          <a:p>
            <a:pPr marL="1259844" lvl="3" indent="-17272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15616D"/>
                </a:solidFill>
                <a:latin typeface="Arial Nova"/>
                <a:sym typeface="Arial Nova"/>
              </a:rPr>
              <a:t>Dynamic management of CG resources for RACH-less LTM (RAN2, RAN3, RAN4)</a:t>
            </a:r>
          </a:p>
        </p:txBody>
      </p:sp>
    </p:spTree>
    <p:extLst>
      <p:ext uri="{BB962C8B-B14F-4D97-AF65-F5344CB8AC3E}">
        <p14:creationId xmlns:p14="http://schemas.microsoft.com/office/powerpoint/2010/main" val="1952638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00001-B630-19E0-10E2-53E96DAF1C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DC6C9B2-058D-97C3-303D-CA64B6EAD5EB}"/>
              </a:ext>
            </a:extLst>
          </p:cNvPr>
          <p:cNvSpPr/>
          <p:nvPr/>
        </p:nvSpPr>
        <p:spPr>
          <a:xfrm>
            <a:off x="1179795" y="692259"/>
            <a:ext cx="1011992" cy="1020792"/>
          </a:xfrm>
          <a:custGeom>
            <a:avLst/>
            <a:gdLst/>
            <a:ahLst/>
            <a:cxnLst/>
            <a:rect l="l" t="t" r="r" b="b"/>
            <a:pathLst>
              <a:path w="1011992" h="1020792">
                <a:moveTo>
                  <a:pt x="0" y="0"/>
                </a:moveTo>
                <a:lnTo>
                  <a:pt x="1011992" y="0"/>
                </a:lnTo>
                <a:lnTo>
                  <a:pt x="1011992" y="1020792"/>
                </a:lnTo>
                <a:lnTo>
                  <a:pt x="0" y="10207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TW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EC21AD7F-A8A7-6922-DE4C-444782A2F78E}"/>
              </a:ext>
            </a:extLst>
          </p:cNvPr>
          <p:cNvSpPr txBox="1"/>
          <p:nvPr/>
        </p:nvSpPr>
        <p:spPr>
          <a:xfrm>
            <a:off x="2596153" y="939130"/>
            <a:ext cx="13797987" cy="641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50"/>
              </a:lnSpc>
            </a:pPr>
            <a:r>
              <a:rPr lang="en-US" sz="5000" b="1" dirty="0">
                <a:solidFill>
                  <a:srgbClr val="15616D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Expansion of LTM Scope 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AB0B3DF5-DAB3-3CDF-09A3-8AA1736CB7AB}"/>
              </a:ext>
            </a:extLst>
          </p:cNvPr>
          <p:cNvSpPr txBox="1"/>
          <p:nvPr/>
        </p:nvSpPr>
        <p:spPr>
          <a:xfrm>
            <a:off x="647700" y="2019300"/>
            <a:ext cx="17183100" cy="82582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5444" lvl="1" indent="-172722">
              <a:lnSpc>
                <a:spcPct val="150000"/>
              </a:lnSpc>
              <a:buFont typeface="Arial"/>
              <a:buChar char="•"/>
            </a:pPr>
            <a:r>
              <a:rPr lang="en-US" sz="2400" b="1" dirty="0">
                <a:solidFill>
                  <a:srgbClr val="15616D"/>
                </a:solidFill>
                <a:latin typeface="Arial Nova"/>
                <a:sym typeface="Arial Nova"/>
              </a:rPr>
              <a:t>Justification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dirty="0">
                <a:solidFill>
                  <a:srgbClr val="15616D"/>
                </a:solidFill>
                <a:latin typeface="Arial Nova"/>
                <a:sym typeface="Arial Nova"/>
              </a:rPr>
              <a:t>In Rel-19 discussion, </a:t>
            </a:r>
            <a:r>
              <a:rPr lang="en-US" dirty="0">
                <a:solidFill>
                  <a:srgbClr val="15616D"/>
                </a:solidFill>
                <a:latin typeface="Arial Nova"/>
                <a:ea typeface="Arial Nova"/>
                <a:cs typeface="Arial Nova"/>
                <a:sym typeface="Arial Nova"/>
              </a:rPr>
              <a:t>it is limited that only SN can initiate the procedure for </a:t>
            </a:r>
            <a:r>
              <a:rPr lang="en-US" dirty="0">
                <a:solidFill>
                  <a:srgbClr val="15616D"/>
                </a:solidFill>
                <a:latin typeface="Arial Nova"/>
                <a:sym typeface="Arial Nova Bold"/>
              </a:rPr>
              <a:t>inter-SN LTM without MCG change. </a:t>
            </a:r>
            <a:endParaRPr lang="en-US" dirty="0">
              <a:solidFill>
                <a:srgbClr val="15616D"/>
              </a:solidFill>
              <a:latin typeface="Arial Nova"/>
              <a:ea typeface="Arial Nova"/>
              <a:cs typeface="Arial Nova"/>
              <a:sym typeface="Arial Nova"/>
            </a:endParaRP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dirty="0">
                <a:solidFill>
                  <a:srgbClr val="15616D"/>
                </a:solidFill>
                <a:latin typeface="Arial Nova"/>
                <a:ea typeface="Arial Nova"/>
                <a:cs typeface="Arial Nova"/>
                <a:sym typeface="Arial Nova"/>
              </a:rPr>
              <a:t>However, in legacy dual connectivity, either the serving SN or the serving MN can initiate inter-SN PSCell change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dirty="0">
                <a:solidFill>
                  <a:srgbClr val="15616D"/>
                </a:solidFill>
                <a:latin typeface="Arial Nova"/>
                <a:ea typeface="Arial Nova"/>
                <a:cs typeface="Arial Nova"/>
                <a:sym typeface="Arial Nova"/>
              </a:rPr>
              <a:t>In network deployment, MN normally has a full picture and better view than SN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u="sng" dirty="0">
                <a:solidFill>
                  <a:srgbClr val="15616D"/>
                </a:solidFill>
                <a:latin typeface="Arial Nova"/>
                <a:sym typeface="Arial Nova"/>
              </a:rPr>
              <a:t>Supporting </a:t>
            </a:r>
            <a:r>
              <a:rPr lang="en-US" u="sng" dirty="0">
                <a:solidFill>
                  <a:srgbClr val="15616D"/>
                </a:solidFill>
                <a:latin typeface="Arial Nova"/>
                <a:sym typeface="Arial Nova Bold"/>
              </a:rPr>
              <a:t>MN-initiated inter-SN LTM without MCG change</a:t>
            </a:r>
            <a:r>
              <a:rPr lang="en-US" u="sng" dirty="0">
                <a:solidFill>
                  <a:srgbClr val="15616D"/>
                </a:solidFill>
                <a:latin typeface="Arial Nova"/>
                <a:sym typeface="Arial Nova"/>
              </a:rPr>
              <a:t> will increase the freedom to configure LTM in dual connectivity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endParaRPr lang="en-US" u="sng" dirty="0">
              <a:solidFill>
                <a:srgbClr val="15616D"/>
              </a:solidFill>
              <a:latin typeface="Arial Nova"/>
              <a:sym typeface="Arial Nova"/>
            </a:endParaRP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dirty="0">
                <a:solidFill>
                  <a:srgbClr val="15616D"/>
                </a:solidFill>
                <a:latin typeface="Arial Nova"/>
                <a:ea typeface="Arial Nova"/>
                <a:cs typeface="Arial Nova"/>
                <a:sym typeface="Arial Nova"/>
              </a:rPr>
              <a:t>Rel-19 inter-CU LTM is limited to using an Xn interface between a source gNB and a target gNB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dirty="0">
                <a:solidFill>
                  <a:srgbClr val="15616D"/>
                </a:solidFill>
                <a:latin typeface="Arial Nova"/>
                <a:ea typeface="Arial Nova Bold"/>
                <a:cs typeface="Arial Nova Bold"/>
                <a:sym typeface="Arial Nova"/>
              </a:rPr>
              <a:t>If a source gNB and a target gNB are not connected via an Xn interface, a UE is enforced to use L3 handover, which causes much longer </a:t>
            </a:r>
            <a:r>
              <a:rPr lang="en-US" dirty="0">
                <a:solidFill>
                  <a:srgbClr val="15616D"/>
                </a:solidFill>
                <a:latin typeface="Arial Nova"/>
                <a:sym typeface="Arial Nova"/>
              </a:rPr>
              <a:t>interruption time during the switch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u="sng" dirty="0">
                <a:solidFill>
                  <a:srgbClr val="15616D"/>
                </a:solidFill>
                <a:latin typeface="Arial Nova"/>
                <a:sym typeface="Arial Nova"/>
              </a:rPr>
              <a:t>NG-based inter-CU LTM will reduce those interruption time during handover procedures when an Xn interface is not available</a:t>
            </a:r>
          </a:p>
          <a:p>
            <a:pPr marL="345444" lvl="1" indent="-172722" algn="l">
              <a:lnSpc>
                <a:spcPct val="150000"/>
              </a:lnSpc>
              <a:buFont typeface="Arial"/>
              <a:buChar char="•"/>
            </a:pPr>
            <a:endParaRPr lang="en-US" sz="2400" b="1" dirty="0">
              <a:solidFill>
                <a:srgbClr val="15616D"/>
              </a:solidFill>
              <a:latin typeface="Arial Nova"/>
              <a:sym typeface="Arial Nova"/>
            </a:endParaRP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dirty="0">
                <a:solidFill>
                  <a:srgbClr val="15616D"/>
                </a:solidFill>
                <a:latin typeface="Arial Nova"/>
                <a:sym typeface="Arial Nova"/>
              </a:rPr>
              <a:t>Rel-19 supports MCG LTM with SN addition not MCG LTM with SN change, so UE should release existing SCG configuration and add SCG configuration received within MCG LTM configuration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u="sng" dirty="0">
                <a:solidFill>
                  <a:srgbClr val="15616D"/>
                </a:solidFill>
                <a:latin typeface="Arial Nova"/>
                <a:sym typeface="Arial Nova"/>
              </a:rPr>
              <a:t>Supporting MCG LTM with SN change will reduce interruption </a:t>
            </a:r>
          </a:p>
          <a:p>
            <a:pPr marL="345444" lvl="1" indent="-172722" algn="l">
              <a:lnSpc>
                <a:spcPct val="150000"/>
              </a:lnSpc>
              <a:buFont typeface="Arial"/>
              <a:buChar char="•"/>
            </a:pPr>
            <a:r>
              <a:rPr lang="en-US" sz="2400" b="1" dirty="0">
                <a:solidFill>
                  <a:srgbClr val="15616D"/>
                </a:solidFill>
                <a:latin typeface="Arial Nova"/>
                <a:sym typeface="Arial Nova"/>
              </a:rPr>
              <a:t>Objective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dirty="0">
                <a:solidFill>
                  <a:srgbClr val="15616D"/>
                </a:solidFill>
                <a:latin typeface="Arial Nova"/>
                <a:sym typeface="Arial Nova Bold"/>
              </a:rPr>
              <a:t>Support the following LTM enhancements:</a:t>
            </a:r>
          </a:p>
          <a:p>
            <a:pPr marL="1259844" lvl="3" indent="-172722">
              <a:lnSpc>
                <a:spcPct val="150000"/>
              </a:lnSpc>
              <a:buFont typeface="Arial"/>
              <a:buChar char="•"/>
            </a:pPr>
            <a:r>
              <a:rPr lang="en-US" dirty="0">
                <a:solidFill>
                  <a:srgbClr val="15616D"/>
                </a:solidFill>
                <a:latin typeface="Arial Nova"/>
                <a:sym typeface="Arial Nova Bold"/>
              </a:rPr>
              <a:t>MN-initiated inter-SN LTM without MCG change (RAN2, RAN3, RAN4)</a:t>
            </a:r>
          </a:p>
          <a:p>
            <a:pPr marL="1259844" lvl="3" indent="-172722">
              <a:lnSpc>
                <a:spcPct val="150000"/>
              </a:lnSpc>
              <a:buFont typeface="Arial"/>
              <a:buChar char="•"/>
            </a:pPr>
            <a:r>
              <a:rPr lang="en-US" dirty="0">
                <a:solidFill>
                  <a:srgbClr val="15616D"/>
                </a:solidFill>
                <a:latin typeface="Arial Nova"/>
                <a:sym typeface="Arial Nova Bold"/>
              </a:rPr>
              <a:t>NG-based inter-CU LTM (RAN3)</a:t>
            </a:r>
          </a:p>
          <a:p>
            <a:pPr marL="1259844" lvl="3" indent="-172722">
              <a:lnSpc>
                <a:spcPct val="150000"/>
              </a:lnSpc>
              <a:buFont typeface="Arial"/>
              <a:buChar char="•"/>
            </a:pPr>
            <a:r>
              <a:rPr lang="en-US" dirty="0">
                <a:solidFill>
                  <a:srgbClr val="15616D"/>
                </a:solidFill>
                <a:latin typeface="Arial Nova"/>
                <a:sym typeface="Arial Nova"/>
              </a:rPr>
              <a:t>MCG LTM with SN change (RAN2, RAN3)</a:t>
            </a:r>
            <a:endParaRPr lang="en-US" dirty="0">
              <a:solidFill>
                <a:srgbClr val="15616D"/>
              </a:solidFill>
              <a:latin typeface="Arial Nova"/>
              <a:sym typeface="Arial Nova Bold"/>
            </a:endParaRPr>
          </a:p>
        </p:txBody>
      </p:sp>
    </p:spTree>
    <p:extLst>
      <p:ext uri="{BB962C8B-B14F-4D97-AF65-F5344CB8AC3E}">
        <p14:creationId xmlns:p14="http://schemas.microsoft.com/office/powerpoint/2010/main" val="2817320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8288000" cy="7455342"/>
          </a:xfrm>
          <a:prstGeom prst="rect">
            <a:avLst/>
          </a:prstGeom>
          <a:solidFill>
            <a:srgbClr val="15616D"/>
          </a:solidFill>
        </p:spPr>
        <p:txBody>
          <a:bodyPr/>
          <a:lstStyle/>
          <a:p>
            <a:endParaRPr lang="en-TW"/>
          </a:p>
        </p:txBody>
      </p:sp>
      <p:sp>
        <p:nvSpPr>
          <p:cNvPr id="3" name="TextBox 3"/>
          <p:cNvSpPr txBox="1"/>
          <p:nvPr/>
        </p:nvSpPr>
        <p:spPr>
          <a:xfrm>
            <a:off x="2445173" y="1214712"/>
            <a:ext cx="13397655" cy="983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53"/>
              </a:lnSpc>
            </a:pPr>
            <a:r>
              <a:rPr lang="en-US" sz="7580" b="1" dirty="0">
                <a:solidFill>
                  <a:srgbClr val="FFFFFF"/>
                </a:solidFill>
                <a:latin typeface="Arial Nova Bold"/>
                <a:ea typeface="Arial Nova Bold"/>
                <a:cs typeface="Arial Nova Bold"/>
                <a:sym typeface="Arial Nova Bold"/>
              </a:rPr>
              <a:t>Conclusion</a:t>
            </a:r>
          </a:p>
        </p:txBody>
      </p:sp>
      <p:sp>
        <p:nvSpPr>
          <p:cNvPr id="5" name="AutoShape 5"/>
          <p:cNvSpPr/>
          <p:nvPr/>
        </p:nvSpPr>
        <p:spPr>
          <a:xfrm>
            <a:off x="0" y="-47884"/>
            <a:ext cx="18288000" cy="7934584"/>
          </a:xfrm>
          <a:prstGeom prst="rect">
            <a:avLst/>
          </a:prstGeom>
          <a:solidFill>
            <a:srgbClr val="15616D"/>
          </a:solidFill>
        </p:spPr>
        <p:txBody>
          <a:bodyPr/>
          <a:lstStyle/>
          <a:p>
            <a:endParaRPr lang="en-TW" dirty="0"/>
          </a:p>
        </p:txBody>
      </p:sp>
      <p:sp>
        <p:nvSpPr>
          <p:cNvPr id="13" name="TextBox 13"/>
          <p:cNvSpPr txBox="1"/>
          <p:nvPr/>
        </p:nvSpPr>
        <p:spPr>
          <a:xfrm>
            <a:off x="2452667" y="422148"/>
            <a:ext cx="13397655" cy="885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53"/>
              </a:lnSpc>
            </a:pPr>
            <a:r>
              <a:rPr lang="en-US" sz="6000" b="1" dirty="0">
                <a:solidFill>
                  <a:srgbClr val="FFFFFF"/>
                </a:solidFill>
                <a:latin typeface="Arial Nova Bold"/>
                <a:ea typeface="Arial Nova Bold"/>
                <a:cs typeface="Arial Nova Bold"/>
                <a:sym typeface="Arial Nova Bold"/>
              </a:rPr>
              <a:t>Summary of Objectives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13723" y="1511611"/>
            <a:ext cx="13639800" cy="50207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88623" lvl="1" indent="-19431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latin typeface="Arial Nova"/>
                <a:ea typeface="Arial Nova"/>
                <a:cs typeface="Arial Nova"/>
                <a:sym typeface="Arial Nova"/>
              </a:rPr>
              <a:t>Conditional LTM: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latin typeface="Arial Nova"/>
                <a:sym typeface="Arial Nova Bold"/>
              </a:rPr>
              <a:t>Inter-CU conditional LTM (RAN2, RAN3, RAN4)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latin typeface="Arial Nova"/>
                <a:sym typeface="Arial Nova Bold"/>
              </a:rPr>
              <a:t>conditional SCG LTM and conditional MCG LTM with DC (RAN2, RAN3, RAN4)</a:t>
            </a:r>
          </a:p>
          <a:p>
            <a:pPr marL="845823" lvl="2" indent="-194312">
              <a:lnSpc>
                <a:spcPct val="150000"/>
              </a:lnSpc>
              <a:buFont typeface="Arial"/>
              <a:buChar char="•"/>
            </a:pPr>
            <a:endParaRPr lang="en-US" sz="2000" dirty="0">
              <a:solidFill>
                <a:srgbClr val="FFFFFF"/>
              </a:solidFill>
              <a:latin typeface="Arial Nova"/>
              <a:sym typeface="Arial Nova"/>
            </a:endParaRPr>
          </a:p>
          <a:p>
            <a:pPr marL="388623" lvl="1" indent="-19431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latin typeface="Arial Nova"/>
                <a:ea typeface="Arial Nova"/>
                <a:cs typeface="Arial Nova"/>
                <a:sym typeface="Arial Nova"/>
              </a:rPr>
              <a:t>Reduce resource waste and signal overheads by supporting:</a:t>
            </a:r>
          </a:p>
          <a:p>
            <a:pPr marL="845823" lvl="2" indent="-19431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latin typeface="Arial Nova"/>
                <a:sym typeface="Arial Nova"/>
              </a:rPr>
              <a:t>Dynamic management of CG resources for RACH-less LTM (RAN2, RAN3, RAN4)</a:t>
            </a:r>
          </a:p>
          <a:p>
            <a:pPr marL="388623" lvl="1" indent="-194312">
              <a:lnSpc>
                <a:spcPct val="150000"/>
              </a:lnSpc>
              <a:buFont typeface="Arial"/>
              <a:buChar char="•"/>
            </a:pPr>
            <a:endParaRPr lang="en-US" sz="2000" dirty="0">
              <a:solidFill>
                <a:srgbClr val="FFFFFF"/>
              </a:solidFill>
              <a:latin typeface="Arial Nova"/>
              <a:ea typeface="Arial Nova"/>
              <a:cs typeface="Arial Nova"/>
              <a:sym typeface="Arial Nova"/>
            </a:endParaRPr>
          </a:p>
          <a:p>
            <a:pPr marL="388623" lvl="1" indent="-19431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latin typeface="Arial Nova"/>
                <a:ea typeface="Arial Nova"/>
                <a:cs typeface="Arial Nova"/>
                <a:sym typeface="Arial Nova"/>
              </a:rPr>
              <a:t>Support expansion of LTM scope to: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latin typeface="Arial Nova"/>
                <a:sym typeface="Arial Nova Bold"/>
              </a:rPr>
              <a:t>MN-initiated inter-SN LTM without MCG change (RAN2, RAN3, RAN4)</a:t>
            </a:r>
          </a:p>
          <a:p>
            <a:pPr marL="802644" lvl="2" indent="-17272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latin typeface="Arial Nova"/>
                <a:sym typeface="Arial Nova Bold"/>
              </a:rPr>
              <a:t>NG-based inter-CU LTM (RAN3)</a:t>
            </a:r>
          </a:p>
          <a:p>
            <a:pPr marL="845823" lvl="2" indent="-194312">
              <a:lnSpc>
                <a:spcPct val="150000"/>
              </a:lnSpc>
              <a:buFont typeface="Arial"/>
              <a:buChar char="•"/>
            </a:pPr>
            <a:r>
              <a:rPr lang="en-US" sz="2000" dirty="0">
                <a:solidFill>
                  <a:srgbClr val="FFFFFF"/>
                </a:solidFill>
                <a:latin typeface="Arial Nova"/>
                <a:sym typeface="Arial Nova"/>
              </a:rPr>
              <a:t>MCG LTM with SN change (RAN2, RAN3)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61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</a:blip>
            <a:stretch>
              <a:fillRect t="-9244" b="-9244"/>
            </a:stretch>
          </a:blipFill>
        </p:spPr>
        <p:txBody>
          <a:bodyPr/>
          <a:lstStyle/>
          <a:p>
            <a:endParaRPr lang="en-TW"/>
          </a:p>
        </p:txBody>
      </p:sp>
      <p:sp>
        <p:nvSpPr>
          <p:cNvPr id="3" name="AutoShape 3"/>
          <p:cNvSpPr/>
          <p:nvPr/>
        </p:nvSpPr>
        <p:spPr>
          <a:xfrm>
            <a:off x="3632494" y="-1"/>
            <a:ext cx="208874" cy="10287001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txBody>
          <a:bodyPr/>
          <a:lstStyle/>
          <a:p>
            <a:endParaRPr lang="en-TW"/>
          </a:p>
        </p:txBody>
      </p:sp>
      <p:sp>
        <p:nvSpPr>
          <p:cNvPr id="4" name="AutoShape 4"/>
          <p:cNvSpPr/>
          <p:nvPr/>
        </p:nvSpPr>
        <p:spPr>
          <a:xfrm>
            <a:off x="14446632" y="-5813"/>
            <a:ext cx="208874" cy="10292813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txBody>
          <a:bodyPr/>
          <a:lstStyle/>
          <a:p>
            <a:endParaRPr lang="en-TW"/>
          </a:p>
        </p:txBody>
      </p:sp>
      <p:sp>
        <p:nvSpPr>
          <p:cNvPr id="5" name="AutoShape 5"/>
          <p:cNvSpPr/>
          <p:nvPr/>
        </p:nvSpPr>
        <p:spPr>
          <a:xfrm>
            <a:off x="3841368" y="-1"/>
            <a:ext cx="10605264" cy="10287001"/>
          </a:xfrm>
          <a:prstGeom prst="rect">
            <a:avLst/>
          </a:prstGeom>
          <a:solidFill>
            <a:srgbClr val="15616D">
              <a:alpha val="40000"/>
            </a:srgbClr>
          </a:solidFill>
        </p:spPr>
        <p:txBody>
          <a:bodyPr/>
          <a:lstStyle/>
          <a:p>
            <a:endParaRPr lang="en-TW"/>
          </a:p>
        </p:txBody>
      </p:sp>
      <p:sp>
        <p:nvSpPr>
          <p:cNvPr id="6" name="Freeform 6"/>
          <p:cNvSpPr/>
          <p:nvPr/>
        </p:nvSpPr>
        <p:spPr>
          <a:xfrm>
            <a:off x="4270371" y="9283967"/>
            <a:ext cx="478506" cy="336749"/>
          </a:xfrm>
          <a:custGeom>
            <a:avLst/>
            <a:gdLst/>
            <a:ahLst/>
            <a:cxnLst/>
            <a:rect l="l" t="t" r="r" b="b"/>
            <a:pathLst>
              <a:path w="478506" h="336749">
                <a:moveTo>
                  <a:pt x="0" y="0"/>
                </a:moveTo>
                <a:lnTo>
                  <a:pt x="478507" y="0"/>
                </a:lnTo>
                <a:lnTo>
                  <a:pt x="478507" y="336749"/>
                </a:lnTo>
                <a:lnTo>
                  <a:pt x="0" y="3367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TW"/>
          </a:p>
        </p:txBody>
      </p:sp>
      <p:sp>
        <p:nvSpPr>
          <p:cNvPr id="7" name="Freeform 7"/>
          <p:cNvSpPr/>
          <p:nvPr/>
        </p:nvSpPr>
        <p:spPr>
          <a:xfrm>
            <a:off x="4253369" y="8480664"/>
            <a:ext cx="485316" cy="485317"/>
          </a:xfrm>
          <a:custGeom>
            <a:avLst/>
            <a:gdLst/>
            <a:ahLst/>
            <a:cxnLst/>
            <a:rect l="l" t="t" r="r" b="b"/>
            <a:pathLst>
              <a:path w="485316" h="485317">
                <a:moveTo>
                  <a:pt x="0" y="0"/>
                </a:moveTo>
                <a:lnTo>
                  <a:pt x="485316" y="0"/>
                </a:lnTo>
                <a:lnTo>
                  <a:pt x="485316" y="485317"/>
                </a:lnTo>
                <a:lnTo>
                  <a:pt x="0" y="4853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9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TW"/>
          </a:p>
        </p:txBody>
      </p:sp>
      <p:sp>
        <p:nvSpPr>
          <p:cNvPr id="8" name="Freeform 8"/>
          <p:cNvSpPr/>
          <p:nvPr/>
        </p:nvSpPr>
        <p:spPr>
          <a:xfrm>
            <a:off x="6465378" y="4434870"/>
            <a:ext cx="5357245" cy="1417261"/>
          </a:xfrm>
          <a:custGeom>
            <a:avLst/>
            <a:gdLst/>
            <a:ahLst/>
            <a:cxnLst/>
            <a:rect l="l" t="t" r="r" b="b"/>
            <a:pathLst>
              <a:path w="5357245" h="1417261">
                <a:moveTo>
                  <a:pt x="0" y="0"/>
                </a:moveTo>
                <a:lnTo>
                  <a:pt x="5357244" y="0"/>
                </a:lnTo>
                <a:lnTo>
                  <a:pt x="5357244" y="1417260"/>
                </a:lnTo>
                <a:lnTo>
                  <a:pt x="0" y="14172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90000"/>
            </a:blip>
            <a:stretch>
              <a:fillRect/>
            </a:stretch>
          </a:blipFill>
        </p:spPr>
        <p:txBody>
          <a:bodyPr/>
          <a:lstStyle/>
          <a:p>
            <a:endParaRPr lang="en-TW"/>
          </a:p>
        </p:txBody>
      </p:sp>
      <p:sp>
        <p:nvSpPr>
          <p:cNvPr id="9" name="TextBox 9"/>
          <p:cNvSpPr txBox="1"/>
          <p:nvPr/>
        </p:nvSpPr>
        <p:spPr>
          <a:xfrm>
            <a:off x="4965447" y="9245649"/>
            <a:ext cx="3323745" cy="365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940"/>
              </a:lnSpc>
              <a:spcBef>
                <a:spcPct val="0"/>
              </a:spcBef>
            </a:pPr>
            <a:r>
              <a:rPr lang="en-US" sz="2100" dirty="0">
                <a:solidFill>
                  <a:srgbClr val="FFFFFF">
                    <a:alpha val="89804"/>
                  </a:srgbClr>
                </a:solidFill>
                <a:latin typeface="Arial Nova"/>
                <a:ea typeface="Arial Nova"/>
                <a:cs typeface="Arial Nova"/>
                <a:sym typeface="Arial Nova"/>
              </a:rPr>
              <a:t>contactus@ofinno.com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957760" y="8508175"/>
            <a:ext cx="2680998" cy="365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940"/>
              </a:lnSpc>
              <a:spcBef>
                <a:spcPct val="0"/>
              </a:spcBef>
            </a:pPr>
            <a:r>
              <a:rPr lang="en-US" sz="2100" dirty="0">
                <a:solidFill>
                  <a:srgbClr val="FFFFFF">
                    <a:alpha val="89804"/>
                  </a:srgbClr>
                </a:solidFill>
                <a:latin typeface="Arial Nova"/>
                <a:ea typeface="Arial Nova"/>
                <a:cs typeface="Arial Nova"/>
                <a:sym typeface="Arial Nova"/>
              </a:rPr>
              <a:t>https://ofinno.com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578</Words>
  <Application>Microsoft Office PowerPoint</Application>
  <PresentationFormat>Custom</PresentationFormat>
  <Paragraphs>67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Calibri</vt:lpstr>
      <vt:lpstr>Aptos</vt:lpstr>
      <vt:lpstr>Arial Nova Bold</vt:lpstr>
      <vt:lpstr>Arial Nova</vt:lpstr>
      <vt:lpstr>Montserrat 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Rel-20 XR</dc:title>
  <dc:creator>Chun SungDuck</dc:creator>
  <cp:lastModifiedBy>Ofinno</cp:lastModifiedBy>
  <cp:revision>154</cp:revision>
  <cp:lastPrinted>2025-02-28T15:01:14Z</cp:lastPrinted>
  <dcterms:created xsi:type="dcterms:W3CDTF">2006-08-16T00:00:00Z</dcterms:created>
  <dcterms:modified xsi:type="dcterms:W3CDTF">2025-06-02T18:25:56Z</dcterms:modified>
  <dc:identifier>DAGfeaGSH3E</dc:identifier>
</cp:coreProperties>
</file>