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3" r:id="rId2"/>
  </p:sldMasterIdLst>
  <p:notesMasterIdLst>
    <p:notesMasterId r:id="rId9"/>
  </p:notesMasterIdLst>
  <p:sldIdLst>
    <p:sldId id="679" r:id="rId3"/>
    <p:sldId id="822" r:id="rId4"/>
    <p:sldId id="2147376704" r:id="rId5"/>
    <p:sldId id="2147376705" r:id="rId6"/>
    <p:sldId id="2147376701" r:id="rId7"/>
    <p:sldId id="67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24B785-5D56-42A0-9F2A-6427B8233977}">
          <p14:sldIdLst>
            <p14:sldId id="679"/>
            <p14:sldId id="822"/>
            <p14:sldId id="2147376704"/>
            <p14:sldId id="2147376705"/>
            <p14:sldId id="2147376701"/>
            <p14:sldId id="6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vivo" initials="vivo" lastIdx="0" clrIdx="6"/>
  <p:cmAuthor id="1" name="杨昂" initials="杨昂" lastIdx="2" clrIdx="0"/>
  <p:cmAuthor id="8" name="庄子荀" initials="庄子荀" lastIdx="3" clrIdx="7"/>
  <p:cmAuthor id="2" name="宋扬" initials="宋扬" lastIdx="4" clrIdx="1"/>
  <p:cmAuthor id="9" name="未知用户1" initials="未知用户1" lastIdx="16" clrIdx="8"/>
  <p:cmAuthor id="10" name="贾承璐" initials="贾承璐" lastIdx="3" clrIdx="9">
    <p:extLst>
      <p:ext uri="{19B8F6BF-5375-455C-9EA6-DF929625EA0E}">
        <p15:presenceInfo xmlns:p15="http://schemas.microsoft.com/office/powerpoint/2012/main" userId="S-1-5-21-2660122827-3251746268-3620619969-195847" providerId="AD"/>
      </p:ext>
    </p:extLst>
  </p:cmAuthor>
  <p:cmAuthor id="4" name="Si Ye" initials="SY" lastIdx="1" clrIdx="3"/>
  <p:cmAuthor id="11" name="谢天" initials="谢天" lastIdx="1" clrIdx="10">
    <p:extLst>
      <p:ext uri="{19B8F6BF-5375-455C-9EA6-DF929625EA0E}">
        <p15:presenceInfo xmlns:p15="http://schemas.microsoft.com/office/powerpoint/2012/main" userId="S-1-5-21-2660122827-3251746268-3620619969-224126" providerId="AD"/>
      </p:ext>
    </p:extLst>
  </p:cmAuthor>
  <p:cmAuthor id="5" name="王园园" initials="王园园" lastIdx="5" clrIdx="4"/>
  <p:cmAuthor id="12" name="Hao Wu" initials="HW" lastIdx="1" clrIdx="11">
    <p:extLst>
      <p:ext uri="{19B8F6BF-5375-455C-9EA6-DF929625EA0E}">
        <p15:presenceInfo xmlns:p15="http://schemas.microsoft.com/office/powerpoint/2012/main" userId="S-1-5-21-2660122827-3251746268-3620619969-234450" providerId="AD"/>
      </p:ext>
    </p:extLst>
  </p:cmAuthor>
  <p:cmAuthor id="6" name="司晔" initials="司晔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3FF"/>
    <a:srgbClr val="A3B2FF"/>
    <a:srgbClr val="00CC00"/>
    <a:srgbClr val="99CCFF"/>
    <a:srgbClr val="5831FF"/>
    <a:srgbClr val="415FFF"/>
    <a:srgbClr val="6699FF"/>
    <a:srgbClr val="3399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3066" autoAdjust="0"/>
  </p:normalViewPr>
  <p:slideViewPr>
    <p:cSldViewPr snapToGrid="0">
      <p:cViewPr varScale="1">
        <p:scale>
          <a:sx n="70" d="100"/>
          <a:sy n="70" d="100"/>
        </p:scale>
        <p:origin x="32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FCC28DF-8FFA-43E5-9A2E-51469E8C5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FF0000"/>
                </a:solidFill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27294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FCC28DF-8FFA-43E5-9A2E-51469E8C5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FF0000"/>
                </a:solidFill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40738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354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30969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12192000" cy="6857554"/>
          </a:xfrm>
          <a:prstGeom prst="rect">
            <a:avLst/>
          </a:prstGeom>
        </p:spPr>
      </p:pic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1249570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1958407"/>
            <a:ext cx="7436064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2898881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1448136"/>
            <a:ext cx="7442107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22676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88035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30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917358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14690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0" y="1306186"/>
            <a:ext cx="12192000" cy="5551815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65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490773"/>
            <a:ext cx="11033080" cy="4983443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5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8759179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 userDrawn="1"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96907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 userDrawn="1"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7" name="矩形 76"/>
          <p:cNvSpPr/>
          <p:nvPr userDrawn="1"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 userDrawn="1"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9196955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 userDrawn="1"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1354898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369233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837770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44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BB7F2403-3A2B-7341-859C-AF9A1DF858CC}" type="datetimeFigureOut">
              <a:rPr kumimoji="1" lang="zh-CN" altLang="en-US" smtClean="0"/>
              <a:t>2025/5/31</a:t>
            </a:fld>
            <a:endParaRPr kumimoji="1"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3A479002-77F2-A247-957C-A41EAB49841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802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.xls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37"/>
          </p:nvPr>
        </p:nvSpPr>
        <p:spPr>
          <a:xfrm>
            <a:off x="220361" y="2542032"/>
            <a:ext cx="11018446" cy="233172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301752" y="3429000"/>
            <a:ext cx="10828990" cy="970507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#108		</a:t>
            </a:r>
            <a:r>
              <a:rPr lang="en-GB" altLang="zh-CN" sz="1600" b="1" dirty="0">
                <a:latin typeface="Arial" panose="020B0604020202020204" pitchFamily="34" charset="0"/>
                <a:ea typeface="MS Mincho" panose="02020609040205080304" pitchFamily="49" charset="-128"/>
              </a:rPr>
              <a:t>		                             </a:t>
            </a:r>
            <a:r>
              <a:rPr lang="en-GB" altLang="zh-CN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RP-251202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2025</a:t>
            </a:r>
            <a:endParaRPr lang="zh-CN" altLang="zh-CN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</a:rPr>
              <a:t>Agenda Item:		15.0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Source:			vivo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Title:			</a:t>
            </a:r>
            <a:r>
              <a:rPr lang="en-US" altLang="zh-CN" sz="1800" b="1" dirty="0">
                <a:latin typeface="Arial" panose="020B0604020202020204" pitchFamily="34" charset="0"/>
              </a:rPr>
              <a:t>High level overview of 5G-A Rel-20 proposals – RAN1/2/3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Document for:		Discussion &amp; Decision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endParaRPr lang="zh-CN" altLang="en-US" sz="1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E1B1A6-A515-48BD-8BCB-BAA974D9E42E}"/>
              </a:ext>
            </a:extLst>
          </p:cNvPr>
          <p:cNvSpPr txBox="1"/>
          <p:nvPr/>
        </p:nvSpPr>
        <p:spPr>
          <a:xfrm>
            <a:off x="630936" y="1068017"/>
            <a:ext cx="96560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5">
            <a:extLst>
              <a:ext uri="{FF2B5EF4-FFF2-40B4-BE49-F238E27FC236}">
                <a16:creationId xmlns:a16="http://schemas.microsoft.com/office/drawing/2014/main" id="{E89AEEBF-B67D-45B2-8EFA-846068D24C3C}"/>
              </a:ext>
            </a:extLst>
          </p:cNvPr>
          <p:cNvSpPr txBox="1"/>
          <p:nvPr/>
        </p:nvSpPr>
        <p:spPr>
          <a:xfrm>
            <a:off x="393852" y="263480"/>
            <a:ext cx="11603415" cy="625520"/>
          </a:xfrm>
          <a:prstGeom prst="rect">
            <a:avLst/>
          </a:prstGeom>
        </p:spPr>
        <p:txBody>
          <a:bodyPr anchor="t"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vivo type 简 Regular" panose="02000500000000000000" pitchFamily="2" charset="-122"/>
              </a:rPr>
              <a:t>Outcome of 3GPP workshop on 5G-A Rel-20 (endorsed in RP-243292)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vivo type 简 Regular" panose="020005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3FB5C82-8D66-441B-91D6-8F08DAFB7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929" y="1347986"/>
            <a:ext cx="9439711" cy="416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78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标题 5">
            <a:extLst>
              <a:ext uri="{FF2B5EF4-FFF2-40B4-BE49-F238E27FC236}">
                <a16:creationId xmlns:a16="http://schemas.microsoft.com/office/drawing/2014/main" id="{E89AEEBF-B67D-45B2-8EFA-846068D24C3C}"/>
              </a:ext>
            </a:extLst>
          </p:cNvPr>
          <p:cNvSpPr txBox="1"/>
          <p:nvPr/>
        </p:nvSpPr>
        <p:spPr>
          <a:xfrm>
            <a:off x="393852" y="263480"/>
            <a:ext cx="10172548" cy="625520"/>
          </a:xfrm>
          <a:prstGeom prst="rect">
            <a:avLst/>
          </a:prstGeom>
        </p:spPr>
        <p:txBody>
          <a:bodyPr anchor="t"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vivo type 简 Regular" panose="02000500000000000000" pitchFamily="2" charset="-122"/>
              </a:rPr>
              <a:t>Outcome of RAN#107 discussions (endorsed in RP-250812)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vivo type 简 Regular" panose="02000500000000000000" pitchFamily="2" charset="-122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413EE2BC-3863-4872-B427-D689037BB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427493"/>
              </p:ext>
            </p:extLst>
          </p:nvPr>
        </p:nvGraphicFramePr>
        <p:xfrm>
          <a:off x="114452" y="1464444"/>
          <a:ext cx="5473548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71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44983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22888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AI/ML Air Interface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[2]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NR-MIMO Phase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Enhancements on Ambient 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[3 ~ 3.5]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9027206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NR-NTN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Coverage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[0.5 for 3 quarters]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1947308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(RAN2-led) IoT-NTN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[0.5 for 2 quarters]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274117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ISAC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 for 3 quarters]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2505208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E67C094-18F9-40D7-8234-013C243C1382}"/>
              </a:ext>
            </a:extLst>
          </p:cNvPr>
          <p:cNvSpPr txBox="1"/>
          <p:nvPr/>
        </p:nvSpPr>
        <p:spPr>
          <a:xfrm>
            <a:off x="332340" y="1002779"/>
            <a:ext cx="3776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</a:rPr>
              <a:t>RAN1-led items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7189788-9897-439C-B426-D8FF56A8B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22153"/>
              </p:ext>
            </p:extLst>
          </p:nvPr>
        </p:nvGraphicFramePr>
        <p:xfrm>
          <a:off x="6335606" y="1464444"/>
          <a:ext cx="5407661" cy="3004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4985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54267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3220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it-IT" sz="1600" dirty="0"/>
                        <a:t>AI Mobility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[1.5]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it-IT" sz="1600" dirty="0">
                          <a:solidFill>
                            <a:schemeClr val="tx1"/>
                          </a:solidFill>
                        </a:rPr>
                        <a:t>NTN 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Mobility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XR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23015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(RAN1 led) AI PHY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[2]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(RAN1 led) Ambient 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[2]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(RAN1 led) MIMO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[0.5]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1337276"/>
                  </a:ext>
                </a:extLst>
              </a:tr>
              <a:tr h="29857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(RAN1 led) NR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[0.5]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37672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67A8CAE-F681-4CA8-BD73-557E97246FC0}"/>
              </a:ext>
            </a:extLst>
          </p:cNvPr>
          <p:cNvSpPr txBox="1"/>
          <p:nvPr/>
        </p:nvSpPr>
        <p:spPr>
          <a:xfrm>
            <a:off x="7122607" y="945889"/>
            <a:ext cx="3776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</a:rPr>
              <a:t>RAN2-led items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B2F39C97-ED50-4C6E-9233-461E6546E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851337"/>
              </p:ext>
            </p:extLst>
          </p:nvPr>
        </p:nvGraphicFramePr>
        <p:xfrm>
          <a:off x="3126651" y="5027523"/>
          <a:ext cx="5407661" cy="1655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3084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914577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31427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298642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AI/ML for NG-RAN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[1-1.5]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298642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(RAN1-led) Ambient IoT</a:t>
                      </a:r>
                      <a:endParaRPr lang="en-US" sz="1600" dirty="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3460869"/>
                  </a:ext>
                </a:extLst>
              </a:tr>
              <a:tr h="298642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SON/MDT Enhancements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[0.5-1]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298642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ISAC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5434784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50911B6A-8EC5-46A2-8B3E-9E8E080497D2}"/>
              </a:ext>
            </a:extLst>
          </p:cNvPr>
          <p:cNvSpPr txBox="1"/>
          <p:nvPr/>
        </p:nvSpPr>
        <p:spPr>
          <a:xfrm>
            <a:off x="3126651" y="4485495"/>
            <a:ext cx="3776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</a:rPr>
              <a:t>RAN3-led items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11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5" name="标题 5">
            <a:extLst>
              <a:ext uri="{FF2B5EF4-FFF2-40B4-BE49-F238E27FC236}">
                <a16:creationId xmlns:a16="http://schemas.microsoft.com/office/drawing/2014/main" id="{D4BB4D72-4746-4884-8C51-C1B136741367}"/>
              </a:ext>
            </a:extLst>
          </p:cNvPr>
          <p:cNvSpPr txBox="1"/>
          <p:nvPr/>
        </p:nvSpPr>
        <p:spPr>
          <a:xfrm>
            <a:off x="390132" y="425281"/>
            <a:ext cx="1205909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5G-Advanced topics in Rel-20 (RAN1/2/3)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808B2CC-2911-4DA7-9E95-A97DE3ACD440}"/>
              </a:ext>
            </a:extLst>
          </p:cNvPr>
          <p:cNvGrpSpPr/>
          <p:nvPr/>
        </p:nvGrpSpPr>
        <p:grpSpPr>
          <a:xfrm>
            <a:off x="161827" y="3585189"/>
            <a:ext cx="4243916" cy="1668456"/>
            <a:chOff x="816075" y="2121031"/>
            <a:chExt cx="3853653" cy="1903747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03A8069-8834-4CAC-9F85-5AFFF3BC7C83}"/>
                </a:ext>
              </a:extLst>
            </p:cNvPr>
            <p:cNvSpPr/>
            <p:nvPr/>
          </p:nvSpPr>
          <p:spPr>
            <a:xfrm>
              <a:off x="827079" y="2151928"/>
              <a:ext cx="3842649" cy="187285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WI for device 1 &amp; topology 2 (UE reader)</a:t>
              </a:r>
            </a:p>
            <a:p>
              <a:pPr marL="742950" lvl="1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RAN2-led WI, with RAN3,4 secondary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SI for active device targeting outdoor scenario, including design targets and technical solutions (not limited to Rel-19 design for device 1) </a:t>
              </a:r>
            </a:p>
            <a:p>
              <a:pPr marL="742950" lvl="1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RAN1-led SI with potential follow-up WI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AF9FEA0-C18F-47D0-86A4-9D194BB3768B}"/>
                </a:ext>
              </a:extLst>
            </p:cNvPr>
            <p:cNvSpPr/>
            <p:nvPr/>
          </p:nvSpPr>
          <p:spPr>
            <a:xfrm>
              <a:off x="816075" y="2121031"/>
              <a:ext cx="3842649" cy="405356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Ambient IoT phase 2 (1205)</a:t>
              </a:r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88D8866-8F90-40B7-94C0-7E0AD8556DB4}"/>
              </a:ext>
            </a:extLst>
          </p:cNvPr>
          <p:cNvGrpSpPr/>
          <p:nvPr/>
        </p:nvGrpSpPr>
        <p:grpSpPr>
          <a:xfrm>
            <a:off x="198446" y="1304599"/>
            <a:ext cx="4196119" cy="2286498"/>
            <a:chOff x="816075" y="2121032"/>
            <a:chExt cx="3825505" cy="133107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A20C151-888F-4850-B7F7-D98AE370D0E3}"/>
                </a:ext>
              </a:extLst>
            </p:cNvPr>
            <p:cNvSpPr/>
            <p:nvPr/>
          </p:nvSpPr>
          <p:spPr>
            <a:xfrm>
              <a:off x="816076" y="2121032"/>
              <a:ext cx="3825504" cy="133107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Global standard solution for voice call over GEO satellite based on NB-IoT,  smartphone use case 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Down-select btw CP&amp;UP solutions (Dec, 2025)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Dedicated RB for IMS voice, 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Protocol overhead reduction for voice packets with </a:t>
              </a:r>
              <a:r>
                <a:rPr lang="en-US" altLang="zh-CN" sz="1400" dirty="0" err="1">
                  <a:solidFill>
                    <a:schemeClr val="tx1"/>
                  </a:solidFill>
                </a:rPr>
                <a:t>with</a:t>
              </a:r>
              <a:r>
                <a:rPr lang="en-US" altLang="zh-CN" sz="1400" dirty="0">
                  <a:solidFill>
                    <a:schemeClr val="tx1"/>
                  </a:solidFill>
                </a:rPr>
                <a:t> RTP/UDP/IP ROHC,  SPS support, Emergency call, High power class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RAN2-led WI, with RAN4&amp;RAN1 secondary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A795E4-0639-41EC-AC94-596255A5185A}"/>
                </a:ext>
              </a:extLst>
            </p:cNvPr>
            <p:cNvSpPr/>
            <p:nvPr/>
          </p:nvSpPr>
          <p:spPr>
            <a:xfrm>
              <a:off x="816075" y="2121033"/>
              <a:ext cx="3811636" cy="206810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Voice over GEO based on NB-IoT (1209)</a:t>
              </a:r>
              <a:endParaRPr lang="zh-CN" altLang="en-US" dirty="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B8AB536-80CF-4D88-999C-A3997BA54DA3}"/>
              </a:ext>
            </a:extLst>
          </p:cNvPr>
          <p:cNvSpPr txBox="1"/>
          <p:nvPr/>
        </p:nvSpPr>
        <p:spPr>
          <a:xfrm>
            <a:off x="349273" y="841912"/>
            <a:ext cx="3776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</a:rPr>
              <a:t>Further use case expansion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BA8F47-7D9B-47FB-B243-77C246345292}"/>
              </a:ext>
            </a:extLst>
          </p:cNvPr>
          <p:cNvSpPr txBox="1"/>
          <p:nvPr/>
        </p:nvSpPr>
        <p:spPr>
          <a:xfrm>
            <a:off x="6096000" y="887798"/>
            <a:ext cx="5094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C000"/>
                </a:solidFill>
              </a:rPr>
              <a:t>Further performance improvements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7FA25A1-2651-439D-9892-709BA763A3D1}"/>
              </a:ext>
            </a:extLst>
          </p:cNvPr>
          <p:cNvGrpSpPr/>
          <p:nvPr/>
        </p:nvGrpSpPr>
        <p:grpSpPr>
          <a:xfrm>
            <a:off x="4556056" y="1350400"/>
            <a:ext cx="3856793" cy="1776634"/>
            <a:chOff x="541252" y="2121031"/>
            <a:chExt cx="3955336" cy="170236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8A46408-25E9-4414-B9E8-71D5284D851C}"/>
                </a:ext>
              </a:extLst>
            </p:cNvPr>
            <p:cNvSpPr/>
            <p:nvPr/>
          </p:nvSpPr>
          <p:spPr>
            <a:xfrm>
              <a:off x="541254" y="2121031"/>
              <a:ext cx="3955334" cy="170236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Specify two sided CSI compression with necessary LCM aspects [RAN1, RAN2]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Model/model structure specification [RAN4, RAN1] 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Study/specify signaling for dataset/model sharing  and UE data collection [RAN2] 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21E3CAE-D5FE-43AE-855D-E0CAAF935EF5}"/>
                </a:ext>
              </a:extLst>
            </p:cNvPr>
            <p:cNvSpPr/>
            <p:nvPr/>
          </p:nvSpPr>
          <p:spPr>
            <a:xfrm>
              <a:off x="541252" y="2121031"/>
              <a:ext cx="3955334" cy="306720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AI/ML PHY (1203)</a:t>
              </a:r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E5EAAD-2D86-4FEC-9D74-1C1A6DC69E78}"/>
              </a:ext>
            </a:extLst>
          </p:cNvPr>
          <p:cNvGrpSpPr/>
          <p:nvPr/>
        </p:nvGrpSpPr>
        <p:grpSpPr>
          <a:xfrm>
            <a:off x="8520908" y="1344580"/>
            <a:ext cx="3556144" cy="1668828"/>
            <a:chOff x="816073" y="2121031"/>
            <a:chExt cx="3729681" cy="186374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FEA72B6-4DD0-483E-B41F-9FF52A826B11}"/>
                </a:ext>
              </a:extLst>
            </p:cNvPr>
            <p:cNvSpPr/>
            <p:nvPr/>
          </p:nvSpPr>
          <p:spPr>
            <a:xfrm>
              <a:off x="816073" y="2132307"/>
              <a:ext cx="3729681" cy="185247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RRM measurement prediction for UE and NW side model (RAN2, RAN4)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Measurement event prediction with UE side model  (RAN2, RAN4)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Functionality-based LCM (RAN2)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RAN2-led WI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337E903-B4FD-486D-99C3-285090A433C8}"/>
                </a:ext>
              </a:extLst>
            </p:cNvPr>
            <p:cNvSpPr/>
            <p:nvPr/>
          </p:nvSpPr>
          <p:spPr>
            <a:xfrm>
              <a:off x="816074" y="2121031"/>
              <a:ext cx="3729175" cy="339236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AI Mobility (1208)</a:t>
              </a:r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89A367-CF40-428C-BB2C-EACC1B439027}"/>
              </a:ext>
            </a:extLst>
          </p:cNvPr>
          <p:cNvGrpSpPr/>
          <p:nvPr/>
        </p:nvGrpSpPr>
        <p:grpSpPr>
          <a:xfrm>
            <a:off x="4556682" y="3248411"/>
            <a:ext cx="3831847" cy="1764499"/>
            <a:chOff x="816075" y="2121031"/>
            <a:chExt cx="3680512" cy="1232324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8FD0E9A-C2DD-4D98-BC11-FEC2B98EEDEB}"/>
                </a:ext>
              </a:extLst>
            </p:cNvPr>
            <p:cNvSpPr/>
            <p:nvPr/>
          </p:nvSpPr>
          <p:spPr>
            <a:xfrm>
              <a:off x="816076" y="2121033"/>
              <a:ext cx="3680511" cy="123232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To include the objective: </a:t>
              </a:r>
            </a:p>
            <a:p>
              <a:pPr marL="742950" lvl="1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For 2Tx non-coherent UE, support UL precoder cycling using non-coherent codebook subset with up to 2 PRGs (RAN1).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RAN1-led WI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5DAF00-5B15-4583-985D-8784BFA2B6DC}"/>
                </a:ext>
              </a:extLst>
            </p:cNvPr>
            <p:cNvSpPr/>
            <p:nvPr/>
          </p:nvSpPr>
          <p:spPr>
            <a:xfrm>
              <a:off x="816075" y="2121031"/>
              <a:ext cx="3680511" cy="217689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MIMO Phase 6 (1204)</a:t>
              </a:r>
              <a:endParaRPr lang="zh-CN" altLang="en-US" dirty="0"/>
            </a:p>
          </p:txBody>
        </p:sp>
      </p:grpSp>
      <p:cxnSp>
        <p:nvCxnSpPr>
          <p:cNvPr id="28" name="Straight Connector 109">
            <a:extLst>
              <a:ext uri="{FF2B5EF4-FFF2-40B4-BE49-F238E27FC236}">
                <a16:creationId xmlns:a16="http://schemas.microsoft.com/office/drawing/2014/main" id="{CADDC6D6-5119-4151-82C8-79F1CC3CB7E7}"/>
              </a:ext>
            </a:extLst>
          </p:cNvPr>
          <p:cNvCxnSpPr>
            <a:cxnSpLocks/>
          </p:cNvCxnSpPr>
          <p:nvPr/>
        </p:nvCxnSpPr>
        <p:spPr>
          <a:xfrm>
            <a:off x="4474372" y="1131005"/>
            <a:ext cx="40121" cy="5026156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D2624F-3D15-4560-B690-55A6EE92D74E}"/>
              </a:ext>
            </a:extLst>
          </p:cNvPr>
          <p:cNvGrpSpPr/>
          <p:nvPr/>
        </p:nvGrpSpPr>
        <p:grpSpPr>
          <a:xfrm>
            <a:off x="8484290" y="3011160"/>
            <a:ext cx="3592762" cy="1513235"/>
            <a:chOff x="777668" y="1998772"/>
            <a:chExt cx="3718914" cy="154750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81EF47D-6F14-48C9-BDC4-034F81AD68BA}"/>
                </a:ext>
              </a:extLst>
            </p:cNvPr>
            <p:cNvSpPr/>
            <p:nvPr/>
          </p:nvSpPr>
          <p:spPr>
            <a:xfrm>
              <a:off x="777668" y="2185778"/>
              <a:ext cx="3718913" cy="13604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GB" altLang="zh-CN" sz="1400" dirty="0">
                  <a:solidFill>
                    <a:schemeClr val="tx1"/>
                  </a:solidFill>
                </a:rPr>
                <a:t>Multiple PRACH TX over different beams including Msg3 beam selection</a:t>
              </a:r>
            </a:p>
            <a:p>
              <a:pPr marL="285750" lvl="0" indent="-285750" algn="just">
                <a:buFont typeface="Arial" panose="020B0604020202020204" pitchFamily="34" charset="0"/>
                <a:buChar char="•"/>
              </a:pPr>
              <a:r>
                <a:rPr lang="en-GB" altLang="zh-CN" sz="1400" dirty="0">
                  <a:solidFill>
                    <a:schemeClr val="tx1"/>
                  </a:solidFill>
                </a:rPr>
                <a:t>MSG.5 PUSCH repetition </a:t>
              </a:r>
            </a:p>
            <a:p>
              <a:pPr marL="285750" lvl="0" indent="-285750" algn="just">
                <a:buFont typeface="Arial" panose="020B0604020202020204" pitchFamily="34" charset="0"/>
                <a:buChar char="•"/>
              </a:pPr>
              <a:r>
                <a:rPr lang="en-GB" altLang="zh-CN" sz="1400" dirty="0">
                  <a:solidFill>
                    <a:schemeClr val="tx1"/>
                  </a:solidFill>
                </a:rPr>
                <a:t>Extend pi/2-BPSK to more MCS entries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RAN1-led WI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732AFBB-8368-4FB7-B2B5-BCAEDB915A49}"/>
                </a:ext>
              </a:extLst>
            </p:cNvPr>
            <p:cNvSpPr/>
            <p:nvPr/>
          </p:nvSpPr>
          <p:spPr>
            <a:xfrm>
              <a:off x="816071" y="1998772"/>
              <a:ext cx="3680511" cy="333302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Coverage enhancements (1206)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E1579A9-9C47-4B05-919E-734DC3815290}"/>
              </a:ext>
            </a:extLst>
          </p:cNvPr>
          <p:cNvGrpSpPr/>
          <p:nvPr/>
        </p:nvGrpSpPr>
        <p:grpSpPr>
          <a:xfrm>
            <a:off x="4554615" y="5031070"/>
            <a:ext cx="3880042" cy="1826930"/>
            <a:chOff x="816074" y="1952549"/>
            <a:chExt cx="3644353" cy="186523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AC48843-EAEF-4342-AF85-319D0CB338A7}"/>
                </a:ext>
              </a:extLst>
            </p:cNvPr>
            <p:cNvSpPr/>
            <p:nvPr/>
          </p:nvSpPr>
          <p:spPr>
            <a:xfrm>
              <a:off x="816074" y="1965369"/>
              <a:ext cx="3622513" cy="185241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lvl="1" indent="-285750" algn="just">
                <a:buFont typeface="Arial" panose="020B0604020202020204" pitchFamily="34" charset="0"/>
                <a:buChar char="•"/>
              </a:pPr>
              <a:endParaRPr lang="nn-NO" altLang="zh-CN" sz="1400" dirty="0">
                <a:solidFill>
                  <a:schemeClr val="tx1"/>
                </a:solidFill>
              </a:endParaRPr>
            </a:p>
            <a:p>
              <a:pPr marL="285750" lvl="1" indent="-285750" algn="just">
                <a:buFont typeface="Arial" panose="020B0604020202020204" pitchFamily="34" charset="0"/>
                <a:buChar char="•"/>
              </a:pPr>
              <a:endParaRPr lang="nn-NO" altLang="zh-CN" sz="1400" dirty="0">
                <a:solidFill>
                  <a:schemeClr val="tx1"/>
                </a:solidFill>
              </a:endParaRPr>
            </a:p>
            <a:p>
              <a:pPr marL="285750" lvl="1" indent="-285750" algn="just">
                <a:buFont typeface="Arial" panose="020B0604020202020204" pitchFamily="34" charset="0"/>
                <a:buChar char="•"/>
              </a:pPr>
              <a:endParaRPr lang="nn-NO" altLang="zh-CN" sz="1400" dirty="0">
                <a:solidFill>
                  <a:schemeClr val="tx1"/>
                </a:solidFill>
              </a:endParaRPr>
            </a:p>
            <a:p>
              <a:pPr marL="285750" lvl="1" indent="-285750" algn="just">
                <a:buFont typeface="Arial" panose="020B0604020202020204" pitchFamily="34" charset="0"/>
                <a:buChar char="•"/>
              </a:pPr>
              <a:r>
                <a:rPr lang="nn-NO" altLang="zh-CN" sz="1400" dirty="0">
                  <a:solidFill>
                    <a:schemeClr val="tx1"/>
                  </a:solidFill>
                </a:rPr>
                <a:t>Study solutions for  UE to access to the NTN network when GNSS is available or less accurate (RAN1, RAN4, RAN2)</a:t>
              </a:r>
            </a:p>
            <a:p>
              <a:pPr marL="285750" lvl="1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Enhanced support E-UTRA TN to NR-NTN handover in Connected mode (RAN2,RAN4)</a:t>
              </a:r>
            </a:p>
            <a:p>
              <a:pPr marL="285750" lvl="1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RAN1-led WI</a:t>
              </a:r>
            </a:p>
            <a:p>
              <a:pPr algn="just"/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lvl="1" indent="-285750" algn="just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nn-NO" altLang="zh-CN" sz="1400" dirty="0">
                <a:solidFill>
                  <a:schemeClr val="tx1"/>
                </a:solidFill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8324658-09C9-4864-809D-403F11C7DCB0}"/>
                </a:ext>
              </a:extLst>
            </p:cNvPr>
            <p:cNvSpPr/>
            <p:nvPr/>
          </p:nvSpPr>
          <p:spPr>
            <a:xfrm>
              <a:off x="837915" y="1952549"/>
              <a:ext cx="3622512" cy="371885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NR NTN phase 4 (1207)</a:t>
              </a:r>
              <a:endParaRPr lang="zh-CN" altLang="en-US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951E812-8AAE-4670-8872-2F47704D6387}"/>
              </a:ext>
            </a:extLst>
          </p:cNvPr>
          <p:cNvGrpSpPr/>
          <p:nvPr/>
        </p:nvGrpSpPr>
        <p:grpSpPr>
          <a:xfrm>
            <a:off x="166681" y="5253645"/>
            <a:ext cx="4267569" cy="1496287"/>
            <a:chOff x="745817" y="2097055"/>
            <a:chExt cx="3722037" cy="169487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01B6AE8F-7F59-4606-9335-1CA33131136B}"/>
                </a:ext>
              </a:extLst>
            </p:cNvPr>
            <p:cNvSpPr/>
            <p:nvPr/>
          </p:nvSpPr>
          <p:spPr>
            <a:xfrm>
              <a:off x="745817" y="2097055"/>
              <a:ext cx="3722037" cy="16948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rgbClr val="1D1D1A"/>
                </a:solidFill>
                <a:latin typeface="Arial" panose="020B0604020202020204" pitchFamily="34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Performance evaluation for UAV use case based on TRP mono-static sensing [RAN1]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Study related procedures and signaling exchange between RAN and CN [RAN3, RAN1]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646FE057-217D-4D92-9D67-74F27B837C71}"/>
                </a:ext>
              </a:extLst>
            </p:cNvPr>
            <p:cNvSpPr/>
            <p:nvPr/>
          </p:nvSpPr>
          <p:spPr>
            <a:xfrm>
              <a:off x="816076" y="2121031"/>
              <a:ext cx="3622512" cy="347758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err="1"/>
                <a:t>gNB</a:t>
              </a:r>
              <a:r>
                <a:rPr lang="en-US" altLang="zh-CN" dirty="0"/>
                <a:t> mono-static sensing (1211)</a:t>
              </a:r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72BA1ED-F102-4D29-92C3-3956245A86EB}"/>
              </a:ext>
            </a:extLst>
          </p:cNvPr>
          <p:cNvGrpSpPr/>
          <p:nvPr/>
        </p:nvGrpSpPr>
        <p:grpSpPr>
          <a:xfrm>
            <a:off x="8497279" y="4610066"/>
            <a:ext cx="3556522" cy="1443490"/>
            <a:chOff x="816074" y="1950917"/>
            <a:chExt cx="3622513" cy="1760080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D1A151C-E6C1-4B74-8365-7CA8BFE37D65}"/>
                </a:ext>
              </a:extLst>
            </p:cNvPr>
            <p:cNvSpPr/>
            <p:nvPr/>
          </p:nvSpPr>
          <p:spPr>
            <a:xfrm>
              <a:off x="816074" y="2243675"/>
              <a:ext cx="3622513" cy="146732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 err="1">
                  <a:solidFill>
                    <a:schemeClr val="tx1"/>
                  </a:solidFill>
                </a:rPr>
                <a:t>SCell</a:t>
              </a:r>
              <a:r>
                <a:rPr lang="en-US" altLang="zh-CN" sz="1400" dirty="0">
                  <a:solidFill>
                    <a:schemeClr val="tx1"/>
                  </a:solidFill>
                </a:rPr>
                <a:t> measurement and activation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[Dynamic L1 measurement and reporting </a:t>
              </a:r>
              <a:r>
                <a:rPr lang="en-US" altLang="zh-CN" sz="1400">
                  <a:solidFill>
                    <a:schemeClr val="tx1"/>
                  </a:solidFill>
                </a:rPr>
                <a:t>configuration change]</a:t>
              </a:r>
              <a:endParaRPr lang="en-US" altLang="zh-CN" sz="14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/>
                  </a:solidFill>
                </a:rPr>
                <a:t>RAN2-led WI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02CBFC10-1E21-4EA8-AD1B-281C912C9331}"/>
                </a:ext>
              </a:extLst>
            </p:cNvPr>
            <p:cNvSpPr/>
            <p:nvPr/>
          </p:nvSpPr>
          <p:spPr>
            <a:xfrm>
              <a:off x="839758" y="1950917"/>
              <a:ext cx="3574376" cy="380385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Further Mobility </a:t>
              </a:r>
              <a:r>
                <a:rPr lang="en-US" altLang="zh-CN" dirty="0" err="1"/>
                <a:t>enh</a:t>
              </a:r>
              <a:r>
                <a:rPr lang="en-US" altLang="zh-CN" dirty="0"/>
                <a:t>. (1210)</a:t>
              </a:r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C693C33-FCE3-47D2-81B6-4DFE5486EFBD}"/>
              </a:ext>
            </a:extLst>
          </p:cNvPr>
          <p:cNvGrpSpPr/>
          <p:nvPr/>
        </p:nvGrpSpPr>
        <p:grpSpPr>
          <a:xfrm>
            <a:off x="8497279" y="5995025"/>
            <a:ext cx="3579773" cy="808105"/>
            <a:chOff x="816074" y="1854993"/>
            <a:chExt cx="3643998" cy="100233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CDCBCD6-3463-4F28-8AA0-0203D94EFFBD}"/>
                </a:ext>
              </a:extLst>
            </p:cNvPr>
            <p:cNvSpPr/>
            <p:nvPr/>
          </p:nvSpPr>
          <p:spPr>
            <a:xfrm>
              <a:off x="816074" y="2173540"/>
              <a:ext cx="3622513" cy="68378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just"/>
              <a:endParaRPr lang="nn-NO" altLang="zh-CN" sz="1400" dirty="0">
                <a:solidFill>
                  <a:schemeClr val="tx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97F6630-4C24-4613-ADD7-EC27660021BA}"/>
                </a:ext>
              </a:extLst>
            </p:cNvPr>
            <p:cNvSpPr/>
            <p:nvPr/>
          </p:nvSpPr>
          <p:spPr>
            <a:xfrm>
              <a:off x="837560" y="1854993"/>
              <a:ext cx="3622512" cy="371886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XR &amp; Mobile AI (1207)</a:t>
              </a:r>
              <a:endParaRPr lang="zh-CN" altLang="en-US" dirty="0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7306C132-BEEB-42D7-ACBE-7F4029E270A1}"/>
              </a:ext>
            </a:extLst>
          </p:cNvPr>
          <p:cNvSpPr txBox="1"/>
          <p:nvPr/>
        </p:nvSpPr>
        <p:spPr>
          <a:xfrm>
            <a:off x="8408450" y="6373976"/>
            <a:ext cx="37401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nn-NO" altLang="zh-CN" sz="1400" dirty="0"/>
              <a:t>Co-signed proposal from Meta&amp;Huawei</a:t>
            </a:r>
          </a:p>
        </p:txBody>
      </p:sp>
    </p:spTree>
    <p:extLst>
      <p:ext uri="{BB962C8B-B14F-4D97-AF65-F5344CB8AC3E}">
        <p14:creationId xmlns:p14="http://schemas.microsoft.com/office/powerpoint/2010/main" val="41959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5" name="标题 5">
            <a:extLst>
              <a:ext uri="{FF2B5EF4-FFF2-40B4-BE49-F238E27FC236}">
                <a16:creationId xmlns:a16="http://schemas.microsoft.com/office/drawing/2014/main" id="{D4BB4D72-4746-4884-8C51-C1B136741367}"/>
              </a:ext>
            </a:extLst>
          </p:cNvPr>
          <p:cNvSpPr txBox="1"/>
          <p:nvPr/>
        </p:nvSpPr>
        <p:spPr>
          <a:xfrm>
            <a:off x="390132" y="425281"/>
            <a:ext cx="1205909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Overall 5G-Advanced topics in Rel-20 (RAN1/2/3)</a:t>
            </a: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7254BE4-C1C4-468A-862D-CA645C1863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988867"/>
              </p:ext>
            </p:extLst>
          </p:nvPr>
        </p:nvGraphicFramePr>
        <p:xfrm>
          <a:off x="676275" y="1952625"/>
          <a:ext cx="8139113" cy="372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5835535" imgH="2673421" progId="Excel.Sheet.12">
                  <p:embed/>
                </p:oleObj>
              </mc:Choice>
              <mc:Fallback>
                <p:oleObj name="Worksheet" r:id="rId4" imgW="5835535" imgH="2673421" progId="Excel.Sheet.12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F7254BE4-C1C4-468A-862D-CA645C1863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6275" y="1952625"/>
                        <a:ext cx="8139113" cy="3729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6741233-F97B-4DF9-861F-271FA7B165BB}"/>
              </a:ext>
            </a:extLst>
          </p:cNvPr>
          <p:cNvSpPr txBox="1"/>
          <p:nvPr/>
        </p:nvSpPr>
        <p:spPr>
          <a:xfrm>
            <a:off x="520700" y="1176544"/>
            <a:ext cx="6223000" cy="402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TU analysis</a:t>
            </a:r>
          </a:p>
        </p:txBody>
      </p:sp>
    </p:spTree>
    <p:extLst>
      <p:ext uri="{BB962C8B-B14F-4D97-AF65-F5344CB8AC3E}">
        <p14:creationId xmlns:p14="http://schemas.microsoft.com/office/powerpoint/2010/main" val="299101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>
          <a:xfrm>
            <a:off x="735493" y="6096530"/>
            <a:ext cx="9160221" cy="364826"/>
          </a:xfr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77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35835</TotalTime>
  <Words>660</Words>
  <Application>Microsoft Office PowerPoint</Application>
  <PresentationFormat>宽屏</PresentationFormat>
  <Paragraphs>119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Worksheet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Rongrong Sun</dc:creator>
  <cp:lastModifiedBy>Xueming Pan(vivo)</cp:lastModifiedBy>
  <cp:revision>2619</cp:revision>
  <dcterms:created xsi:type="dcterms:W3CDTF">2019-03-21T01:16:00Z</dcterms:created>
  <dcterms:modified xsi:type="dcterms:W3CDTF">2025-05-31T13:49:47Z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2052-11.1.0.10495</vt:lpwstr>
  </property>
  <property fmtid="{D5CDD505-2E9C-101B-9397-08002B2CF9AE}" pid="4" name="ICV">
    <vt:lpwstr>8240DD3D14CF42A18204560A78436FAD</vt:lpwstr>
  </property>
</Properties>
</file>