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6"/>
  </p:notesMasterIdLst>
  <p:handoutMasterIdLst>
    <p:handoutMasterId r:id="rId7"/>
  </p:handoutMasterIdLst>
  <p:sldIdLst>
    <p:sldId id="283" r:id="rId2"/>
    <p:sldId id="1524" r:id="rId3"/>
    <p:sldId id="2147471131" r:id="rId4"/>
    <p:sldId id="1513" r:id="rId5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1524"/>
            <p14:sldId id="2147471131"/>
            <p14:sldId id="151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D0E8C4"/>
    <a:srgbClr val="009644"/>
    <a:srgbClr val="005828"/>
    <a:srgbClr val="FFFFFF"/>
    <a:srgbClr val="EBF1DE"/>
    <a:srgbClr val="C61E22"/>
    <a:srgbClr val="E0E1E7"/>
    <a:srgbClr val="170BB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6291"/>
  </p:normalViewPr>
  <p:slideViewPr>
    <p:cSldViewPr snapToGrid="0" snapToObjects="1">
      <p:cViewPr varScale="1">
        <p:scale>
          <a:sx n="114" d="100"/>
          <a:sy n="114" d="100"/>
        </p:scale>
        <p:origin x="90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0BBDCE-D7B4-4D41-BA1C-C2BB0FFEA1A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757" y="2130435"/>
            <a:ext cx="10367249" cy="1470025"/>
          </a:xfrm>
          <a:prstGeom prst="rect">
            <a:avLst/>
          </a:prstGeom>
        </p:spPr>
        <p:txBody>
          <a:bodyPr lIns="91322" tIns="45658" rIns="91322" bIns="45658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515" y="3886200"/>
            <a:ext cx="8537734" cy="1752600"/>
          </a:xfrm>
          <a:prstGeom prst="rect">
            <a:avLst/>
          </a:prstGeom>
        </p:spPr>
        <p:txBody>
          <a:bodyPr lIns="91322" tIns="45658" rIns="91322" bIns="45658"/>
          <a:lstStyle>
            <a:lvl1pPr marL="0" indent="0" algn="ctr">
              <a:buNone/>
              <a:defRPr/>
            </a:lvl1pPr>
            <a:lvl2pPr marL="608545" indent="0" algn="ctr">
              <a:buNone/>
              <a:defRPr/>
            </a:lvl2pPr>
            <a:lvl3pPr marL="1217096" indent="0" algn="ctr">
              <a:buNone/>
              <a:defRPr/>
            </a:lvl3pPr>
            <a:lvl4pPr marL="1825646" indent="0" algn="ctr">
              <a:buNone/>
              <a:defRPr/>
            </a:lvl4pPr>
            <a:lvl5pPr marL="2434196" indent="0" algn="ctr">
              <a:buNone/>
              <a:defRPr/>
            </a:lvl5pPr>
            <a:lvl6pPr marL="3042743" indent="0" algn="ctr">
              <a:buNone/>
              <a:defRPr/>
            </a:lvl6pPr>
            <a:lvl7pPr marL="3651292" indent="0" algn="ctr">
              <a:buNone/>
              <a:defRPr/>
            </a:lvl7pPr>
            <a:lvl8pPr marL="4259843" indent="0" algn="ctr">
              <a:buNone/>
              <a:defRPr/>
            </a:lvl8pPr>
            <a:lvl9pPr marL="4868392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30268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3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79196"/>
            <a:ext cx="10463926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b="1" dirty="0">
                <a:solidFill>
                  <a:srgbClr val="C00000"/>
                </a:solidFill>
              </a:rPr>
              <a:t>Rel-20 AI/ML for NG-RAN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A25D29C-31F9-427F-8F4B-D9BA2DC038C5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RAN#108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RP-251162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l-PL" altLang="zh-CN" b="1" dirty="0"/>
              <a:t>Prague, Czech Republic, June 9-13, 2025</a:t>
            </a:r>
            <a:endParaRPr lang="en-US" altLang="zh-CN" b="1" dirty="0"/>
          </a:p>
          <a:p>
            <a:r>
              <a:rPr lang="en-US" altLang="zh-CN" b="1" dirty="0"/>
              <a:t>Agenda Item: 15.3.1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469738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 for 5G-A Rel-19 NG-RAN AI/ML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2"/>
          </p:nvPr>
        </p:nvSpPr>
        <p:spPr>
          <a:xfrm>
            <a:off x="709640" y="1207150"/>
            <a:ext cx="10930027" cy="2450450"/>
          </a:xfrm>
        </p:spPr>
        <p:txBody>
          <a:bodyPr/>
          <a:lstStyle/>
          <a:p>
            <a:pPr marL="11108" indent="0" algn="just">
              <a:lnSpc>
                <a:spcPct val="150000"/>
              </a:lnSpc>
              <a:buNone/>
            </a:pPr>
            <a:r>
              <a:rPr lang="en-US" altLang="zh-CN" sz="1600" dirty="0"/>
              <a:t>• During the discussions on NG-RAN AI/ML for in Rel-19 in </a:t>
            </a:r>
            <a:r>
              <a:rPr lang="en-US" altLang="zh-CN" sz="1600" dirty="0" err="1"/>
              <a:t>RAN3</a:t>
            </a:r>
            <a:r>
              <a:rPr lang="en-US" altLang="zh-CN" sz="1600" dirty="0"/>
              <a:t>, potential benefits for new use cases were studied and identified, only some of which were agreed to be included in the normative phase work, i.e. slicing and </a:t>
            </a:r>
            <a:r>
              <a:rPr lang="en-US" altLang="zh-CN" sz="1600" dirty="0" err="1"/>
              <a:t>CCO</a:t>
            </a:r>
            <a:r>
              <a:rPr lang="en-US" altLang="zh-CN" sz="1600" dirty="0"/>
              <a:t>, while some other scenarios, e.g. in the context of mobility optimization, were ruled out due to lack of consensus or time, which could be further considered in 5G-A Rel-20 time frame. </a:t>
            </a:r>
          </a:p>
          <a:p>
            <a:pPr marL="11108" indent="0" algn="just">
              <a:lnSpc>
                <a:spcPct val="150000"/>
              </a:lnSpc>
              <a:buNone/>
            </a:pPr>
            <a:r>
              <a:rPr lang="en-US" altLang="zh-CN" sz="1600" dirty="0"/>
              <a:t>• For the ongoing topics in Rel-19, there might be some leftovers, e.g. continuous MDT, or slicing, which would be pending on the progress of normative work, should also be further considered and continued in 5G-A Rel-20 time frame</a:t>
            </a:r>
            <a:endParaRPr lang="en-US" altLang="zh-CN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701156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9640" y="294356"/>
            <a:ext cx="10740640" cy="469738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 for 5G-A Rel-20 SON/MDT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2"/>
          </p:nvPr>
        </p:nvSpPr>
        <p:spPr>
          <a:xfrm>
            <a:off x="709640" y="1059440"/>
            <a:ext cx="10930027" cy="245045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400" dirty="0"/>
              <a:t>Rel-20 AI/ML for NG-RAN should be based on current 5G architecture and interfaces.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/>
              <a:t>The objectives of AI/ML for NG-RAN in Rel-20 are listed below:</a:t>
            </a:r>
          </a:p>
          <a:p>
            <a:pPr marL="819150" lvl="2" indent="-369888"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Study the following new AI/ML based use cases and down-scope (1 or 2 use cases) in next plenary [</a:t>
            </a:r>
            <a:r>
              <a:rPr lang="en-US" altLang="zh-CN" sz="1600" dirty="0" err="1">
                <a:latin typeface="+mn-lt"/>
              </a:rPr>
              <a:t>RAN3</a:t>
            </a:r>
            <a:r>
              <a:rPr lang="en-US" altLang="zh-CN" sz="1600" dirty="0">
                <a:latin typeface="+mn-lt"/>
              </a:rPr>
              <a:t>]:</a:t>
            </a:r>
          </a:p>
          <a:p>
            <a:pPr marL="2235614" lvl="5" indent="-369888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Network energy saving</a:t>
            </a:r>
          </a:p>
          <a:p>
            <a:pPr marL="2241550" lvl="2" indent="0" algn="just">
              <a:lnSpc>
                <a:spcPct val="150000"/>
              </a:lnSpc>
              <a:buNone/>
              <a:tabLst>
                <a:tab pos="1206500" algn="ctr"/>
                <a:tab pos="2241550" algn="l"/>
                <a:tab pos="2249488" algn="l"/>
                <a:tab pos="2263775" algn="l"/>
              </a:tabLst>
            </a:pPr>
            <a:r>
              <a:rPr lang="en-US" altLang="zh-CN" sz="1050" dirty="0">
                <a:latin typeface="+mn-lt"/>
              </a:rPr>
              <a:t>		Note</a:t>
            </a:r>
            <a:r>
              <a:rPr lang="zh-CN" altLang="en-US" sz="1050" dirty="0">
                <a:latin typeface="+mn-lt"/>
              </a:rPr>
              <a:t>：</a:t>
            </a:r>
            <a:r>
              <a:rPr lang="en-US" altLang="zh-CN" sz="1050" dirty="0">
                <a:latin typeface="+mn-lt"/>
              </a:rPr>
              <a:t>As a promising use case already standardized, further enhancements could be considered, pending on the concrete proposals (e.g. to enable DU to inference should not be discussed)</a:t>
            </a:r>
          </a:p>
          <a:p>
            <a:pPr marL="2235614" lvl="5" indent="-369888" algn="just">
              <a:lnSpc>
                <a:spcPct val="150000"/>
              </a:lnSpc>
            </a:pPr>
            <a:r>
              <a:rPr lang="en-US" altLang="zh-CN" sz="1400" dirty="0"/>
              <a:t>Mobility (including Multiple-hop target node UE trajectory)</a:t>
            </a:r>
          </a:p>
          <a:p>
            <a:pPr marL="2235614" lvl="5" indent="-369888" algn="just">
              <a:lnSpc>
                <a:spcPct val="150000"/>
              </a:lnSpc>
            </a:pPr>
            <a:r>
              <a:rPr lang="en-US" altLang="zh-CN" sz="1400" dirty="0"/>
              <a:t>Continuous MDT if not completed in Rel-19</a:t>
            </a:r>
          </a:p>
          <a:p>
            <a:pPr marL="179316" lvl="1" algn="just">
              <a:lnSpc>
                <a:spcPct val="15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400" dirty="0"/>
              <a:t>6 months for the Rel-20 Study Item on AI/ML for NG-RAN, followed by 12 months for the subsequent Work Item.</a:t>
            </a:r>
          </a:p>
        </p:txBody>
      </p:sp>
    </p:spTree>
    <p:extLst>
      <p:ext uri="{BB962C8B-B14F-4D97-AF65-F5344CB8AC3E}">
        <p14:creationId xmlns:p14="http://schemas.microsoft.com/office/powerpoint/2010/main" val="202351479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E5B0867-1D4C-4EC3-B68A-DC4F2FF60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592" y="2635519"/>
            <a:ext cx="4043578" cy="158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75709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30411</TotalTime>
  <Words>324</Words>
  <Application>Microsoft Office PowerPoint</Application>
  <PresentationFormat>Custom</PresentationFormat>
  <Paragraphs>19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等线</vt:lpstr>
      <vt:lpstr>Microsoft YaHei</vt:lpstr>
      <vt:lpstr>MS Mincho</vt:lpstr>
      <vt:lpstr>黑体</vt:lpstr>
      <vt:lpstr>宋体</vt:lpstr>
      <vt:lpstr>.AppleSystemUIFont</vt:lpstr>
      <vt:lpstr>Arial</vt:lpstr>
      <vt:lpstr>Calibri</vt:lpstr>
      <vt:lpstr>Times New Roman</vt:lpstr>
      <vt:lpstr>封面页_图片版 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Huawei_20250520</cp:lastModifiedBy>
  <cp:revision>675</cp:revision>
  <dcterms:created xsi:type="dcterms:W3CDTF">2020-08-28T08:44:19Z</dcterms:created>
  <dcterms:modified xsi:type="dcterms:W3CDTF">2025-06-02T13:46:32Z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(3)96fr11m8V2U96pYpMIHA5bpMNI+e/r7/aSVrqmCeM7c6aG55NUJDUqVthK5yrCUnFnFUycqu
XLIYklC4p4b/P5mfbpbraz/+x3RLvBcwjk7KRoqAbUZiY02OauHJwwTC6VnXmF8vGLI6rPpy
vFsOTERs1jqFTyygLRRoWDX7Ez5dx9jCJHJWon9C1HeBKbeWxLO/60sCx4vLlWHi/AXCCNVo
IAkjXAzAkKJA8cVRRt</vt:lpwstr>
  </property>
  <property fmtid="{D5CDD505-2E9C-101B-9397-08002B2CF9AE}" pid="3" name="_2015_ms_pID_7253431">
    <vt:lpwstr>M9n7rYEFkMdKzSYnfyGPkG1u4ya7WS06jcoRwArva3RrcXH9/AB25U
Fl2xj4Nn3fi+Nc3uzmcmGpV6H5TAb3GT0PQYmJ5Us8Nq2x47/Bhww1zuNVgmBV4S4BDfTgrO
Ynngs00cMJWtVhyY+zaMRSFmwl4oq0NoVXKwcbmIoTv5OOnJUFMFBxvpkzdaEIxsgspSYiWB
tMKpmzsc92JP+6xTbEQXzzDHMbQ4PbryDzLu</vt:lpwstr>
  </property>
  <property fmtid="{D5CDD505-2E9C-101B-9397-08002B2CF9AE}" pid="4" name="_2015_ms_pID_7253432">
    <vt:lpwstr>pg==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1748846540</vt:lpwstr>
  </property>
</Properties>
</file>