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1" r:id="rId1"/>
  </p:sldMasterIdLst>
  <p:notesMasterIdLst>
    <p:notesMasterId r:id="rId9"/>
  </p:notesMasterIdLst>
  <p:sldIdLst>
    <p:sldId id="256" r:id="rId2"/>
    <p:sldId id="359" r:id="rId3"/>
    <p:sldId id="353" r:id="rId4"/>
    <p:sldId id="357" r:id="rId5"/>
    <p:sldId id="356" r:id="rId6"/>
    <p:sldId id="360" r:id="rId7"/>
    <p:sldId id="358" r:id="rId8"/>
  </p:sldIdLst>
  <p:sldSz cx="9144000" cy="5143500" type="screen16x9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e Cudi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DFF3"/>
    <a:srgbClr val="FDDE2E"/>
    <a:srgbClr val="010101"/>
    <a:srgbClr val="007F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3" autoAdjust="0"/>
    <p:restoredTop sz="86784" autoAdjust="0"/>
  </p:normalViewPr>
  <p:slideViewPr>
    <p:cSldViewPr snapToGrid="0">
      <p:cViewPr varScale="1">
        <p:scale>
          <a:sx n="131" d="100"/>
          <a:sy n="131" d="100"/>
        </p:scale>
        <p:origin x="912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3;n">
            <a:extLst>
              <a:ext uri="{FF2B5EF4-FFF2-40B4-BE49-F238E27FC236}">
                <a16:creationId xmlns:a16="http://schemas.microsoft.com/office/drawing/2014/main" id="{247A1D3C-36DB-47E3-92C6-995EDD2E91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Google Shape;4;n">
            <a:extLst>
              <a:ext uri="{FF2B5EF4-FFF2-40B4-BE49-F238E27FC236}">
                <a16:creationId xmlns:a16="http://schemas.microsoft.com/office/drawing/2014/main" id="{390BBB5C-BBAA-483E-951C-840A7830CF7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altLang="fr-FR">
              <a:sym typeface="Arial" panose="020B060402020202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45;p:notes">
            <a:extLst>
              <a:ext uri="{FF2B5EF4-FFF2-40B4-BE49-F238E27FC236}">
                <a16:creationId xmlns:a16="http://schemas.microsoft.com/office/drawing/2014/main" id="{606D7A05-9103-42C2-A50C-D854242E767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5363" name="Google Shape;146;p:notes">
            <a:extLst>
              <a:ext uri="{FF2B5EF4-FFF2-40B4-BE49-F238E27FC236}">
                <a16:creationId xmlns:a16="http://schemas.microsoft.com/office/drawing/2014/main" id="{CFCBF15E-4F9C-460E-A3BF-F432F0BE405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5;p2">
            <a:extLst>
              <a:ext uri="{FF2B5EF4-FFF2-40B4-BE49-F238E27FC236}">
                <a16:creationId xmlns:a16="http://schemas.microsoft.com/office/drawing/2014/main" id="{7CA30703-85A4-45CB-9A15-0F626322FE6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4152900"/>
            <a:ext cx="136048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070075" y="827275"/>
            <a:ext cx="5449200" cy="21048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070075" y="2969000"/>
            <a:ext cx="5449200" cy="7926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Sora Light"/>
              <a:buNone/>
              <a:defRPr sz="18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5" name="Google Shape;14;p2">
            <a:extLst>
              <a:ext uri="{FF2B5EF4-FFF2-40B4-BE49-F238E27FC236}">
                <a16:creationId xmlns:a16="http://schemas.microsoft.com/office/drawing/2014/main" id="{94BC2B11-C446-42FB-97EE-684FEB74A590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885A2-8BAC-458A-8A33-86E5C9AD0788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53567917"/>
      </p:ext>
    </p:extLst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 1" preserve="1">
  <p:cSld name="1_Section header 1 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4;p6">
            <a:extLst>
              <a:ext uri="{FF2B5EF4-FFF2-40B4-BE49-F238E27FC236}">
                <a16:creationId xmlns:a16="http://schemas.microsoft.com/office/drawing/2014/main" id="{2BB1FC28-5210-4CE5-B879-0ED45C707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450" y="1195388"/>
            <a:ext cx="1889125" cy="2752725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37;p6" title="Graphics and Elements-29.png">
            <a:extLst>
              <a:ext uri="{FF2B5EF4-FFF2-40B4-BE49-F238E27FC236}">
                <a16:creationId xmlns:a16="http://schemas.microsoft.com/office/drawing/2014/main" id="{41DE9B88-20F9-420A-B6BA-14EBA2096B2F}"/>
              </a:ext>
            </a:extLst>
          </p:cNvPr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1267900" y="710375"/>
            <a:ext cx="3956400" cy="16797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36;p6">
            <a:extLst>
              <a:ext uri="{FF2B5EF4-FFF2-40B4-BE49-F238E27FC236}">
                <a16:creationId xmlns:a16="http://schemas.microsoft.com/office/drawing/2014/main" id="{506C47EC-1D22-42AA-B309-C2AD3FA2D2E5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6D238-ECCF-4749-8AF4-0D051940B81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66533962"/>
      </p:ext>
    </p:extLst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 preserve="1">
  <p:cSld name="Title and body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1;p9">
            <a:extLst>
              <a:ext uri="{FF2B5EF4-FFF2-40B4-BE49-F238E27FC236}">
                <a16:creationId xmlns:a16="http://schemas.microsoft.com/office/drawing/2014/main" id="{8349B92E-FF9E-47A4-A317-37A5A28AD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3" y="-15875"/>
            <a:ext cx="9167813" cy="5159375"/>
          </a:xfrm>
          <a:prstGeom prst="rect">
            <a:avLst/>
          </a:prstGeom>
          <a:solidFill>
            <a:srgbClr val="F6F9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solidFill>
                <a:srgbClr val="0070C0"/>
              </a:solidFill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55;p9" title="Graphics and Elements-01.png">
            <a:extLst>
              <a:ext uri="{FF2B5EF4-FFF2-40B4-BE49-F238E27FC236}">
                <a16:creationId xmlns:a16="http://schemas.microsoft.com/office/drawing/2014/main" id="{DA7B8C93-BDEE-46EC-B87B-A37560E0228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50" y="215900"/>
            <a:ext cx="600075" cy="393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Google Shape;56;p9">
            <a:extLst>
              <a:ext uri="{FF2B5EF4-FFF2-40B4-BE49-F238E27FC236}">
                <a16:creationId xmlns:a16="http://schemas.microsoft.com/office/drawing/2014/main" id="{36204681-8634-4CBE-9DA7-92970513B4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8" y="701675"/>
            <a:ext cx="0" cy="40020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744275" y="152900"/>
            <a:ext cx="7510500" cy="10071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400">
                <a:solidFill>
                  <a:schemeClr val="dk1"/>
                </a:solidFill>
                <a:latin typeface="Sora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1"/>
          </p:nvPr>
        </p:nvSpPr>
        <p:spPr>
          <a:xfrm>
            <a:off x="744275" y="1160000"/>
            <a:ext cx="7753200" cy="32814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  <a:defRPr>
                <a:solidFill>
                  <a:schemeClr val="dk1"/>
                </a:solidFill>
              </a:defRPr>
            </a:lvl1pPr>
            <a:lvl2pPr marL="914400" lvl="1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2pPr>
            <a:lvl3pPr marL="1371600" lvl="2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3pPr>
            <a:lvl4pPr marL="1828800" lvl="3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>
                <a:solidFill>
                  <a:schemeClr val="dk1"/>
                </a:solidFill>
              </a:defRPr>
            </a:lvl4pPr>
            <a:lvl5pPr marL="2286000" lvl="4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5pPr>
            <a:lvl6pPr marL="2743200" lvl="5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>
                <a:solidFill>
                  <a:schemeClr val="dk1"/>
                </a:solidFill>
              </a:defRPr>
            </a:lvl7pPr>
            <a:lvl8pPr marL="3657600" lvl="7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8pPr>
            <a:lvl9pPr marL="4114800" lvl="8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54;p9">
            <a:extLst>
              <a:ext uri="{FF2B5EF4-FFF2-40B4-BE49-F238E27FC236}">
                <a16:creationId xmlns:a16="http://schemas.microsoft.com/office/drawing/2014/main" id="{D923EC47-9D9F-4C8F-B3AE-7E4F7EAFA4FB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>
                <a:solidFill>
                  <a:srgbClr val="20283A"/>
                </a:solidFill>
              </a:defRPr>
            </a:lvl1pPr>
          </a:lstStyle>
          <a:p>
            <a:pPr>
              <a:defRPr/>
            </a:pPr>
            <a:fld id="{C828A3E2-EE7C-4731-AFC9-51C87521253C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37541049"/>
      </p:ext>
    </p:extLst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White" preserve="1">
  <p:cSld name="Title and body White">
    <p:bg>
      <p:bgPr>
        <a:solidFill>
          <a:schemeClr val="bg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61;p10" title="Graphics and Elements-01.png">
            <a:extLst>
              <a:ext uri="{FF2B5EF4-FFF2-40B4-BE49-F238E27FC236}">
                <a16:creationId xmlns:a16="http://schemas.microsoft.com/office/drawing/2014/main" id="{5A370219-0E5E-4005-9F9B-427ACF0CA32E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7950" y="215900"/>
            <a:ext cx="600075" cy="393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oogle Shape;62;p10">
            <a:extLst>
              <a:ext uri="{FF2B5EF4-FFF2-40B4-BE49-F238E27FC236}">
                <a16:creationId xmlns:a16="http://schemas.microsoft.com/office/drawing/2014/main" id="{42C76DCA-03A7-4571-BDDC-D7AF3CD61A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8" y="701675"/>
            <a:ext cx="0" cy="40020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744275" y="152900"/>
            <a:ext cx="7510500" cy="10071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744275" y="1160000"/>
            <a:ext cx="7753200" cy="32814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  <a:defRPr>
                <a:solidFill>
                  <a:schemeClr val="dk1"/>
                </a:solidFill>
              </a:defRPr>
            </a:lvl1pPr>
            <a:lvl2pPr marL="914400" lvl="1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2pPr>
            <a:lvl3pPr marL="1371600" lvl="2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3pPr>
            <a:lvl4pPr marL="1828800" lvl="3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>
                <a:solidFill>
                  <a:schemeClr val="dk1"/>
                </a:solidFill>
              </a:defRPr>
            </a:lvl4pPr>
            <a:lvl5pPr marL="2286000" lvl="4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5pPr>
            <a:lvl6pPr marL="2743200" lvl="5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6pPr>
            <a:lvl7pPr marL="3200400" lvl="6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>
                <a:solidFill>
                  <a:schemeClr val="dk1"/>
                </a:solidFill>
              </a:defRPr>
            </a:lvl7pPr>
            <a:lvl8pPr marL="3657600" lvl="7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>
                <a:solidFill>
                  <a:schemeClr val="dk1"/>
                </a:solidFill>
              </a:defRPr>
            </a:lvl8pPr>
            <a:lvl9pPr marL="4114800" lvl="8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Google Shape;60;p10">
            <a:extLst>
              <a:ext uri="{FF2B5EF4-FFF2-40B4-BE49-F238E27FC236}">
                <a16:creationId xmlns:a16="http://schemas.microsoft.com/office/drawing/2014/main" id="{243F1E2A-233D-4905-B412-7D66C640DE1D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>
                <a:solidFill>
                  <a:srgbClr val="20283A"/>
                </a:solidFill>
              </a:defRPr>
            </a:lvl1pPr>
          </a:lstStyle>
          <a:p>
            <a:pPr>
              <a:defRPr/>
            </a:pPr>
            <a:fld id="{74672353-0B2C-4E64-904A-2BE9756411E9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56131373"/>
      </p:ext>
    </p:extLst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4;p15">
            <a:extLst>
              <a:ext uri="{FF2B5EF4-FFF2-40B4-BE49-F238E27FC236}">
                <a16:creationId xmlns:a16="http://schemas.microsoft.com/office/drawing/2014/main" id="{142BC70D-3D5E-48E3-AE0C-D7D399C07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63" y="0"/>
            <a:ext cx="9167813" cy="5159375"/>
          </a:xfrm>
          <a:prstGeom prst="rect">
            <a:avLst/>
          </a:prstGeom>
          <a:solidFill>
            <a:srgbClr val="F6F9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 dirty="0">
              <a:latin typeface="Sora" pitchFamily="2" charset="0"/>
              <a:sym typeface="Sora" pitchFamily="2" charset="0"/>
            </a:endParaRPr>
          </a:p>
        </p:txBody>
      </p:sp>
      <p:sp>
        <p:nvSpPr>
          <p:cNvPr id="4" name="Google Shape;85;p15">
            <a:extLst>
              <a:ext uri="{FF2B5EF4-FFF2-40B4-BE49-F238E27FC236}">
                <a16:creationId xmlns:a16="http://schemas.microsoft.com/office/drawing/2014/main" id="{3C6D06F6-03E4-41F5-BDD2-A937C9EA0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50" y="1263650"/>
            <a:ext cx="1890713" cy="2752725"/>
          </a:xfrm>
          <a:prstGeom prst="parallelogram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88;p15" title="Graphics and Elements-01.png">
            <a:extLst>
              <a:ext uri="{FF2B5EF4-FFF2-40B4-BE49-F238E27FC236}">
                <a16:creationId xmlns:a16="http://schemas.microsoft.com/office/drawing/2014/main" id="{4D350025-01FE-4DB3-BF71-21873419BA0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50" y="215900"/>
            <a:ext cx="600075" cy="393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Google Shape;89;p15">
            <a:extLst>
              <a:ext uri="{FF2B5EF4-FFF2-40B4-BE49-F238E27FC236}">
                <a16:creationId xmlns:a16="http://schemas.microsoft.com/office/drawing/2014/main" id="{3AA927BE-52E1-4136-BA72-5F5CC9BDF9E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8" y="701675"/>
            <a:ext cx="0" cy="40020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>
            <a:off x="1388100" y="1723700"/>
            <a:ext cx="6367800" cy="18342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  <a:defRPr sz="4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87;p15">
            <a:extLst>
              <a:ext uri="{FF2B5EF4-FFF2-40B4-BE49-F238E27FC236}">
                <a16:creationId xmlns:a16="http://schemas.microsoft.com/office/drawing/2014/main" id="{038687B5-DD99-4C35-B133-1857BF5CE3EC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>
                <a:solidFill>
                  <a:srgbClr val="20283A"/>
                </a:solidFill>
              </a:defRPr>
            </a:lvl1pPr>
          </a:lstStyle>
          <a:p>
            <a:pPr>
              <a:defRPr/>
            </a:pPr>
            <a:fld id="{1F52791D-C61F-4409-9903-93A9181B2431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639218106"/>
      </p:ext>
    </p:extLst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;p4">
            <a:extLst>
              <a:ext uri="{FF2B5EF4-FFF2-40B4-BE49-F238E27FC236}">
                <a16:creationId xmlns:a16="http://schemas.microsoft.com/office/drawing/2014/main" id="{68302A8C-86B6-45DA-A02D-08A60585E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906463"/>
            <a:ext cx="1889125" cy="2752725"/>
          </a:xfrm>
          <a:prstGeom prst="parallelogram">
            <a:avLst>
              <a:gd name="adj" fmla="val 25000"/>
            </a:avLst>
          </a:prstGeom>
          <a:solidFill>
            <a:srgbClr val="D2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25;p4" title="Graphics and Elements-29.png">
            <a:extLst>
              <a:ext uri="{FF2B5EF4-FFF2-40B4-BE49-F238E27FC236}">
                <a16:creationId xmlns:a16="http://schemas.microsoft.com/office/drawing/2014/main" id="{38F8A8EE-AEA2-451A-9332-AD2199ED9E85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1267900" y="905675"/>
            <a:ext cx="3956400" cy="14844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24;p4">
            <a:extLst>
              <a:ext uri="{FF2B5EF4-FFF2-40B4-BE49-F238E27FC236}">
                <a16:creationId xmlns:a16="http://schemas.microsoft.com/office/drawing/2014/main" id="{F3F87FE7-D47A-4BDE-818E-8E0A1A963ED4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58958-ADDF-42F7-B911-581423733FD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124760"/>
      </p:ext>
    </p:extLst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1_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;p4">
            <a:extLst>
              <a:ext uri="{FF2B5EF4-FFF2-40B4-BE49-F238E27FC236}">
                <a16:creationId xmlns:a16="http://schemas.microsoft.com/office/drawing/2014/main" id="{CAA6F62C-87A6-47D7-B267-7CECB5406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75" y="1195388"/>
            <a:ext cx="1889125" cy="2752725"/>
          </a:xfrm>
          <a:prstGeom prst="parallelogram">
            <a:avLst>
              <a:gd name="adj" fmla="val 25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25;p4" title="Graphics and Elements-29.png">
            <a:extLst>
              <a:ext uri="{FF2B5EF4-FFF2-40B4-BE49-F238E27FC236}">
                <a16:creationId xmlns:a16="http://schemas.microsoft.com/office/drawing/2014/main" id="{5A34166F-1934-4CA8-8ED6-20D7C8416D7E}"/>
              </a:ext>
            </a:extLst>
          </p:cNvPr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1267900" y="905675"/>
            <a:ext cx="3956400" cy="14844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24;p4">
            <a:extLst>
              <a:ext uri="{FF2B5EF4-FFF2-40B4-BE49-F238E27FC236}">
                <a16:creationId xmlns:a16="http://schemas.microsoft.com/office/drawing/2014/main" id="{6A22C7DC-BC5F-4F43-B9B6-6AEC4159D5D2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B3DB0-A4F3-4987-B10E-1E0ACA3A71E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35537090"/>
      </p:ext>
    </p:extLst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Section header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;p5">
            <a:extLst>
              <a:ext uri="{FF2B5EF4-FFF2-40B4-BE49-F238E27FC236}">
                <a16:creationId xmlns:a16="http://schemas.microsoft.com/office/drawing/2014/main" id="{26A6F745-F6D4-4F48-83C1-916C37D52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906463"/>
            <a:ext cx="1889125" cy="2752725"/>
          </a:xfrm>
          <a:prstGeom prst="parallelogram">
            <a:avLst>
              <a:gd name="adj" fmla="val 25000"/>
            </a:avLst>
          </a:prstGeom>
          <a:solidFill>
            <a:srgbClr val="00A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31;p5" title="Graphics and Elements-29.png">
            <a:extLst>
              <a:ext uri="{FF2B5EF4-FFF2-40B4-BE49-F238E27FC236}">
                <a16:creationId xmlns:a16="http://schemas.microsoft.com/office/drawing/2014/main" id="{1CFAF90E-5778-4CD2-A1A1-7D5BDE8D97FB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267900" y="710375"/>
            <a:ext cx="3956400" cy="16797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30;p5">
            <a:extLst>
              <a:ext uri="{FF2B5EF4-FFF2-40B4-BE49-F238E27FC236}">
                <a16:creationId xmlns:a16="http://schemas.microsoft.com/office/drawing/2014/main" id="{75EB192A-0734-4BF6-9AD4-150EAE08F04F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844EB-2CEB-43AE-B4E4-24E655B27E87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98773909"/>
      </p:ext>
    </p:extLst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preserve="1">
  <p:cSld name="1_Section header 1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;p5">
            <a:extLst>
              <a:ext uri="{FF2B5EF4-FFF2-40B4-BE49-F238E27FC236}">
                <a16:creationId xmlns:a16="http://schemas.microsoft.com/office/drawing/2014/main" id="{DDC92E0D-A7A0-4995-AB16-9790095F0ED4}"/>
              </a:ext>
            </a:extLst>
          </p:cNvPr>
          <p:cNvSpPr/>
          <p:nvPr/>
        </p:nvSpPr>
        <p:spPr>
          <a:xfrm>
            <a:off x="825500" y="1195388"/>
            <a:ext cx="1889125" cy="2752725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kern="0">
              <a:latin typeface="Sora"/>
              <a:ea typeface="Sora"/>
              <a:cs typeface="Sora"/>
              <a:sym typeface="Sora"/>
            </a:endParaRPr>
          </a:p>
        </p:txBody>
      </p:sp>
      <p:pic>
        <p:nvPicPr>
          <p:cNvPr id="5" name="Google Shape;31;p5" title="Graphics and Elements-29.png">
            <a:extLst>
              <a:ext uri="{FF2B5EF4-FFF2-40B4-BE49-F238E27FC236}">
                <a16:creationId xmlns:a16="http://schemas.microsoft.com/office/drawing/2014/main" id="{76B8D9D3-CA2F-4900-B0A3-6FF0BABC3DF1}"/>
              </a:ext>
            </a:extLst>
          </p:cNvPr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267900" y="710375"/>
            <a:ext cx="3956400" cy="16797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30;p5">
            <a:extLst>
              <a:ext uri="{FF2B5EF4-FFF2-40B4-BE49-F238E27FC236}">
                <a16:creationId xmlns:a16="http://schemas.microsoft.com/office/drawing/2014/main" id="{3264D43B-0C39-4492-8B26-6E7DCF19B34D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2B675-850F-45F7-B28C-F92666C97317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5157282"/>
      </p:ext>
    </p:extLst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 1" preserve="1">
  <p:cSld name="Section header 1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4;p6">
            <a:extLst>
              <a:ext uri="{FF2B5EF4-FFF2-40B4-BE49-F238E27FC236}">
                <a16:creationId xmlns:a16="http://schemas.microsoft.com/office/drawing/2014/main" id="{8160A8B0-9A3E-4BC0-8CC4-174E386EF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125" y="906463"/>
            <a:ext cx="1889125" cy="2752725"/>
          </a:xfrm>
          <a:prstGeom prst="parallelogram">
            <a:avLst>
              <a:gd name="adj" fmla="val 25000"/>
            </a:avLst>
          </a:prstGeom>
          <a:solidFill>
            <a:srgbClr val="B41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>
              <a:latin typeface="Sora" pitchFamily="2" charset="0"/>
              <a:sym typeface="Sora" pitchFamily="2" charset="0"/>
            </a:endParaRPr>
          </a:p>
        </p:txBody>
      </p:sp>
      <p:pic>
        <p:nvPicPr>
          <p:cNvPr id="5" name="Google Shape;37;p6" title="Graphics and Elements-29.png">
            <a:extLst>
              <a:ext uri="{FF2B5EF4-FFF2-40B4-BE49-F238E27FC236}">
                <a16:creationId xmlns:a16="http://schemas.microsoft.com/office/drawing/2014/main" id="{B92F8237-1EBA-4F8A-843D-DD8958AB87B9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813" y="4073525"/>
            <a:ext cx="1549400" cy="79216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1267900" y="710375"/>
            <a:ext cx="3956400" cy="1679700"/>
          </a:xfrm>
          <a:prstGeom prst="rect">
            <a:avLst/>
          </a:prstGeom>
        </p:spPr>
        <p:txBody>
          <a:bodyPr spcFirstLastPara="1" anchor="b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Medium"/>
              <a:buNone/>
              <a:defRPr sz="3000">
                <a:latin typeface="Sora"/>
                <a:ea typeface="Sora"/>
                <a:cs typeface="Sora"/>
                <a:sym typeface="Sora Medium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ubTitle" idx="1"/>
          </p:nvPr>
        </p:nvSpPr>
        <p:spPr>
          <a:xfrm>
            <a:off x="1267900" y="2438475"/>
            <a:ext cx="3956400" cy="1679700"/>
          </a:xfrm>
          <a:prstGeom prst="rect">
            <a:avLst/>
          </a:prstGeom>
        </p:spPr>
        <p:txBody>
          <a:bodyPr spcFirstLastPara="1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ra Light"/>
              <a:buNone/>
              <a:defRPr sz="1400">
                <a:latin typeface="Sora Light"/>
                <a:ea typeface="Sora Light"/>
                <a:cs typeface="Sora Light"/>
                <a:sym typeface="Sora Light"/>
              </a:defRPr>
            </a:lvl9pPr>
          </a:lstStyle>
          <a:p>
            <a:endParaRPr/>
          </a:p>
        </p:txBody>
      </p:sp>
      <p:sp>
        <p:nvSpPr>
          <p:cNvPr id="6" name="Google Shape;36;p6">
            <a:extLst>
              <a:ext uri="{FF2B5EF4-FFF2-40B4-BE49-F238E27FC236}">
                <a16:creationId xmlns:a16="http://schemas.microsoft.com/office/drawing/2014/main" id="{5FC32B84-D2F5-4145-A296-099D1B334A4D}"/>
              </a:ext>
            </a:extLst>
          </p:cNvPr>
          <p:cNvSpPr txBox="1"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6074-F643-4D93-B4D4-83B18005DF09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86170943"/>
      </p:ext>
    </p:extLst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>
            <a:extLst>
              <a:ext uri="{FF2B5EF4-FFF2-40B4-BE49-F238E27FC236}">
                <a16:creationId xmlns:a16="http://schemas.microsoft.com/office/drawing/2014/main" id="{38B76648-9511-42C2-9147-F22D4CA5C62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44538" y="152400"/>
            <a:ext cx="39766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altLang="fr-FR">
              <a:sym typeface="Arial" panose="020B0604020202020204" pitchFamily="34" charset="0"/>
            </a:endParaRPr>
          </a:p>
        </p:txBody>
      </p:sp>
      <p:sp>
        <p:nvSpPr>
          <p:cNvPr id="1027" name="Google Shape;7;p1">
            <a:extLst>
              <a:ext uri="{FF2B5EF4-FFF2-40B4-BE49-F238E27FC236}">
                <a16:creationId xmlns:a16="http://schemas.microsoft.com/office/drawing/2014/main" id="{B21D0623-A298-49B5-8A20-977D5DA00BD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4538" y="1160463"/>
            <a:ext cx="7753350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altLang="fr-FR">
              <a:sym typeface="Arial" panose="020B0604020202020204" pitchFamily="34" charset="0"/>
            </a:endParaRPr>
          </a:p>
        </p:txBody>
      </p:sp>
      <p:sp>
        <p:nvSpPr>
          <p:cNvPr id="1028" name="Google Shape;8;p1">
            <a:extLst>
              <a:ext uri="{FF2B5EF4-FFF2-40B4-BE49-F238E27FC236}">
                <a16:creationId xmlns:a16="http://schemas.microsoft.com/office/drawing/2014/main" id="{7B68C430-CB1C-449B-992D-69C3DBFE66E4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53975" y="4703763"/>
            <a:ext cx="46831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700">
                <a:solidFill>
                  <a:srgbClr val="FFFFFF"/>
                </a:solidFill>
                <a:latin typeface="Sora" pitchFamily="2" charset="0"/>
                <a:sym typeface="Sora" pitchFamily="2" charset="0"/>
              </a:defRPr>
            </a:lvl1pPr>
          </a:lstStyle>
          <a:p>
            <a:pPr>
              <a:defRPr/>
            </a:pPr>
            <a:fld id="{B9AD3575-8FE3-4AA7-9027-35E60EE1EA12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  <p:pic>
        <p:nvPicPr>
          <p:cNvPr id="9" name="Google Shape;9;p1" title="Graphics and Elements-01.png">
            <a:extLst>
              <a:ext uri="{FF2B5EF4-FFF2-40B4-BE49-F238E27FC236}">
                <a16:creationId xmlns:a16="http://schemas.microsoft.com/office/drawing/2014/main" id="{CB62342D-9618-40CC-8874-D04869298F8C}"/>
              </a:ext>
            </a:extLst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07950" y="215900"/>
            <a:ext cx="600075" cy="393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30" name="Google Shape;10;p1">
            <a:extLst>
              <a:ext uri="{FF2B5EF4-FFF2-40B4-BE49-F238E27FC236}">
                <a16:creationId xmlns:a16="http://schemas.microsoft.com/office/drawing/2014/main" id="{5BD63D7E-A0F9-457C-BBB4-B763091B33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988" y="701675"/>
            <a:ext cx="0" cy="40020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</p:sldLayoutIdLst>
  <p:transition advClick="0" advTm="10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Google Shape;89;p17">
            <a:extLst>
              <a:ext uri="{FF2B5EF4-FFF2-40B4-BE49-F238E27FC236}">
                <a16:creationId xmlns:a16="http://schemas.microsoft.com/office/drawing/2014/main" id="{5EB01F48-B406-4156-8F5F-BF66DAF85751}"/>
              </a:ext>
            </a:extLst>
          </p:cNvPr>
          <p:cNvSpPr txBox="1">
            <a:spLocks noGrp="1" noChangeArrowheads="1"/>
          </p:cNvSpPr>
          <p:nvPr>
            <p:ph type="ctrTitle"/>
          </p:nvPr>
        </p:nvSpPr>
        <p:spPr>
          <a:xfrm>
            <a:off x="1069974" y="827088"/>
            <a:ext cx="7868286" cy="210502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Sora" pitchFamily="2" charset="0"/>
              <a:buNone/>
            </a:pPr>
            <a:r>
              <a:rPr lang="en-US" altLang="fr-FR" sz="4400" dirty="0">
                <a:solidFill>
                  <a:srgbClr val="92D050"/>
                </a:solidFill>
                <a:latin typeface="Sora Light" pitchFamily="2" charset="0"/>
                <a:ea typeface="Sora" pitchFamily="2" charset="0"/>
                <a:cs typeface="Sora Light" pitchFamily="2" charset="0"/>
                <a:sym typeface="Sora" pitchFamily="2" charset="0"/>
              </a:rPr>
              <a:t>Views </a:t>
            </a:r>
            <a:r>
              <a:rPr lang="en-US" altLang="fr-FR" sz="4400" dirty="0">
                <a:solidFill>
                  <a:srgbClr val="FFFFFF"/>
                </a:solidFill>
                <a:latin typeface="Sora Light" pitchFamily="2" charset="0"/>
                <a:ea typeface="Sora" pitchFamily="2" charset="0"/>
                <a:cs typeface="Sora Light" pitchFamily="2" charset="0"/>
                <a:sym typeface="Sora" pitchFamily="2" charset="0"/>
              </a:rPr>
              <a:t>on 6G WG SI for REL-20</a:t>
            </a:r>
            <a:endParaRPr lang="fr-FR" altLang="fr-FR" sz="4400" dirty="0">
              <a:solidFill>
                <a:schemeClr val="bg1"/>
              </a:solidFill>
              <a:latin typeface="Sora Light" pitchFamily="2" charset="0"/>
              <a:ea typeface="Sora" pitchFamily="2" charset="0"/>
              <a:cs typeface="Sora Light" pitchFamily="2" charset="0"/>
              <a:sym typeface="Sora" pitchFamily="2" charset="0"/>
            </a:endParaRPr>
          </a:p>
        </p:txBody>
      </p:sp>
      <p:sp>
        <p:nvSpPr>
          <p:cNvPr id="14339" name="Google Shape;90;p17">
            <a:extLst>
              <a:ext uri="{FF2B5EF4-FFF2-40B4-BE49-F238E27FC236}">
                <a16:creationId xmlns:a16="http://schemas.microsoft.com/office/drawing/2014/main" id="{08B0EB17-5AB7-4FBC-99E7-2ABFA4D93BCE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1069975" y="2968625"/>
            <a:ext cx="7091045" cy="793750"/>
          </a:xfrm>
        </p:spPr>
        <p:txBody>
          <a:bodyPr lIns="90000">
            <a:normAutofit fontScale="62500" lnSpcReduction="20000"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Sora Light" pitchFamily="2" charset="0"/>
              <a:buNone/>
              <a:defRPr/>
            </a:pPr>
            <a:r>
              <a:rPr lang="en-US" altLang="fr-FR" sz="2400" dirty="0">
                <a:solidFill>
                  <a:srgbClr val="FFFFFF"/>
                </a:solidFill>
                <a:latin typeface="Sora Light" pitchFamily="2" charset="0"/>
                <a:cs typeface="Arial" panose="020B0604020202020204" pitchFamily="34" charset="0"/>
                <a:sym typeface="Sora Light" pitchFamily="2" charset="0"/>
              </a:rPr>
              <a:t>RAN#108	     				                               RP-251142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Sora Light" pitchFamily="2" charset="0"/>
              <a:buNone/>
              <a:defRPr/>
            </a:pPr>
            <a:r>
              <a:rPr lang="en-US" altLang="fr-FR" sz="2400" dirty="0">
                <a:solidFill>
                  <a:srgbClr val="FFFFFF"/>
                </a:solidFill>
                <a:latin typeface="Sora Light" pitchFamily="2" charset="0"/>
                <a:cs typeface="Arial" panose="020B0604020202020204" pitchFamily="34" charset="0"/>
                <a:sym typeface="Sora Light" pitchFamily="2" charset="0"/>
              </a:rPr>
              <a:t>Prague, Czech Republic, June 9-13, 2025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Sora Light" pitchFamily="2" charset="0"/>
              <a:buNone/>
              <a:defRPr/>
            </a:pPr>
            <a:r>
              <a:rPr lang="en-US" altLang="fr-FR" sz="2400" dirty="0">
                <a:solidFill>
                  <a:srgbClr val="FFFFFF"/>
                </a:solidFill>
                <a:latin typeface="Sora Light" pitchFamily="2" charset="0"/>
                <a:cs typeface="Arial" panose="020B0604020202020204" pitchFamily="34" charset="0"/>
                <a:sym typeface="Sora Light" pitchFamily="2" charset="0"/>
              </a:rPr>
              <a:t>Agenda Item: 16.2</a:t>
            </a:r>
          </a:p>
        </p:txBody>
      </p:sp>
    </p:spTree>
  </p:cSld>
  <p:clrMapOvr>
    <a:masterClrMapping/>
  </p:clrMapOvr>
  <p:transition spd="med" advClick="0" advTm="1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ADC071-41C2-4358-AA9B-2FBD84D92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Air Interface Security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3DEF8C-321F-414C-AA73-E9364F341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4274" y="1160000"/>
            <a:ext cx="8117785" cy="3754900"/>
          </a:xfrm>
        </p:spPr>
        <p:txBody>
          <a:bodyPr>
            <a:normAutofit lnSpcReduction="10000"/>
          </a:bodyPr>
          <a:lstStyle/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Motivation</a:t>
            </a:r>
          </a:p>
          <a:p>
            <a:r>
              <a:rPr lang="en-US" sz="1600" dirty="0">
                <a:solidFill>
                  <a:schemeClr val="tx1"/>
                </a:solidFill>
              </a:rPr>
              <a:t>Confidentiality of Basic Identifiers Against Man-in-the-Middle Attacks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Weakness of DMRS Scrambling</a:t>
            </a:r>
          </a:p>
          <a:p>
            <a:pPr lvl="2"/>
            <a:r>
              <a:rPr lang="en-US" dirty="0"/>
              <a:t>Current configuration of shift-register sequences allows reasonably </a:t>
            </a:r>
            <a:r>
              <a:rPr lang="en-US" b="1" dirty="0"/>
              <a:t>simple determination of scrambling seed </a:t>
            </a:r>
            <a:r>
              <a:rPr lang="en-US" dirty="0"/>
              <a:t>by basic devices</a:t>
            </a:r>
          </a:p>
          <a:p>
            <a:pPr lvl="1"/>
            <a:r>
              <a:rPr lang="en-US" dirty="0"/>
              <a:t>Weakness of RNTI and PDCCH scrambling</a:t>
            </a:r>
          </a:p>
          <a:p>
            <a:pPr lvl="2"/>
            <a:r>
              <a:rPr lang="en-US" dirty="0"/>
              <a:t>Reasonably easy to </a:t>
            </a:r>
            <a:r>
              <a:rPr lang="en-US" b="1" dirty="0"/>
              <a:t>intercept scheduling information</a:t>
            </a:r>
          </a:p>
          <a:p>
            <a:pPr lvl="2"/>
            <a:r>
              <a:rPr lang="en-US" dirty="0"/>
              <a:t>Sniffing and blind detection of PDCCH and PDSCH allows for </a:t>
            </a:r>
            <a:r>
              <a:rPr lang="en-US" b="1" dirty="0"/>
              <a:t>inference-type attacks </a:t>
            </a:r>
            <a:r>
              <a:rPr lang="en-US" dirty="0"/>
              <a:t>on traffic profiles and network usage even if data itself is secure</a:t>
            </a:r>
          </a:p>
          <a:p>
            <a:r>
              <a:rPr lang="en-US" sz="1600" dirty="0">
                <a:solidFill>
                  <a:schemeClr val="tx1"/>
                </a:solidFill>
              </a:rPr>
              <a:t>Denial of Service Attacks</a:t>
            </a:r>
          </a:p>
          <a:p>
            <a:pPr lvl="1"/>
            <a:r>
              <a:rPr lang="en-US" dirty="0"/>
              <a:t>Protection of </a:t>
            </a:r>
            <a:r>
              <a:rPr lang="en-US" b="1" dirty="0"/>
              <a:t>RA procedure </a:t>
            </a:r>
            <a:r>
              <a:rPr lang="en-US" dirty="0"/>
              <a:t>against </a:t>
            </a:r>
            <a:r>
              <a:rPr lang="en-US" b="1" dirty="0"/>
              <a:t>flooding-type attacks</a:t>
            </a:r>
          </a:p>
          <a:p>
            <a:r>
              <a:rPr lang="en-US" sz="1600" dirty="0">
                <a:solidFill>
                  <a:schemeClr val="tx1"/>
                </a:solidFill>
              </a:rPr>
              <a:t>Covert Channel Scenarios</a:t>
            </a:r>
          </a:p>
          <a:p>
            <a:pPr lvl="1"/>
            <a:r>
              <a:rPr lang="en-US" dirty="0"/>
              <a:t>Establishment of BWP supporting two-way channels with </a:t>
            </a:r>
            <a:r>
              <a:rPr lang="en-US" b="1" dirty="0"/>
              <a:t>low-probability of detection </a:t>
            </a:r>
            <a:r>
              <a:rPr lang="en-US" dirty="0"/>
              <a:t>signal design</a:t>
            </a:r>
          </a:p>
          <a:p>
            <a:pPr marL="146050" indent="0">
              <a:buNone/>
            </a:pPr>
            <a:endParaRPr lang="en-US" dirty="0"/>
          </a:p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  <a:p>
            <a:pPr marL="146050" indent="0">
              <a:buNone/>
            </a:pPr>
            <a:r>
              <a:rPr lang="en-US" b="1" dirty="0">
                <a:solidFill>
                  <a:schemeClr val="tx1"/>
                </a:solidFill>
              </a:rPr>
              <a:t>Study techniques to enhance security and confidentiality of the 6G air interface</a:t>
            </a:r>
          </a:p>
        </p:txBody>
      </p:sp>
    </p:spTree>
    <p:extLst>
      <p:ext uri="{BB962C8B-B14F-4D97-AF65-F5344CB8AC3E}">
        <p14:creationId xmlns:p14="http://schemas.microsoft.com/office/powerpoint/2010/main" val="671264129"/>
      </p:ext>
    </p:extLst>
  </p:cSld>
  <p:clrMapOvr>
    <a:masterClrMapping/>
  </p:clrMapOvr>
  <p:transition advClick="0" advTm="1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ADC071-41C2-4358-AA9B-2FBD84D92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DMRS-less Transmission for Short Block Length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3DEF8C-321F-414C-AA73-E9364F341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Motivation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Asymptotic performance of 3GPP short block length codes (Reed-Muller code) is far from optimal with </a:t>
            </a:r>
            <a:r>
              <a:rPr lang="en-US" b="1" dirty="0"/>
              <a:t>significant</a:t>
            </a:r>
            <a:r>
              <a:rPr lang="en-US" dirty="0"/>
              <a:t> </a:t>
            </a:r>
            <a:r>
              <a:rPr lang="en-US" b="1" dirty="0"/>
              <a:t>room for improvements</a:t>
            </a:r>
          </a:p>
          <a:p>
            <a:r>
              <a:rPr lang="en-US" dirty="0"/>
              <a:t>DMRS constitute a </a:t>
            </a:r>
            <a:r>
              <a:rPr lang="en-US" b="1" dirty="0"/>
              <a:t>significant overhead </a:t>
            </a:r>
            <a:r>
              <a:rPr lang="en-US" dirty="0"/>
              <a:t>for short block length transmissions</a:t>
            </a:r>
            <a:endParaRPr lang="en-US" b="1" dirty="0"/>
          </a:p>
          <a:p>
            <a:r>
              <a:rPr lang="en-US" dirty="0"/>
              <a:t>Base-station are capable to use more complex receivers to improve decoding/coverage of uplink control channels </a:t>
            </a:r>
            <a:r>
              <a:rPr lang="en-US" dirty="0">
                <a:sym typeface="Wingdings" panose="05000000000000000000" pitchFamily="2" charset="2"/>
              </a:rPr>
              <a:t> non-coherent receivers</a:t>
            </a:r>
            <a:endParaRPr lang="en-US" dirty="0"/>
          </a:p>
          <a:p>
            <a:endParaRPr lang="en-US" dirty="0"/>
          </a:p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  <a:p>
            <a:pPr marL="146050" indent="0">
              <a:buNone/>
            </a:pPr>
            <a:r>
              <a:rPr lang="en-US" b="1" dirty="0"/>
              <a:t>Study efficient encoding/transmission strategies in the short block length regime</a:t>
            </a:r>
          </a:p>
        </p:txBody>
      </p:sp>
    </p:spTree>
    <p:extLst>
      <p:ext uri="{BB962C8B-B14F-4D97-AF65-F5344CB8AC3E}">
        <p14:creationId xmlns:p14="http://schemas.microsoft.com/office/powerpoint/2010/main" val="841641020"/>
      </p:ext>
    </p:extLst>
  </p:cSld>
  <p:clrMapOvr>
    <a:masterClrMapping/>
  </p:clrMapOvr>
  <p:transition advClick="0" advTm="1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ADC071-41C2-4358-AA9B-2FBD84D92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Cache-Aided MU-MIMO Transmission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3DEF8C-321F-414C-AA73-E9364F341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Motivation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Significantly </a:t>
            </a:r>
            <a:r>
              <a:rPr lang="en-US" b="1" dirty="0"/>
              <a:t>enhances spectral efficiency </a:t>
            </a:r>
            <a:r>
              <a:rPr lang="en-US" dirty="0"/>
              <a:t>for delivery of popular multimedia content (e.g. </a:t>
            </a:r>
            <a:r>
              <a:rPr lang="en-US" dirty="0" err="1"/>
              <a:t>VoD</a:t>
            </a:r>
            <a:r>
              <a:rPr lang="en-US" dirty="0"/>
              <a:t>, VR) where most of the content can be cached in advance </a:t>
            </a:r>
          </a:p>
          <a:p>
            <a:r>
              <a:rPr lang="en-US" dirty="0"/>
              <a:t>Relies on paradigm of </a:t>
            </a:r>
            <a:r>
              <a:rPr lang="en-US" b="1" dirty="0"/>
              <a:t>coded caching </a:t>
            </a:r>
            <a:r>
              <a:rPr lang="en-US" dirty="0"/>
              <a:t>where </a:t>
            </a:r>
            <a:r>
              <a:rPr lang="en-US" b="1" dirty="0"/>
              <a:t>memory at the receiver </a:t>
            </a:r>
            <a:r>
              <a:rPr lang="en-US" dirty="0"/>
              <a:t>is used to intelligently store interfering data prior to transmission</a:t>
            </a:r>
          </a:p>
          <a:p>
            <a:r>
              <a:rPr lang="en-US" dirty="0"/>
              <a:t>Multiple low-dimensional MU-MIMO transmissions are </a:t>
            </a:r>
            <a:r>
              <a:rPr lang="en-US" b="1" dirty="0"/>
              <a:t>super-imposed</a:t>
            </a:r>
            <a:r>
              <a:rPr lang="en-US" dirty="0"/>
              <a:t> and interference is cancelled using the cached data in the device memory</a:t>
            </a:r>
          </a:p>
          <a:p>
            <a:endParaRPr lang="en-US" dirty="0"/>
          </a:p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  <a:p>
            <a:pPr marL="146050" indent="0">
              <a:buNone/>
            </a:pPr>
            <a:r>
              <a:rPr lang="en-US" b="1" dirty="0"/>
              <a:t>Study cache-aided transmission schemes</a:t>
            </a:r>
          </a:p>
        </p:txBody>
      </p:sp>
    </p:spTree>
    <p:extLst>
      <p:ext uri="{BB962C8B-B14F-4D97-AF65-F5344CB8AC3E}">
        <p14:creationId xmlns:p14="http://schemas.microsoft.com/office/powerpoint/2010/main" val="600500613"/>
      </p:ext>
    </p:extLst>
  </p:cSld>
  <p:clrMapOvr>
    <a:masterClrMapping/>
  </p:clrMapOvr>
  <p:transition advClick="0" advTm="1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ADC071-41C2-4358-AA9B-2FBD84D92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Low-Power Waveforms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3DEF8C-321F-414C-AA73-E9364F341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Motivation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Low-power waveforms  (e.g. OOK-based) have been an add-on to 5G, e.g. Ambient IoT and LP-WUS</a:t>
            </a:r>
          </a:p>
          <a:p>
            <a:r>
              <a:rPr lang="en-US" dirty="0"/>
              <a:t>Resulting in significant overhead, e.g. periodic LP-SS transmissions for energy detection receivers</a:t>
            </a:r>
          </a:p>
          <a:p>
            <a:endParaRPr lang="en-US" dirty="0"/>
          </a:p>
          <a:p>
            <a:pPr marL="146050" indent="0">
              <a:buNone/>
            </a:pPr>
            <a:endParaRPr lang="en-US" dirty="0"/>
          </a:p>
          <a:p>
            <a:pPr marL="146050" indent="0">
              <a:buNone/>
            </a:pPr>
            <a:r>
              <a:rPr lang="en-US" sz="1600" dirty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  <a:p>
            <a:pPr marL="146050" indent="0">
              <a:buNone/>
            </a:pPr>
            <a:r>
              <a:rPr lang="en-US" b="1" dirty="0"/>
              <a:t>Integrate waveforms for low-power detection more efficiently</a:t>
            </a:r>
          </a:p>
        </p:txBody>
      </p:sp>
    </p:spTree>
    <p:extLst>
      <p:ext uri="{BB962C8B-B14F-4D97-AF65-F5344CB8AC3E}">
        <p14:creationId xmlns:p14="http://schemas.microsoft.com/office/powerpoint/2010/main" val="2659357899"/>
      </p:ext>
    </p:extLst>
  </p:cSld>
  <p:clrMapOvr>
    <a:masterClrMapping/>
  </p:clrMapOvr>
  <p:transition advClick="0" advTm="1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ADC071-41C2-4358-AA9B-2FBD84D92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Summary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3DEF8C-321F-414C-AA73-E9364F341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Study enhanced </a:t>
            </a:r>
            <a:r>
              <a:rPr lang="en-US" dirty="0">
                <a:solidFill>
                  <a:srgbClr val="0070C0"/>
                </a:solidFill>
              </a:rPr>
              <a:t>security and confidentiality</a:t>
            </a:r>
            <a:r>
              <a:rPr lang="en-US" dirty="0"/>
              <a:t> of the 6G air interface</a:t>
            </a:r>
          </a:p>
          <a:p>
            <a:pPr>
              <a:lnSpc>
                <a:spcPct val="200000"/>
              </a:lnSpc>
            </a:pPr>
            <a:r>
              <a:rPr lang="en-US" dirty="0"/>
              <a:t>Enhanced </a:t>
            </a:r>
            <a:r>
              <a:rPr lang="en-US" dirty="0">
                <a:solidFill>
                  <a:srgbClr val="0070C0"/>
                </a:solidFill>
              </a:rPr>
              <a:t>coding schemes for short block </a:t>
            </a:r>
            <a:r>
              <a:rPr lang="en-US" dirty="0"/>
              <a:t>lengths transmissions</a:t>
            </a:r>
          </a:p>
          <a:p>
            <a:pPr>
              <a:lnSpc>
                <a:spcPct val="200000"/>
              </a:lnSpc>
            </a:pPr>
            <a:r>
              <a:rPr lang="en-US" dirty="0"/>
              <a:t>Enhanced </a:t>
            </a:r>
            <a:r>
              <a:rPr lang="en-US" dirty="0">
                <a:solidFill>
                  <a:srgbClr val="0070C0"/>
                </a:solidFill>
              </a:rPr>
              <a:t>spectral efficiency with cache-aided </a:t>
            </a:r>
            <a:r>
              <a:rPr lang="en-US" dirty="0"/>
              <a:t>MU-MIMO</a:t>
            </a:r>
          </a:p>
          <a:p>
            <a:pPr>
              <a:lnSpc>
                <a:spcPct val="200000"/>
              </a:lnSpc>
            </a:pPr>
            <a:r>
              <a:rPr lang="en-US" dirty="0"/>
              <a:t>Efficient integration of waveforms for </a:t>
            </a:r>
            <a:r>
              <a:rPr lang="en-US" dirty="0">
                <a:solidFill>
                  <a:srgbClr val="0070C0"/>
                </a:solidFill>
              </a:rPr>
              <a:t>low-power detection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936822"/>
      </p:ext>
    </p:extLst>
  </p:cSld>
  <p:clrMapOvr>
    <a:masterClrMapping/>
  </p:clrMapOvr>
  <p:transition advClick="0" advTm="1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C22626-ECC3-48B8-8BBE-FC9B38B6E2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		</a:t>
            </a:r>
            <a:r>
              <a:rPr lang="en-US" altLang="fr-FR" dirty="0">
                <a:solidFill>
                  <a:srgbClr val="92D050"/>
                </a:solidFill>
                <a:latin typeface="Sora Light" pitchFamily="2" charset="0"/>
                <a:ea typeface="Sora" pitchFamily="2" charset="0"/>
                <a:cs typeface="Sora Light" pitchFamily="2" charset="0"/>
                <a:sym typeface="Sora" pitchFamily="2" charset="0"/>
              </a:rPr>
              <a:t>  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724805"/>
      </p:ext>
    </p:extLst>
  </p:cSld>
  <p:clrMapOvr>
    <a:masterClrMapping/>
  </p:clrMapOvr>
  <p:transition advClick="0" advTm="10000"/>
</p:sld>
</file>

<file path=ppt/theme/theme1.xml><?xml version="1.0" encoding="utf-8"?>
<a:theme xmlns:a="http://schemas.openxmlformats.org/drawingml/2006/main" name="1_Eurecom Template">
  <a:themeElements>
    <a:clrScheme name="Personnalisé 1">
      <a:dk1>
        <a:srgbClr val="20283A"/>
      </a:dk1>
      <a:lt1>
        <a:srgbClr val="FFFFFF"/>
      </a:lt1>
      <a:dk2>
        <a:srgbClr val="1C4587"/>
      </a:dk2>
      <a:lt2>
        <a:srgbClr val="86DFF3"/>
      </a:lt2>
      <a:accent1>
        <a:srgbClr val="FE8233"/>
      </a:accent1>
      <a:accent2>
        <a:srgbClr val="9D3288"/>
      </a:accent2>
      <a:accent3>
        <a:srgbClr val="9FBB4A"/>
      </a:accent3>
      <a:accent4>
        <a:srgbClr val="59A5DD"/>
      </a:accent4>
      <a:accent5>
        <a:srgbClr val="E9F4FA"/>
      </a:accent5>
      <a:accent6>
        <a:srgbClr val="FDDE2E"/>
      </a:accent6>
      <a:hlink>
        <a:srgbClr val="D13EB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11988</TotalTime>
  <Words>373</Words>
  <Application>Microsoft Office PowerPoint</Application>
  <PresentationFormat>On-screen Show (16:9)</PresentationFormat>
  <Paragraphs>49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 Light</vt:lpstr>
      <vt:lpstr>Sora</vt:lpstr>
      <vt:lpstr>Sora Light</vt:lpstr>
      <vt:lpstr>Sora Medium</vt:lpstr>
      <vt:lpstr>Wingdings</vt:lpstr>
      <vt:lpstr>1_Eurecom Template</vt:lpstr>
      <vt:lpstr>Views on 6G WG SI for REL-20</vt:lpstr>
      <vt:lpstr>Air Interface Security</vt:lpstr>
      <vt:lpstr>DMRS-less Transmission for Short Block Length</vt:lpstr>
      <vt:lpstr>Cache-Aided MU-MIMO Transmission</vt:lpstr>
      <vt:lpstr>Low-Power Waveforms</vt:lpstr>
      <vt:lpstr>Summary</vt:lpstr>
      <vt:lpstr>   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6G WG SI for REL-20</dc:title>
  <dc:creator>Sebastian Wagner</dc:creator>
  <cp:keywords>RP-251142</cp:keywords>
  <cp:lastModifiedBy>Sebastian Wagner</cp:lastModifiedBy>
  <cp:revision>207</cp:revision>
  <dcterms:modified xsi:type="dcterms:W3CDTF">2025-06-02T15:25:42Z</dcterms:modified>
</cp:coreProperties>
</file>