
<file path=[Content_Types].xml><?xml version="1.0" encoding="utf-8"?>
<Types xmlns="http://schemas.openxmlformats.org/package/2006/content-types">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0" r:id="rId2"/>
    <p:sldMasterId id="2147484023" r:id="rId3"/>
  </p:sldMasterIdLst>
  <p:notesMasterIdLst>
    <p:notesMasterId r:id="rId7"/>
  </p:notesMasterIdLst>
  <p:handoutMasterIdLst>
    <p:handoutMasterId r:id="rId8"/>
  </p:handoutMasterIdLst>
  <p:sldIdLst>
    <p:sldId id="283" r:id="rId4"/>
    <p:sldId id="2147471044" r:id="rId5"/>
    <p:sldId id="2147471046" r:id="rId6"/>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21" clrIdx="0">
    <p:extLst>
      <p:ext uri="{19B8F6BF-5375-455C-9EA6-DF929625EA0E}">
        <p15:presenceInfo xmlns:p15="http://schemas.microsoft.com/office/powerpoint/2012/main" userId="Huawei" providerId="None"/>
      </p:ext>
    </p:extLst>
  </p:cmAuthor>
  <p:cmAuthor id="2" name="Yuan" initials="Yuan" lastIdx="1" clrIdx="1">
    <p:extLst>
      <p:ext uri="{19B8F6BF-5375-455C-9EA6-DF929625EA0E}">
        <p15:presenceInfo xmlns:p15="http://schemas.microsoft.com/office/powerpoint/2012/main" userId="Yuan" providerId="None"/>
      </p:ext>
    </p:extLst>
  </p:cmAuthor>
  <p:cmAuthor id="3" name="HW_Yang" initials="HW" lastIdx="3" clrIdx="2">
    <p:extLst>
      <p:ext uri="{19B8F6BF-5375-455C-9EA6-DF929625EA0E}">
        <p15:presenceInfo xmlns:p15="http://schemas.microsoft.com/office/powerpoint/2012/main" userId="HW_Yang" providerId="None"/>
      </p:ext>
    </p:extLst>
  </p:cmAuthor>
  <p:cmAuthor id="4" name="luozhihu" initials="l" lastIdx="2" clrIdx="3">
    <p:extLst>
      <p:ext uri="{19B8F6BF-5375-455C-9EA6-DF929625EA0E}">
        <p15:presenceInfo xmlns:p15="http://schemas.microsoft.com/office/powerpoint/2012/main" userId="S-1-5-21-147214757-305610072-1517763936-247169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C0504D"/>
    <a:srgbClr val="9BBB59"/>
    <a:srgbClr val="8064A2"/>
    <a:srgbClr val="4BACC6"/>
    <a:srgbClr val="000000"/>
    <a:srgbClr val="8FDAE4"/>
    <a:srgbClr val="30B5C5"/>
    <a:srgbClr val="D0E8C4"/>
    <a:srgbClr val="170BB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36" autoAdjust="0"/>
    <p:restoredTop sz="95622" autoAdjust="0"/>
  </p:normalViewPr>
  <p:slideViewPr>
    <p:cSldViewPr snapToGrid="0" snapToObjects="1">
      <p:cViewPr varScale="1">
        <p:scale>
          <a:sx n="106" d="100"/>
          <a:sy n="106" d="100"/>
        </p:scale>
        <p:origin x="86" y="12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10" d="100"/>
        <a:sy n="110" d="100"/>
      </p:scale>
      <p:origin x="0" y="0"/>
    </p:cViewPr>
  </p:sorterViewPr>
  <p:notesViewPr>
    <p:cSldViewPr snapToGrid="0" snapToObjects="1">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3/12/2025</a:t>
            </a:fld>
            <a:endParaRPr lang="en-US" dirty="0"/>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3/12/2025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dirty="0"/>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a:t>
            </a:fld>
            <a:endParaRPr lang="en-US" dirty="0"/>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205488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6846689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559798924"/>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4127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4" y="1512881"/>
            <a:ext cx="10733557" cy="4690459"/>
          </a:xfrm>
          <a:prstGeom prst="rect">
            <a:avLst/>
          </a:prstGeom>
        </p:spPr>
        <p:txBody>
          <a:bodyPr lIns="0" tIns="0" rIns="0" bIns="0"/>
          <a:lstStyle>
            <a:lvl1pPr marL="179226" marR="0" indent="-168124" algn="l" defTabSz="1186729"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001" algn="ctr"/>
              </a:tabLst>
              <a:defRPr sz="1798" baseline="0">
                <a:solidFill>
                  <a:schemeClr val="tx1"/>
                </a:solidFill>
                <a:latin typeface="+mn-lt"/>
                <a:ea typeface="Microsoft YaHei" panose="020B0503020204020204" pitchFamily="34" charset="-122"/>
                <a:cs typeface="Arial" panose="020B0604020202020204" pitchFamily="34" charset="0"/>
              </a:defRPr>
            </a:lvl1pPr>
            <a:lvl2pPr marL="446098" marR="0" indent="-285493" algn="l" defTabSz="1186729" rtl="0" eaLnBrk="1" fontAlgn="auto" latinLnBrk="0" hangingPunct="1">
              <a:lnSpc>
                <a:spcPct val="100000"/>
              </a:lnSpc>
              <a:spcBef>
                <a:spcPts val="0"/>
              </a:spcBef>
              <a:spcAft>
                <a:spcPts val="600"/>
              </a:spcAft>
              <a:buClr>
                <a:schemeClr val="tx1"/>
              </a:buClr>
              <a:buSzTx/>
              <a:buFont typeface=".AppleSystemUIFont"/>
              <a:buChar char="&gt;"/>
              <a:tabLst>
                <a:tab pos="1207001" algn="ctr"/>
              </a:tabLst>
              <a:defRPr sz="1598" baseline="0">
                <a:latin typeface="+mn-lt"/>
                <a:ea typeface="Microsoft YaHei" panose="020B0503020204020204" pitchFamily="34" charset="-122"/>
              </a:defRPr>
            </a:lvl2pPr>
            <a:lvl3pPr marL="1097587" marR="0" indent="-168124" algn="l" defTabSz="1186729" rtl="0" eaLnBrk="1" fontAlgn="auto" latinLnBrk="0" hangingPunct="1">
              <a:lnSpc>
                <a:spcPct val="100000"/>
              </a:lnSpc>
              <a:spcBef>
                <a:spcPts val="0"/>
              </a:spcBef>
              <a:spcAft>
                <a:spcPts val="600"/>
              </a:spcAft>
              <a:buClr>
                <a:schemeClr val="tx1"/>
              </a:buClr>
              <a:buSzTx/>
              <a:buFont typeface=".AppleSystemUIFont"/>
              <a:buChar char="-"/>
              <a:tabLst>
                <a:tab pos="1207001" algn="ctr"/>
              </a:tabLst>
              <a:defRPr sz="1297" baseline="0">
                <a:latin typeface="+mn-lt"/>
                <a:ea typeface="Microsoft YaHei" panose="020B0503020204020204" pitchFamily="34" charset="-122"/>
              </a:defRPr>
            </a:lvl3pPr>
            <a:lvl4pPr marL="525377" indent="-171006">
              <a:buFont typeface="Arial" panose="020B0604020202020204" pitchFamily="34" charset="0"/>
              <a:buChar char="•"/>
              <a:tabLst>
                <a:tab pos="1207333" algn="ctr"/>
              </a:tabLst>
              <a:defRPr sz="1297" baseline="0"/>
            </a:lvl4pPr>
            <a:lvl5pPr marL="525377" indent="-171006">
              <a:buFont typeface="Arial" panose="020B0604020202020204" pitchFamily="34" charset="0"/>
              <a:buChar char="•"/>
              <a:tabLst>
                <a:tab pos="1207333" algn="ctr"/>
              </a:tabLst>
              <a:defRPr sz="1297" baseline="0"/>
            </a:lvl5pPr>
          </a:lstStyle>
          <a:p>
            <a:pPr lvl="0"/>
            <a:r>
              <a:rPr lang="en-US" dirty="0"/>
              <a:t>Click to edit Master text style</a:t>
            </a:r>
          </a:p>
          <a:p>
            <a:pPr marL="328729" marR="0" lvl="1" indent="-168124" algn="l" defTabSz="118672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001" algn="ctr"/>
              </a:tabLst>
              <a:defRPr/>
            </a:pPr>
            <a:r>
              <a:rPr lang="en-US" dirty="0"/>
              <a:t>Click to edit Master text style</a:t>
            </a:r>
          </a:p>
          <a:p>
            <a:pPr marL="1097587" marR="0" lvl="2" indent="-168124" algn="l" defTabSz="118672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001" algn="ctr"/>
              </a:tabLst>
              <a:defRPr/>
            </a:pPr>
            <a:r>
              <a:rPr lang="en-US" dirty="0"/>
              <a:t>Click to edit Master text style</a:t>
            </a:r>
          </a:p>
          <a:p>
            <a:pPr marL="1097587" marR="0" lvl="2" indent="-168124" algn="l" defTabSz="118672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001"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8"/>
              </a:lnSpc>
              <a:spcBef>
                <a:spcPts val="0"/>
              </a:spcBef>
              <a:buNone/>
              <a:defRPr sz="3198"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366" indent="0" algn="ctr">
              <a:buNone/>
              <a:defRPr sz="2596"/>
            </a:lvl2pPr>
            <a:lvl3pPr marL="1186729" indent="0" algn="ctr">
              <a:buNone/>
              <a:defRPr sz="2336"/>
            </a:lvl3pPr>
            <a:lvl4pPr marL="1780096" indent="0" algn="ctr">
              <a:buNone/>
              <a:defRPr sz="2077"/>
            </a:lvl4pPr>
            <a:lvl5pPr marL="2373460" indent="0" algn="ctr">
              <a:buNone/>
              <a:defRPr sz="2077"/>
            </a:lvl5pPr>
            <a:lvl6pPr marL="2966825" indent="0" algn="ctr">
              <a:buNone/>
              <a:defRPr sz="2077"/>
            </a:lvl6pPr>
            <a:lvl7pPr marL="3560190" indent="0" algn="ctr">
              <a:buNone/>
              <a:defRPr sz="2077"/>
            </a:lvl7pPr>
            <a:lvl8pPr marL="4153556" indent="0" algn="ctr">
              <a:buNone/>
              <a:defRPr sz="2077"/>
            </a:lvl8pPr>
            <a:lvl9pPr marL="4746920" indent="0" algn="ctr">
              <a:buNone/>
              <a:defRPr sz="2077"/>
            </a:lvl9pPr>
          </a:lstStyle>
          <a:p>
            <a:r>
              <a:rPr lang="en-US" dirty="0"/>
              <a:t>Click to edit Master title style</a:t>
            </a:r>
          </a:p>
        </p:txBody>
      </p:sp>
    </p:spTree>
    <p:extLst>
      <p:ext uri="{BB962C8B-B14F-4D97-AF65-F5344CB8AC3E}">
        <p14:creationId xmlns:p14="http://schemas.microsoft.com/office/powerpoint/2010/main" val="510760676"/>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r>
              <a:rPr lang="en-US" sz="4800" dirty="0">
                <a:solidFill>
                  <a:srgbClr val="1D1D1A"/>
                </a:solidFill>
              </a:rPr>
              <a:t>Annex</a:t>
            </a:r>
          </a:p>
        </p:txBody>
      </p:sp>
    </p:spTree>
    <p:extLst>
      <p:ext uri="{BB962C8B-B14F-4D97-AF65-F5344CB8AC3E}">
        <p14:creationId xmlns:p14="http://schemas.microsoft.com/office/powerpoint/2010/main" val="29316758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26064638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728052034"/>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9" r:id="rId3"/>
    <p:sldLayoutId id="2147484030"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02A5F4B-A0FC-4361-B00C-0A5F476FBE8F}"/>
              </a:ext>
            </a:extLst>
          </p:cNvPr>
          <p:cNvSpPr>
            <a:spLocks noGrp="1"/>
          </p:cNvSpPr>
          <p:nvPr>
            <p:ph type="subTitle" idx="1"/>
          </p:nvPr>
        </p:nvSpPr>
        <p:spPr>
          <a:xfrm>
            <a:off x="610074" y="3430542"/>
            <a:ext cx="10740640" cy="993400"/>
          </a:xfrm>
        </p:spPr>
        <p:txBody>
          <a:bodyPr/>
          <a:lstStyle/>
          <a:p>
            <a:r>
              <a:rPr lang="en-US" altLang="zh-CN" sz="2000" dirty="0"/>
              <a:t>RAN1 Vice Chair (Huawei)</a:t>
            </a:r>
            <a:endParaRPr lang="zh-CN" altLang="en-US" sz="2000" dirty="0"/>
          </a:p>
        </p:txBody>
      </p:sp>
      <p:sp>
        <p:nvSpPr>
          <p:cNvPr id="7" name="标题 8">
            <a:extLst>
              <a:ext uri="{FF2B5EF4-FFF2-40B4-BE49-F238E27FC236}">
                <a16:creationId xmlns:a16="http://schemas.microsoft.com/office/drawing/2014/main" id="{BE22D33D-47A4-47A7-A570-1ED753483685}"/>
              </a:ext>
            </a:extLst>
          </p:cNvPr>
          <p:cNvSpPr txBox="1">
            <a:spLocks/>
          </p:cNvSpPr>
          <p:nvPr/>
        </p:nvSpPr>
        <p:spPr>
          <a:xfrm>
            <a:off x="1652030" y="1603033"/>
            <a:ext cx="8575978" cy="1824425"/>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algn="ctr">
              <a:lnSpc>
                <a:spcPct val="100000"/>
              </a:lnSpc>
            </a:pPr>
            <a:r>
              <a:rPr lang="en-US" altLang="zh-CN" sz="4000" b="1" dirty="0">
                <a:solidFill>
                  <a:srgbClr val="C00000"/>
                </a:solidFill>
                <a:latin typeface="Calibri" panose="020F0502020204030204" pitchFamily="34" charset="0"/>
                <a:cs typeface="Calibri" panose="020F0502020204030204" pitchFamily="34" charset="0"/>
              </a:rPr>
              <a:t>DRAFT Moderator summary on Rel-19 Ambient IoT WID scope clarification</a:t>
            </a:r>
          </a:p>
        </p:txBody>
      </p:sp>
      <p:sp>
        <p:nvSpPr>
          <p:cNvPr id="2" name="Rectangle 1"/>
          <p:cNvSpPr/>
          <p:nvPr/>
        </p:nvSpPr>
        <p:spPr>
          <a:xfrm>
            <a:off x="388767" y="198830"/>
            <a:ext cx="11580812" cy="923330"/>
          </a:xfrm>
          <a:prstGeom prst="rect">
            <a:avLst/>
          </a:prstGeom>
        </p:spPr>
        <p:txBody>
          <a:bodyPr wrap="square">
            <a:spAutoFit/>
          </a:bodyPr>
          <a:lstStyle/>
          <a:p>
            <a:r>
              <a:rPr lang="en-GB" altLang="zh-CN" b="1" dirty="0">
                <a:latin typeface="Arial" panose="020B0604020202020204" pitchFamily="34" charset="0"/>
                <a:ea typeface="Times New Roman" panose="02020603050405020304" pitchFamily="18" charset="0"/>
              </a:rPr>
              <a:t>3GPP TSG RAN#107			</a:t>
            </a:r>
            <a:r>
              <a:rPr lang="en-GB" altLang="zh-CN" b="1" dirty="0">
                <a:latin typeface="Arial" panose="020B0604020202020204" pitchFamily="34" charset="0"/>
                <a:ea typeface="MS Mincho"/>
              </a:rPr>
              <a:t>						</a:t>
            </a:r>
            <a:r>
              <a:rPr lang="en-GB" altLang="zh-CN" b="1" dirty="0">
                <a:latin typeface="Arial" panose="020B0604020202020204" pitchFamily="34" charset="0"/>
                <a:ea typeface="Times New Roman" panose="02020603050405020304" pitchFamily="18" charset="0"/>
              </a:rPr>
              <a:t>RP-250777</a:t>
            </a:r>
            <a:endParaRPr lang="zh-CN" altLang="zh-CN" sz="1100" dirty="0">
              <a:latin typeface="Times New Roman" panose="02020603050405020304" pitchFamily="18" charset="0"/>
              <a:ea typeface="Times New Roman" panose="02020603050405020304" pitchFamily="18" charset="0"/>
            </a:endParaRPr>
          </a:p>
          <a:p>
            <a:r>
              <a:rPr lang="en-US" altLang="zh-CN" b="1" dirty="0"/>
              <a:t>Incheon, Korea 12-14, 2025</a:t>
            </a:r>
          </a:p>
          <a:p>
            <a:r>
              <a:rPr lang="en-US" altLang="zh-CN" b="1" dirty="0"/>
              <a:t>Agenda Item: 9.3.1.7</a:t>
            </a:r>
            <a:endParaRPr lang="zh-CN" altLang="en-US" b="1" dirty="0"/>
          </a:p>
        </p:txBody>
      </p:sp>
    </p:spTree>
    <p:extLst>
      <p:ext uri="{BB962C8B-B14F-4D97-AF65-F5344CB8AC3E}">
        <p14:creationId xmlns:p14="http://schemas.microsoft.com/office/powerpoint/2010/main" val="363295233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152931"/>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2800" b="1" dirty="0">
                <a:solidFill>
                  <a:srgbClr val="C00000"/>
                </a:solidFill>
                <a:latin typeface="+mn-lt"/>
                <a:cs typeface="Calibri" panose="020F0502020204030204" pitchFamily="34" charset="0"/>
              </a:rPr>
              <a:t>Background</a:t>
            </a:r>
          </a:p>
        </p:txBody>
      </p:sp>
      <p:sp>
        <p:nvSpPr>
          <p:cNvPr id="2" name="TextBox 1">
            <a:extLst>
              <a:ext uri="{FF2B5EF4-FFF2-40B4-BE49-F238E27FC236}">
                <a16:creationId xmlns:a16="http://schemas.microsoft.com/office/drawing/2014/main" id="{5B5DFCC5-DFAD-40D1-9968-76E6F68EF225}"/>
              </a:ext>
            </a:extLst>
          </p:cNvPr>
          <p:cNvSpPr txBox="1"/>
          <p:nvPr/>
        </p:nvSpPr>
        <p:spPr>
          <a:xfrm>
            <a:off x="433385" y="817669"/>
            <a:ext cx="11318561" cy="5262979"/>
          </a:xfrm>
          <a:prstGeom prst="rect">
            <a:avLst/>
          </a:prstGeom>
          <a:noFill/>
        </p:spPr>
        <p:txBody>
          <a:bodyPr wrap="square" lIns="0" tIns="0" rIns="0" bIns="0" rtlCol="0">
            <a:spAutoFit/>
          </a:bodyPr>
          <a:lstStyle/>
          <a:p>
            <a:r>
              <a:rPr lang="en-GB" altLang="zh-CN" dirty="0"/>
              <a:t>At RAN#107, </a:t>
            </a:r>
            <a:r>
              <a:rPr lang="en-US" altLang="zh-CN" dirty="0"/>
              <a:t>RP-250071, RP-250170, RP-250215, RP-250269, RP-250455 and RP-250544 discuss D2R FEC and address the interpretation of the WID.</a:t>
            </a:r>
            <a:endParaRPr lang="zh-CN" altLang="zh-CN" dirty="0"/>
          </a:p>
          <a:p>
            <a:r>
              <a:rPr lang="en-US" altLang="zh-CN" dirty="0"/>
              <a:t> </a:t>
            </a:r>
            <a:endParaRPr lang="zh-CN" altLang="zh-CN" dirty="0"/>
          </a:p>
          <a:p>
            <a:r>
              <a:rPr lang="en-US" altLang="zh-CN" dirty="0"/>
              <a:t>The Ambient IoT WID includes this objective:</a:t>
            </a:r>
            <a:endParaRPr lang="zh-CN" altLang="zh-CN" dirty="0"/>
          </a:p>
          <a:p>
            <a:pPr marL="285750" lvl="0" indent="-285750">
              <a:buFont typeface="Arial" panose="020B0604020202020204" pitchFamily="34" charset="0"/>
              <a:buChar char="•"/>
            </a:pPr>
            <a:r>
              <a:rPr lang="en-US" altLang="zh-CN" dirty="0"/>
              <a:t>R2D does not support FEC. D2R supports only convolutional code with generator polynomials as per TS 36.212 (unless RAN1 decides to use other generator polynomials by RAN1#120bis).</a:t>
            </a:r>
            <a:endParaRPr lang="zh-CN" altLang="zh-CN" dirty="0"/>
          </a:p>
          <a:p>
            <a:r>
              <a:rPr lang="en-US" altLang="zh-CN" dirty="0"/>
              <a:t> </a:t>
            </a:r>
            <a:endParaRPr lang="zh-CN" altLang="zh-CN" dirty="0"/>
          </a:p>
          <a:p>
            <a:r>
              <a:rPr lang="en-US" altLang="zh-CN" dirty="0"/>
              <a:t>Companies’ provided different interpretations of the WID in submitted contributions:</a:t>
            </a:r>
            <a:endParaRPr lang="zh-CN" altLang="zh-CN" dirty="0"/>
          </a:p>
          <a:p>
            <a:pPr marL="285750" lvl="0" indent="-285750">
              <a:buFont typeface="Arial" panose="020B0604020202020204" pitchFamily="34" charset="0"/>
              <a:buChar char="•"/>
            </a:pPr>
            <a:r>
              <a:rPr lang="en-US" altLang="zh-CN" dirty="0"/>
              <a:t>The possibility of not applying FEC for D2R is NOT in scope of the WID</a:t>
            </a:r>
            <a:endParaRPr lang="zh-CN" altLang="zh-CN" dirty="0"/>
          </a:p>
          <a:p>
            <a:pPr marL="285750" lvl="0" indent="-285750">
              <a:buFont typeface="Arial" panose="020B0604020202020204" pitchFamily="34" charset="0"/>
              <a:buChar char="•"/>
            </a:pPr>
            <a:r>
              <a:rPr lang="en-US" altLang="zh-CN" dirty="0"/>
              <a:t>The possibility of not applying FEC for D2R is in scope of the WID</a:t>
            </a:r>
          </a:p>
          <a:p>
            <a:pPr lvl="0"/>
            <a:endParaRPr lang="en-US" altLang="zh-CN" dirty="0"/>
          </a:p>
          <a:p>
            <a:pPr lvl="0"/>
            <a:r>
              <a:rPr lang="en-US" altLang="zh-CN" dirty="0"/>
              <a:t>RP-250071	Clarification for scope in Solutions for Ambient IoT	Samsung</a:t>
            </a:r>
            <a:endParaRPr lang="zh-CN" altLang="zh-CN" sz="2400" dirty="0"/>
          </a:p>
          <a:p>
            <a:pPr lvl="0"/>
            <a:r>
              <a:rPr lang="en-US" altLang="zh-CN" dirty="0"/>
              <a:t>RP-250170	Discussion on A-IoT normative work in Rel-19	OPPO</a:t>
            </a:r>
            <a:endParaRPr lang="zh-CN" altLang="zh-CN" sz="2400" dirty="0"/>
          </a:p>
          <a:p>
            <a:pPr lvl="0"/>
            <a:r>
              <a:rPr lang="en-US" altLang="zh-CN" dirty="0"/>
              <a:t>RP-250215	Discussion on the scope of Rel-19 Ambient IoT Work Item	Xiaomi</a:t>
            </a:r>
            <a:endParaRPr lang="zh-CN" altLang="zh-CN" sz="2400" dirty="0"/>
          </a:p>
          <a:p>
            <a:pPr lvl="0"/>
            <a:r>
              <a:rPr lang="en-US" altLang="zh-CN" dirty="0"/>
              <a:t>RP-250269	Clarification on the scope of Ambient </a:t>
            </a:r>
            <a:r>
              <a:rPr lang="en-US" altLang="zh-CN" dirty="0" err="1"/>
              <a:t>loT</a:t>
            </a:r>
            <a:r>
              <a:rPr lang="en-US" altLang="zh-CN" dirty="0"/>
              <a:t> WID	CMCC, Huawei, </a:t>
            </a:r>
            <a:r>
              <a:rPr lang="en-US" altLang="zh-CN" dirty="0" err="1"/>
              <a:t>Spreadtrum</a:t>
            </a:r>
            <a:endParaRPr lang="zh-CN" altLang="zh-CN" sz="2400" dirty="0"/>
          </a:p>
          <a:p>
            <a:r>
              <a:rPr lang="en-US" altLang="zh-CN" dirty="0"/>
              <a:t>RP-250290	Scope discussion on Ambient IoT	Panasonic</a:t>
            </a:r>
            <a:endParaRPr lang="zh-CN" altLang="zh-CN" dirty="0"/>
          </a:p>
          <a:p>
            <a:pPr lvl="0"/>
            <a:r>
              <a:rPr lang="en-US" altLang="zh-CN" dirty="0"/>
              <a:t>RP-250455	Rel-19 Ambient IoT WI specifications and other issues	Huawei, </a:t>
            </a:r>
            <a:r>
              <a:rPr lang="en-US" altLang="zh-CN" dirty="0" err="1"/>
              <a:t>HiSilicon</a:t>
            </a:r>
            <a:endParaRPr lang="zh-CN" altLang="zh-CN" sz="2400" dirty="0"/>
          </a:p>
          <a:p>
            <a:pPr lvl="0"/>
            <a:r>
              <a:rPr lang="en-US" altLang="zh-CN" dirty="0"/>
              <a:t>RP-250544	Discussion on A-IoT in Rel-19	ZTE Corporation, </a:t>
            </a:r>
            <a:r>
              <a:rPr lang="en-US" altLang="zh-CN" dirty="0" err="1"/>
              <a:t>Sanechip</a:t>
            </a:r>
            <a:endParaRPr lang="zh-CN" altLang="zh-CN" dirty="0"/>
          </a:p>
          <a:p>
            <a:r>
              <a:rPr lang="en-US" altLang="zh-CN" dirty="0"/>
              <a:t> </a:t>
            </a:r>
            <a:endParaRPr lang="zh-CN" altLang="zh-CN" dirty="0"/>
          </a:p>
        </p:txBody>
      </p:sp>
    </p:spTree>
    <p:extLst>
      <p:ext uri="{BB962C8B-B14F-4D97-AF65-F5344CB8AC3E}">
        <p14:creationId xmlns:p14="http://schemas.microsoft.com/office/powerpoint/2010/main" val="39348650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1844322" y="400050"/>
            <a:ext cx="8508118" cy="1257300"/>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gn="ctr">
              <a:lnSpc>
                <a:spcPct val="120000"/>
              </a:lnSpc>
              <a:defRPr/>
            </a:pPr>
            <a:r>
              <a:rPr lang="en-US" altLang="zh-CN" sz="3600" b="1" dirty="0">
                <a:solidFill>
                  <a:srgbClr val="C00000"/>
                </a:solidFill>
                <a:latin typeface="+mn-lt"/>
                <a:cs typeface="Calibri" panose="020F0502020204030204" pitchFamily="34" charset="0"/>
              </a:rPr>
              <a:t>Proposal for Rel-19 Ambient IoT WID scope clarification</a:t>
            </a:r>
          </a:p>
        </p:txBody>
      </p:sp>
      <p:sp>
        <p:nvSpPr>
          <p:cNvPr id="2" name="TextBox 1">
            <a:extLst>
              <a:ext uri="{FF2B5EF4-FFF2-40B4-BE49-F238E27FC236}">
                <a16:creationId xmlns:a16="http://schemas.microsoft.com/office/drawing/2014/main" id="{5B5DFCC5-DFAD-40D1-9968-76E6F68EF225}"/>
              </a:ext>
            </a:extLst>
          </p:cNvPr>
          <p:cNvSpPr txBox="1"/>
          <p:nvPr/>
        </p:nvSpPr>
        <p:spPr>
          <a:xfrm>
            <a:off x="439244" y="2075497"/>
            <a:ext cx="11420864" cy="4308872"/>
          </a:xfrm>
          <a:prstGeom prst="rect">
            <a:avLst/>
          </a:prstGeom>
          <a:noFill/>
        </p:spPr>
        <p:txBody>
          <a:bodyPr wrap="square" lIns="0" tIns="0" rIns="0" bIns="0" rtlCol="0">
            <a:spAutoFit/>
          </a:bodyPr>
          <a:lstStyle/>
          <a:p>
            <a:r>
              <a:rPr kumimoji="1" lang="en-US" altLang="zh-CN" sz="40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Applying or not applying the FEC to D2R is in scope of the WID, and will be specified by ensuring it is under the reader control and applies to all devices targeted by the reader.</a:t>
            </a:r>
          </a:p>
          <a:p>
            <a:pPr marL="571500" indent="-571500">
              <a:buFont typeface="Arial" panose="020B0604020202020204" pitchFamily="34" charset="0"/>
              <a:buChar char="•"/>
            </a:pPr>
            <a:r>
              <a:rPr kumimoji="1" lang="en-US" altLang="zh-CN" sz="40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Note: all devices are assumed to support applying and not applying the FEC for D2R</a:t>
            </a:r>
          </a:p>
          <a:p>
            <a:pPr marL="571500" indent="-571500">
              <a:buFont typeface="Arial" panose="020B0604020202020204" pitchFamily="34" charset="0"/>
              <a:buChar char="•"/>
            </a:pPr>
            <a:r>
              <a:rPr kumimoji="1" lang="en-US" altLang="zh-CN" sz="40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WID will be updated accordingly</a:t>
            </a:r>
            <a:endParaRPr kumimoji="1" lang="en-US" altLang="zh-CN" sz="4000" dirty="0">
              <a:latin typeface="Calibri" panose="020F0502020204030204" pitchFamily="34" charset="0"/>
              <a:ea typeface="Microsoft YaHei"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2166434524"/>
      </p:ext>
    </p:extLst>
  </p:cSld>
  <p:clrMapOvr>
    <a:masterClrMapping/>
  </p:clrMapOvr>
  <p:transition/>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3.xml><?xml version="1.0" encoding="utf-8"?>
<a:theme xmlns:a="http://schemas.openxmlformats.org/drawingml/2006/main" name="1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34996</TotalTime>
  <Words>309</Words>
  <Application>Microsoft Office PowerPoint</Application>
  <PresentationFormat>Custom</PresentationFormat>
  <Paragraphs>30</Paragraphs>
  <Slides>3</Slides>
  <Notes>3</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vt:i4>
      </vt:variant>
    </vt:vector>
  </HeadingPairs>
  <TitlesOfParts>
    <vt:vector size="14" baseType="lpstr">
      <vt:lpstr>.AppleSystemUIFont</vt:lpstr>
      <vt:lpstr>等线</vt:lpstr>
      <vt:lpstr>Microsoft YaHei</vt:lpstr>
      <vt:lpstr>MS Mincho</vt:lpstr>
      <vt:lpstr>黑体</vt:lpstr>
      <vt:lpstr>Arial</vt:lpstr>
      <vt:lpstr>Calibri</vt:lpstr>
      <vt:lpstr>Times New Roman</vt:lpstr>
      <vt:lpstr>封面页_图片版 </vt:lpstr>
      <vt:lpstr>章节页</vt:lpstr>
      <vt:lpstr>1_封面页_图片版 </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sunyan (O)</dc:creator>
  <cp:lastModifiedBy>Moderator</cp:lastModifiedBy>
  <cp:revision>2479</cp:revision>
  <dcterms:created xsi:type="dcterms:W3CDTF">2020-08-28T08:44:19Z</dcterms:created>
  <dcterms:modified xsi:type="dcterms:W3CDTF">2025-03-12T07:29:08Z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(3)yVGHjRJ4mTXOcMhCb9dwKlPSnvYG8CuOrkkt+fKMZNDPtuVLnqWv+xaD4cDLroLnZIJyM/yL
kVrFhUwqtqHPdtoSgyRkDJoEpatrUPKxUwcCIwrxzaxVxB8RB2qCbYY1uDpEHmmGox7N2E3T
pksYyxSHn4WRZQ/+IjAtRMD0hTWCihswfVoCCGjfWODsXjWuxgs2Keiek7Vt9GkgLpjIxnQP
+5OaMNyGFJQVU8xHZn</vt:lpwstr>
  </property>
  <property fmtid="{D5CDD505-2E9C-101B-9397-08002B2CF9AE}" pid="3" name="_2015_ms_pID_7253431">
    <vt:lpwstr>8HVvl4x6oT/nXfqAhMRYeMu8bYgDUAKNN4Tswn4k4e+d+aeGJxxix0
Ex9MM08DzlIQaRl8mv/LSmVct9novPyTFstMLBVrZHjE+1Bb36tewMJLeJk8AyKfwubylHWG
c/Qi79aZXuZiRYKPW9SoJKVgnHjbFTGGl5mp776UDPRZ26Yoi0308+ApOiqHHvsahaD/yqQP
etj6Zaaz8FXWWXXgMCwl/9Xs7ebF62S90siv</vt:lpwstr>
  </property>
  <property fmtid="{D5CDD505-2E9C-101B-9397-08002B2CF9AE}" pid="4" name="_2015_ms_pID_7253432">
    <vt:lpwstr>rQ==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1741760652</vt:lpwstr>
  </property>
</Properties>
</file>