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7" r:id="rId4"/>
    <p:sldMasterId id="2147484030" r:id="rId5"/>
    <p:sldMasterId id="2147484041" r:id="rId6"/>
  </p:sldMasterIdLst>
  <p:notesMasterIdLst>
    <p:notesMasterId r:id="rId11"/>
  </p:notesMasterIdLst>
  <p:handoutMasterIdLst>
    <p:handoutMasterId r:id="rId12"/>
  </p:handoutMasterIdLst>
  <p:sldIdLst>
    <p:sldId id="283" r:id="rId7"/>
    <p:sldId id="2147471139" r:id="rId8"/>
    <p:sldId id="2147471141" r:id="rId9"/>
    <p:sldId id="2147471142" r:id="rId10"/>
  </p:sldIdLst>
  <p:sldSz cx="12196763" cy="6858000"/>
  <p:notesSz cx="6797675" cy="9926638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0E8C4"/>
    <a:srgbClr val="30B5C5"/>
    <a:srgbClr val="000000"/>
    <a:srgbClr val="8FDAE4"/>
    <a:srgbClr val="170BB5"/>
    <a:srgbClr val="DDDDDD"/>
    <a:srgbClr val="B5B5B5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67" autoAdjust="0"/>
    <p:restoredTop sz="94831" autoAdjust="0"/>
  </p:normalViewPr>
  <p:slideViewPr>
    <p:cSldViewPr snapToGrid="0" snapToObjects="1">
      <p:cViewPr varScale="1">
        <p:scale>
          <a:sx n="92" d="100"/>
          <a:sy n="92" d="100"/>
        </p:scale>
        <p:origin x="96" y="42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3/11/2025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3/10/2025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372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53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70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589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238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5027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25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1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44330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263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14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17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36911" y="845203"/>
            <a:ext cx="10733557" cy="5347246"/>
          </a:xfrm>
          <a:prstGeom prst="rect">
            <a:avLst/>
          </a:prstGeom>
        </p:spPr>
        <p:txBody>
          <a:bodyPr lIns="0" tIns="0" rIns="0" bIns="0"/>
          <a:lstStyle>
            <a:lvl1pPr marL="12059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53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517" indent="-170730">
              <a:buFont typeface="Arial" panose="020B0604020202020204" pitchFamily="34" charset="0"/>
              <a:buChar char="•"/>
              <a:tabLst>
                <a:tab pos="1206531" algn="ctr"/>
              </a:tabLst>
              <a:defRPr sz="1299" baseline="0"/>
            </a:lvl2pPr>
            <a:lvl3pPr marL="525517" indent="-170730">
              <a:buFont typeface="Arial" panose="020B0604020202020204" pitchFamily="34" charset="0"/>
              <a:buChar char="•"/>
              <a:tabLst>
                <a:tab pos="1206531" algn="ctr"/>
              </a:tabLst>
              <a:defRPr sz="1299" baseline="0"/>
            </a:lvl3pPr>
            <a:lvl4pPr marL="525517" indent="-170730">
              <a:buFont typeface="Arial" panose="020B0604020202020204" pitchFamily="34" charset="0"/>
              <a:buChar char="•"/>
              <a:tabLst>
                <a:tab pos="1206531" algn="ctr"/>
              </a:tabLst>
              <a:defRPr sz="1299" baseline="0"/>
            </a:lvl4pPr>
            <a:lvl5pPr marL="525517" indent="-170730">
              <a:buFont typeface="Arial" panose="020B0604020202020204" pitchFamily="34" charset="0"/>
              <a:buChar char="•"/>
              <a:tabLst>
                <a:tab pos="1206531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6" y="47826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3199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15147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6335921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9681" y="89002"/>
            <a:ext cx="11238613" cy="634335"/>
          </a:xfrm>
          <a:prstGeom prst="rect">
            <a:avLst/>
          </a:prstGeom>
        </p:spPr>
        <p:txBody>
          <a:bodyPr anchor="ctr"/>
          <a:lstStyle>
            <a:lvl1pPr>
              <a:defRPr sz="3597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altLang="zh-CN" dirty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477838" y="1127126"/>
            <a:ext cx="11239500" cy="4968875"/>
          </a:xfrm>
          <a:prstGeom prst="rect">
            <a:avLst/>
          </a:prstGeom>
        </p:spPr>
        <p:txBody>
          <a:bodyPr/>
          <a:lstStyle>
            <a:lvl1pPr marL="228327" indent="-228327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97" spc="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6651" indent="-228327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97" baseline="0">
                <a:latin typeface="+mn-lt"/>
              </a:defRPr>
            </a:lvl2pPr>
            <a:lvl3pPr marL="684978" indent="-228327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797">
                <a:latin typeface="+mn-lt"/>
              </a:defRPr>
            </a:lvl3pPr>
            <a:lvl4pPr marL="913303" indent="-228327">
              <a:spcBef>
                <a:spcPts val="0"/>
              </a:spcBef>
              <a:buFont typeface="Arial" panose="020B0604020202020204" pitchFamily="34" charset="0"/>
              <a:buChar char="•"/>
              <a:defRPr sz="1797">
                <a:latin typeface="+mn-lt"/>
              </a:defRPr>
            </a:lvl4pPr>
            <a:lvl5pPr marL="1141629" indent="-228327">
              <a:spcBef>
                <a:spcPts val="0"/>
              </a:spcBef>
              <a:buFont typeface="Arial" panose="020B0604020202020204" pitchFamily="34" charset="0"/>
              <a:buChar char="•"/>
              <a:defRPr sz="1797">
                <a:latin typeface="+mn-lt"/>
              </a:defRPr>
            </a:lvl5pPr>
            <a:lvl6pPr marL="1369955" indent="-228327">
              <a:spcBef>
                <a:spcPts val="0"/>
              </a:spcBef>
              <a:defRPr sz="1797"/>
            </a:lvl6pPr>
            <a:lvl7pPr marL="1598280" indent="-228327">
              <a:spcBef>
                <a:spcPts val="0"/>
              </a:spcBef>
              <a:defRPr sz="1797"/>
            </a:lvl7pPr>
            <a:lvl8pPr marL="1826606" indent="-228327">
              <a:spcBef>
                <a:spcPts val="0"/>
              </a:spcBef>
              <a:defRPr sz="1797"/>
            </a:lvl8pPr>
            <a:lvl9pPr marL="2054932" indent="-228327">
              <a:spcBef>
                <a:spcPts val="0"/>
              </a:spcBef>
              <a:defRPr sz="1797"/>
            </a:lvl9pPr>
          </a:lstStyle>
          <a:p>
            <a:pPr lvl="0"/>
            <a:r>
              <a:rPr lang="en-US" dirty="0"/>
              <a:t>One</a:t>
            </a:r>
          </a:p>
          <a:p>
            <a:pPr lvl="1"/>
            <a:r>
              <a:rPr lang="en-US" dirty="0"/>
              <a:t>Two</a:t>
            </a:r>
          </a:p>
          <a:p>
            <a:pPr lvl="2"/>
            <a:r>
              <a:rPr lang="en-US" dirty="0"/>
              <a:t>Three</a:t>
            </a:r>
          </a:p>
          <a:p>
            <a:pPr lvl="3"/>
            <a:r>
              <a:rPr lang="en-US" dirty="0"/>
              <a:t>Four</a:t>
            </a:r>
          </a:p>
          <a:p>
            <a:pPr lvl="4"/>
            <a:r>
              <a:rPr lang="en-US" dirty="0"/>
              <a:t>Five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</a:p>
        </p:txBody>
      </p:sp>
      <p:cxnSp>
        <p:nvCxnSpPr>
          <p:cNvPr id="5" name="直接连接符 4"/>
          <p:cNvCxnSpPr/>
          <p:nvPr userDrawn="1"/>
        </p:nvCxnSpPr>
        <p:spPr bwMode="auto">
          <a:xfrm>
            <a:off x="205513" y="723331"/>
            <a:ext cx="11586951" cy="0"/>
          </a:xfrm>
          <a:prstGeom prst="line">
            <a:avLst/>
          </a:prstGeom>
          <a:solidFill>
            <a:srgbClr val="CCFFFF"/>
          </a:solidFill>
          <a:ln w="44450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7963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262" y="131897"/>
            <a:ext cx="11913576" cy="521178"/>
          </a:xfrm>
          <a:prstGeom prst="rect">
            <a:avLst/>
          </a:prstGeom>
        </p:spPr>
        <p:txBody>
          <a:bodyPr lIns="102943" tIns="51472" rIns="102943" bIns="51472" anchor="ctr">
            <a:noAutofit/>
          </a:bodyPr>
          <a:lstStyle>
            <a:lvl1pPr algn="l">
              <a:defRPr sz="2797" b="1">
                <a:solidFill>
                  <a:srgbClr val="C00000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33829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928">
          <p15:clr>
            <a:srgbClr val="FBAE40"/>
          </p15:clr>
        </p15:guide>
        <p15:guide id="2" pos="340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6140" y="260360"/>
            <a:ext cx="11164484" cy="539749"/>
          </a:xfrm>
          <a:prstGeom prst="rect">
            <a:avLst/>
          </a:prstGeom>
        </p:spPr>
        <p:txBody>
          <a:bodyPr/>
          <a:lstStyle>
            <a:lvl1pPr>
              <a:defRPr sz="3198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263" y="1076329"/>
            <a:ext cx="11021860" cy="5095875"/>
          </a:xfrm>
          <a:prstGeom prst="rect">
            <a:avLst/>
          </a:prstGeom>
        </p:spPr>
        <p:txBody>
          <a:bodyPr/>
          <a:lstStyle>
            <a:lvl1pPr marL="342626" indent="-342626">
              <a:lnSpc>
                <a:spcPct val="150000"/>
              </a:lnSpc>
              <a:buFont typeface="Arial" panose="020B0604020202020204" pitchFamily="34" charset="0"/>
              <a:buChar char="•"/>
              <a:defRPr sz="1998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99460" indent="-342626">
              <a:lnSpc>
                <a:spcPct val="150000"/>
              </a:lnSpc>
              <a:buFont typeface="Wingdings" panose="05000000000000000000" pitchFamily="2" charset="2"/>
              <a:buChar char="p"/>
              <a:defRPr sz="1798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56294" indent="-342626">
              <a:lnSpc>
                <a:spcPct val="150000"/>
              </a:lnSpc>
              <a:buFont typeface="Wingdings" panose="05000000000000000000" pitchFamily="2" charset="2"/>
              <a:buChar char="Ø"/>
              <a:defRPr sz="1598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56024" indent="-285522">
              <a:lnSpc>
                <a:spcPct val="150000"/>
              </a:lnSpc>
              <a:buFont typeface="Wingdings" panose="05000000000000000000" pitchFamily="2" charset="2"/>
              <a:buChar char="ü"/>
              <a:defRPr sz="1398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169963" indent="-342626">
              <a:lnSpc>
                <a:spcPct val="150000"/>
              </a:lnSpc>
              <a:buFont typeface="+mj-lt"/>
              <a:buAutoNum type="alphaUcPeriod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2048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1" y="4406905"/>
            <a:ext cx="10367249" cy="1362075"/>
          </a:xfrm>
        </p:spPr>
        <p:txBody>
          <a:bodyPr anchor="t"/>
          <a:lstStyle>
            <a:lvl1pPr algn="l">
              <a:defRPr sz="3998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1" y="2906713"/>
            <a:ext cx="10367249" cy="1500187"/>
          </a:xfrm>
        </p:spPr>
        <p:txBody>
          <a:bodyPr anchor="b"/>
          <a:lstStyle>
            <a:lvl1pPr marL="0" indent="0">
              <a:buNone/>
              <a:defRPr sz="19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017" indent="0">
              <a:buNone/>
              <a:defRPr sz="1799"/>
            </a:lvl2pPr>
            <a:lvl3pPr marL="914034" indent="0">
              <a:buNone/>
              <a:defRPr sz="1599"/>
            </a:lvl3pPr>
            <a:lvl4pPr marL="1371051" indent="0">
              <a:buNone/>
              <a:defRPr sz="1399"/>
            </a:lvl4pPr>
            <a:lvl5pPr marL="1828068" indent="0">
              <a:buNone/>
              <a:defRPr sz="1399"/>
            </a:lvl5pPr>
            <a:lvl6pPr marL="2285086" indent="0">
              <a:buNone/>
              <a:defRPr sz="1399"/>
            </a:lvl6pPr>
            <a:lvl7pPr marL="2742103" indent="0">
              <a:buNone/>
              <a:defRPr sz="1399"/>
            </a:lvl7pPr>
            <a:lvl8pPr marL="3199120" indent="0">
              <a:buNone/>
              <a:defRPr sz="1399"/>
            </a:lvl8pPr>
            <a:lvl9pPr marL="3656137" indent="0">
              <a:buNone/>
              <a:defRPr sz="1399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467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8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2" y="6402808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91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9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 bwMode="auto">
          <a:xfrm flipV="1">
            <a:off x="0" y="615192"/>
            <a:ext cx="12196763" cy="1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组合 55"/>
          <p:cNvGrpSpPr>
            <a:grpSpLocks noChangeAspect="1"/>
          </p:cNvGrpSpPr>
          <p:nvPr userDrawn="1"/>
        </p:nvGrpSpPr>
        <p:grpSpPr>
          <a:xfrm>
            <a:off x="339164" y="6293697"/>
            <a:ext cx="1165339" cy="262000"/>
            <a:chOff x="720033" y="1467682"/>
            <a:chExt cx="4056154" cy="912291"/>
          </a:xfrm>
        </p:grpSpPr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2130398" y="1759008"/>
              <a:ext cx="2645789" cy="451808"/>
              <a:chOff x="4003676" y="2249488"/>
              <a:chExt cx="5810250" cy="992187"/>
            </a:xfrm>
          </p:grpSpPr>
          <p:sp>
            <p:nvSpPr>
              <p:cNvPr id="41" name="Freeform 25"/>
              <p:cNvSpPr>
                <a:spLocks noChangeAspect="1"/>
              </p:cNvSpPr>
              <p:nvPr/>
            </p:nvSpPr>
            <p:spPr bwMode="auto">
              <a:xfrm>
                <a:off x="4003676" y="2249488"/>
                <a:ext cx="844550" cy="977900"/>
              </a:xfrm>
              <a:custGeom>
                <a:avLst/>
                <a:gdLst>
                  <a:gd name="T0" fmla="*/ 1977 w 2583"/>
                  <a:gd name="T1" fmla="*/ 1206 h 2990"/>
                  <a:gd name="T2" fmla="*/ 607 w 2583"/>
                  <a:gd name="T3" fmla="*/ 1206 h 2990"/>
                  <a:gd name="T4" fmla="*/ 607 w 2583"/>
                  <a:gd name="T5" fmla="*/ 0 h 2990"/>
                  <a:gd name="T6" fmla="*/ 0 w 2583"/>
                  <a:gd name="T7" fmla="*/ 0 h 2990"/>
                  <a:gd name="T8" fmla="*/ 0 w 2583"/>
                  <a:gd name="T9" fmla="*/ 2990 h 2990"/>
                  <a:gd name="T10" fmla="*/ 607 w 2583"/>
                  <a:gd name="T11" fmla="*/ 2990 h 2990"/>
                  <a:gd name="T12" fmla="*/ 607 w 2583"/>
                  <a:gd name="T13" fmla="*/ 1776 h 2990"/>
                  <a:gd name="T14" fmla="*/ 1977 w 2583"/>
                  <a:gd name="T15" fmla="*/ 1776 h 2990"/>
                  <a:gd name="T16" fmla="*/ 1977 w 2583"/>
                  <a:gd name="T17" fmla="*/ 2990 h 2990"/>
                  <a:gd name="T18" fmla="*/ 2583 w 2583"/>
                  <a:gd name="T19" fmla="*/ 2990 h 2990"/>
                  <a:gd name="T20" fmla="*/ 2583 w 2583"/>
                  <a:gd name="T21" fmla="*/ 0 h 2990"/>
                  <a:gd name="T22" fmla="*/ 1977 w 2583"/>
                  <a:gd name="T23" fmla="*/ 0 h 2990"/>
                  <a:gd name="T24" fmla="*/ 1977 w 2583"/>
                  <a:gd name="T25" fmla="*/ 1206 h 2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3" h="2990">
                    <a:moveTo>
                      <a:pt x="1977" y="1206"/>
                    </a:moveTo>
                    <a:lnTo>
                      <a:pt x="607" y="1206"/>
                    </a:lnTo>
                    <a:lnTo>
                      <a:pt x="607" y="0"/>
                    </a:lnTo>
                    <a:lnTo>
                      <a:pt x="0" y="0"/>
                    </a:lnTo>
                    <a:lnTo>
                      <a:pt x="0" y="2990"/>
                    </a:lnTo>
                    <a:lnTo>
                      <a:pt x="607" y="2990"/>
                    </a:lnTo>
                    <a:lnTo>
                      <a:pt x="607" y="1776"/>
                    </a:lnTo>
                    <a:lnTo>
                      <a:pt x="1977" y="1776"/>
                    </a:lnTo>
                    <a:lnTo>
                      <a:pt x="1977" y="2990"/>
                    </a:lnTo>
                    <a:lnTo>
                      <a:pt x="2583" y="2990"/>
                    </a:lnTo>
                    <a:lnTo>
                      <a:pt x="2583" y="0"/>
                    </a:lnTo>
                    <a:lnTo>
                      <a:pt x="1977" y="0"/>
                    </a:lnTo>
                    <a:lnTo>
                      <a:pt x="1977" y="1206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42" name="Freeform 26"/>
              <p:cNvSpPr>
                <a:spLocks noChangeAspect="1"/>
              </p:cNvSpPr>
              <p:nvPr/>
            </p:nvSpPr>
            <p:spPr bwMode="auto">
              <a:xfrm>
                <a:off x="5122863" y="2249488"/>
                <a:ext cx="842963" cy="992187"/>
              </a:xfrm>
              <a:custGeom>
                <a:avLst/>
                <a:gdLst>
                  <a:gd name="T0" fmla="*/ 1970 w 2577"/>
                  <a:gd name="T1" fmla="*/ 1711 h 3035"/>
                  <a:gd name="T2" fmla="*/ 1291 w 2577"/>
                  <a:gd name="T3" fmla="*/ 2457 h 3035"/>
                  <a:gd name="T4" fmla="*/ 607 w 2577"/>
                  <a:gd name="T5" fmla="*/ 1691 h 3035"/>
                  <a:gd name="T6" fmla="*/ 607 w 2577"/>
                  <a:gd name="T7" fmla="*/ 2 h 3035"/>
                  <a:gd name="T8" fmla="*/ 0 w 2577"/>
                  <a:gd name="T9" fmla="*/ 2 h 3035"/>
                  <a:gd name="T10" fmla="*/ 0 w 2577"/>
                  <a:gd name="T11" fmla="*/ 1711 h 3035"/>
                  <a:gd name="T12" fmla="*/ 1283 w 2577"/>
                  <a:gd name="T13" fmla="*/ 3035 h 3035"/>
                  <a:gd name="T14" fmla="*/ 2577 w 2577"/>
                  <a:gd name="T15" fmla="*/ 1687 h 3035"/>
                  <a:gd name="T16" fmla="*/ 2577 w 2577"/>
                  <a:gd name="T17" fmla="*/ 0 h 3035"/>
                  <a:gd name="T18" fmla="*/ 1970 w 2577"/>
                  <a:gd name="T19" fmla="*/ 0 h 3035"/>
                  <a:gd name="T20" fmla="*/ 1970 w 2577"/>
                  <a:gd name="T21" fmla="*/ 1711 h 3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7" h="3035">
                    <a:moveTo>
                      <a:pt x="1970" y="1711"/>
                    </a:moveTo>
                    <a:cubicBezTo>
                      <a:pt x="1970" y="2198"/>
                      <a:pt x="1729" y="2457"/>
                      <a:pt x="1291" y="2457"/>
                    </a:cubicBezTo>
                    <a:cubicBezTo>
                      <a:pt x="850" y="2457"/>
                      <a:pt x="607" y="2190"/>
                      <a:pt x="607" y="1691"/>
                    </a:cubicBezTo>
                    <a:lnTo>
                      <a:pt x="607" y="2"/>
                    </a:lnTo>
                    <a:lnTo>
                      <a:pt x="0" y="2"/>
                    </a:lnTo>
                    <a:lnTo>
                      <a:pt x="0" y="1711"/>
                    </a:lnTo>
                    <a:cubicBezTo>
                      <a:pt x="0" y="2552"/>
                      <a:pt x="468" y="3035"/>
                      <a:pt x="1283" y="3035"/>
                    </a:cubicBezTo>
                    <a:cubicBezTo>
                      <a:pt x="2105" y="3035"/>
                      <a:pt x="2577" y="2543"/>
                      <a:pt x="2577" y="1687"/>
                    </a:cubicBezTo>
                    <a:lnTo>
                      <a:pt x="2577" y="0"/>
                    </a:lnTo>
                    <a:lnTo>
                      <a:pt x="1970" y="0"/>
                    </a:lnTo>
                    <a:lnTo>
                      <a:pt x="1970" y="1711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43" name="Freeform 27"/>
              <p:cNvSpPr>
                <a:spLocks noChangeAspect="1"/>
              </p:cNvSpPr>
              <p:nvPr/>
            </p:nvSpPr>
            <p:spPr bwMode="auto">
              <a:xfrm>
                <a:off x="7027863" y="2249488"/>
                <a:ext cx="1455738" cy="977900"/>
              </a:xfrm>
              <a:custGeom>
                <a:avLst/>
                <a:gdLst>
                  <a:gd name="T0" fmla="*/ 3159 w 4450"/>
                  <a:gd name="T1" fmla="*/ 2056 h 2990"/>
                  <a:gd name="T2" fmla="*/ 2480 w 4450"/>
                  <a:gd name="T3" fmla="*/ 0 h 2990"/>
                  <a:gd name="T4" fmla="*/ 1985 w 4450"/>
                  <a:gd name="T5" fmla="*/ 0 h 2990"/>
                  <a:gd name="T6" fmla="*/ 1306 w 4450"/>
                  <a:gd name="T7" fmla="*/ 2056 h 2990"/>
                  <a:gd name="T8" fmla="*/ 646 w 4450"/>
                  <a:gd name="T9" fmla="*/ 1 h 2990"/>
                  <a:gd name="T10" fmla="*/ 0 w 4450"/>
                  <a:gd name="T11" fmla="*/ 1 h 2990"/>
                  <a:gd name="T12" fmla="*/ 1042 w 4450"/>
                  <a:gd name="T13" fmla="*/ 2990 h 2990"/>
                  <a:gd name="T14" fmla="*/ 1544 w 4450"/>
                  <a:gd name="T15" fmla="*/ 2990 h 2990"/>
                  <a:gd name="T16" fmla="*/ 2224 w 4450"/>
                  <a:gd name="T17" fmla="*/ 1027 h 2990"/>
                  <a:gd name="T18" fmla="*/ 2904 w 4450"/>
                  <a:gd name="T19" fmla="*/ 2990 h 2990"/>
                  <a:gd name="T20" fmla="*/ 3411 w 4450"/>
                  <a:gd name="T21" fmla="*/ 2990 h 2990"/>
                  <a:gd name="T22" fmla="*/ 4450 w 4450"/>
                  <a:gd name="T23" fmla="*/ 1 h 2990"/>
                  <a:gd name="T24" fmla="*/ 3821 w 4450"/>
                  <a:gd name="T25" fmla="*/ 1 h 2990"/>
                  <a:gd name="T26" fmla="*/ 3159 w 4450"/>
                  <a:gd name="T27" fmla="*/ 2056 h 2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50" h="2990">
                    <a:moveTo>
                      <a:pt x="3159" y="2056"/>
                    </a:moveTo>
                    <a:lnTo>
                      <a:pt x="2480" y="0"/>
                    </a:lnTo>
                    <a:lnTo>
                      <a:pt x="1985" y="0"/>
                    </a:lnTo>
                    <a:lnTo>
                      <a:pt x="1306" y="2056"/>
                    </a:lnTo>
                    <a:lnTo>
                      <a:pt x="646" y="1"/>
                    </a:lnTo>
                    <a:lnTo>
                      <a:pt x="0" y="1"/>
                    </a:lnTo>
                    <a:lnTo>
                      <a:pt x="1042" y="2990"/>
                    </a:lnTo>
                    <a:lnTo>
                      <a:pt x="1544" y="2990"/>
                    </a:lnTo>
                    <a:lnTo>
                      <a:pt x="2224" y="1027"/>
                    </a:lnTo>
                    <a:lnTo>
                      <a:pt x="2904" y="2990"/>
                    </a:lnTo>
                    <a:lnTo>
                      <a:pt x="3411" y="2990"/>
                    </a:lnTo>
                    <a:lnTo>
                      <a:pt x="4450" y="1"/>
                    </a:lnTo>
                    <a:lnTo>
                      <a:pt x="3821" y="1"/>
                    </a:lnTo>
                    <a:lnTo>
                      <a:pt x="3159" y="2056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44" name="Freeform 28"/>
              <p:cNvSpPr>
                <a:spLocks noChangeAspect="1"/>
              </p:cNvSpPr>
              <p:nvPr/>
            </p:nvSpPr>
            <p:spPr bwMode="auto">
              <a:xfrm>
                <a:off x="8642351" y="2249488"/>
                <a:ext cx="738188" cy="976312"/>
              </a:xfrm>
              <a:custGeom>
                <a:avLst/>
                <a:gdLst>
                  <a:gd name="T0" fmla="*/ 599 w 2258"/>
                  <a:gd name="T1" fmla="*/ 1701 h 2986"/>
                  <a:gd name="T2" fmla="*/ 1702 w 2258"/>
                  <a:gd name="T3" fmla="*/ 1701 h 2986"/>
                  <a:gd name="T4" fmla="*/ 1702 w 2258"/>
                  <a:gd name="T5" fmla="*/ 1157 h 2986"/>
                  <a:gd name="T6" fmla="*/ 599 w 2258"/>
                  <a:gd name="T7" fmla="*/ 1157 h 2986"/>
                  <a:gd name="T8" fmla="*/ 599 w 2258"/>
                  <a:gd name="T9" fmla="*/ 545 h 2986"/>
                  <a:gd name="T10" fmla="*/ 2200 w 2258"/>
                  <a:gd name="T11" fmla="*/ 545 h 2986"/>
                  <a:gd name="T12" fmla="*/ 2200 w 2258"/>
                  <a:gd name="T13" fmla="*/ 0 h 2986"/>
                  <a:gd name="T14" fmla="*/ 0 w 2258"/>
                  <a:gd name="T15" fmla="*/ 0 h 2986"/>
                  <a:gd name="T16" fmla="*/ 0 w 2258"/>
                  <a:gd name="T17" fmla="*/ 2986 h 2986"/>
                  <a:gd name="T18" fmla="*/ 2258 w 2258"/>
                  <a:gd name="T19" fmla="*/ 2986 h 2986"/>
                  <a:gd name="T20" fmla="*/ 2258 w 2258"/>
                  <a:gd name="T21" fmla="*/ 2442 h 2986"/>
                  <a:gd name="T22" fmla="*/ 599 w 2258"/>
                  <a:gd name="T23" fmla="*/ 2442 h 2986"/>
                  <a:gd name="T24" fmla="*/ 599 w 2258"/>
                  <a:gd name="T25" fmla="*/ 1701 h 2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58" h="2986">
                    <a:moveTo>
                      <a:pt x="599" y="1701"/>
                    </a:moveTo>
                    <a:lnTo>
                      <a:pt x="1702" y="1701"/>
                    </a:lnTo>
                    <a:lnTo>
                      <a:pt x="1702" y="1157"/>
                    </a:lnTo>
                    <a:lnTo>
                      <a:pt x="599" y="1157"/>
                    </a:lnTo>
                    <a:lnTo>
                      <a:pt x="599" y="545"/>
                    </a:lnTo>
                    <a:lnTo>
                      <a:pt x="2200" y="545"/>
                    </a:lnTo>
                    <a:lnTo>
                      <a:pt x="2200" y="0"/>
                    </a:lnTo>
                    <a:lnTo>
                      <a:pt x="0" y="0"/>
                    </a:lnTo>
                    <a:lnTo>
                      <a:pt x="0" y="2986"/>
                    </a:lnTo>
                    <a:lnTo>
                      <a:pt x="2258" y="2986"/>
                    </a:lnTo>
                    <a:lnTo>
                      <a:pt x="2258" y="2442"/>
                    </a:lnTo>
                    <a:lnTo>
                      <a:pt x="599" y="2442"/>
                    </a:lnTo>
                    <a:lnTo>
                      <a:pt x="599" y="1701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45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9618663" y="2249488"/>
                <a:ext cx="195263" cy="97631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46" name="Freeform 30"/>
              <p:cNvSpPr>
                <a:spLocks noChangeAspect="1" noEditPoints="1"/>
              </p:cNvSpPr>
              <p:nvPr/>
            </p:nvSpPr>
            <p:spPr bwMode="auto">
              <a:xfrm>
                <a:off x="6065838" y="2249488"/>
                <a:ext cx="1035050" cy="976312"/>
              </a:xfrm>
              <a:custGeom>
                <a:avLst/>
                <a:gdLst>
                  <a:gd name="T0" fmla="*/ 1118 w 3165"/>
                  <a:gd name="T1" fmla="*/ 1827 h 2988"/>
                  <a:gd name="T2" fmla="*/ 1575 w 3165"/>
                  <a:gd name="T3" fmla="*/ 757 h 2988"/>
                  <a:gd name="T4" fmla="*/ 2035 w 3165"/>
                  <a:gd name="T5" fmla="*/ 1827 h 2988"/>
                  <a:gd name="T6" fmla="*/ 1118 w 3165"/>
                  <a:gd name="T7" fmla="*/ 1827 h 2988"/>
                  <a:gd name="T8" fmla="*/ 1318 w 3165"/>
                  <a:gd name="T9" fmla="*/ 0 h 2988"/>
                  <a:gd name="T10" fmla="*/ 0 w 3165"/>
                  <a:gd name="T11" fmla="*/ 2988 h 2988"/>
                  <a:gd name="T12" fmla="*/ 620 w 3165"/>
                  <a:gd name="T13" fmla="*/ 2988 h 2988"/>
                  <a:gd name="T14" fmla="*/ 892 w 3165"/>
                  <a:gd name="T15" fmla="*/ 2366 h 2988"/>
                  <a:gd name="T16" fmla="*/ 2260 w 3165"/>
                  <a:gd name="T17" fmla="*/ 2366 h 2988"/>
                  <a:gd name="T18" fmla="*/ 2529 w 3165"/>
                  <a:gd name="T19" fmla="*/ 2988 h 2988"/>
                  <a:gd name="T20" fmla="*/ 3165 w 3165"/>
                  <a:gd name="T21" fmla="*/ 2988 h 2988"/>
                  <a:gd name="T22" fmla="*/ 1852 w 3165"/>
                  <a:gd name="T23" fmla="*/ 0 h 2988"/>
                  <a:gd name="T24" fmla="*/ 1318 w 3165"/>
                  <a:gd name="T25" fmla="*/ 0 h 2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65" h="2988">
                    <a:moveTo>
                      <a:pt x="1118" y="1827"/>
                    </a:moveTo>
                    <a:lnTo>
                      <a:pt x="1575" y="757"/>
                    </a:lnTo>
                    <a:lnTo>
                      <a:pt x="2035" y="1827"/>
                    </a:lnTo>
                    <a:lnTo>
                      <a:pt x="1118" y="1827"/>
                    </a:lnTo>
                    <a:close/>
                    <a:moveTo>
                      <a:pt x="1318" y="0"/>
                    </a:moveTo>
                    <a:lnTo>
                      <a:pt x="0" y="2988"/>
                    </a:lnTo>
                    <a:lnTo>
                      <a:pt x="620" y="2988"/>
                    </a:lnTo>
                    <a:lnTo>
                      <a:pt x="892" y="2366"/>
                    </a:lnTo>
                    <a:lnTo>
                      <a:pt x="2260" y="2366"/>
                    </a:lnTo>
                    <a:lnTo>
                      <a:pt x="2529" y="2988"/>
                    </a:lnTo>
                    <a:lnTo>
                      <a:pt x="3165" y="2988"/>
                    </a:lnTo>
                    <a:lnTo>
                      <a:pt x="1852" y="0"/>
                    </a:lnTo>
                    <a:lnTo>
                      <a:pt x="1318" y="0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798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</p:grpSp>
        <p:sp>
          <p:nvSpPr>
            <p:cNvPr id="40" name="Freeform 31"/>
            <p:cNvSpPr>
              <a:spLocks noChangeAspect="1" noEditPoints="1"/>
            </p:cNvSpPr>
            <p:nvPr/>
          </p:nvSpPr>
          <p:spPr bwMode="auto">
            <a:xfrm>
              <a:off x="720033" y="1467682"/>
              <a:ext cx="1206509" cy="912291"/>
            </a:xfrm>
            <a:custGeom>
              <a:avLst/>
              <a:gdLst>
                <a:gd name="T0" fmla="*/ 1320 w 8102"/>
                <a:gd name="T1" fmla="*/ 1045 h 6124"/>
                <a:gd name="T2" fmla="*/ 681 w 8102"/>
                <a:gd name="T3" fmla="*/ 2349 h 6124"/>
                <a:gd name="T4" fmla="*/ 1080 w 8102"/>
                <a:gd name="T5" fmla="*/ 3141 h 6124"/>
                <a:gd name="T6" fmla="*/ 3466 w 8102"/>
                <a:gd name="T7" fmla="*/ 4629 h 6124"/>
                <a:gd name="T8" fmla="*/ 3502 w 8102"/>
                <a:gd name="T9" fmla="*/ 4626 h 6124"/>
                <a:gd name="T10" fmla="*/ 3506 w 8102"/>
                <a:gd name="T11" fmla="*/ 4588 h 6124"/>
                <a:gd name="T12" fmla="*/ 1320 w 8102"/>
                <a:gd name="T13" fmla="*/ 1045 h 6124"/>
                <a:gd name="T14" fmla="*/ 3093 w 8102"/>
                <a:gd name="T15" fmla="*/ 74 h 6124"/>
                <a:gd name="T16" fmla="*/ 2294 w 8102"/>
                <a:gd name="T17" fmla="*/ 821 h 6124"/>
                <a:gd name="T18" fmla="*/ 2297 w 8102"/>
                <a:gd name="T19" fmla="*/ 1588 h 6124"/>
                <a:gd name="T20" fmla="*/ 3789 w 8102"/>
                <a:gd name="T21" fmla="*/ 4420 h 6124"/>
                <a:gd name="T22" fmla="*/ 3823 w 8102"/>
                <a:gd name="T23" fmla="*/ 4433 h 6124"/>
                <a:gd name="T24" fmla="*/ 3843 w 8102"/>
                <a:gd name="T25" fmla="*/ 4406 h 6124"/>
                <a:gd name="T26" fmla="*/ 3474 w 8102"/>
                <a:gd name="T27" fmla="*/ 0 h 6124"/>
                <a:gd name="T28" fmla="*/ 3093 w 8102"/>
                <a:gd name="T29" fmla="*/ 74 h 6124"/>
                <a:gd name="T30" fmla="*/ 3251 w 8102"/>
                <a:gd name="T31" fmla="*/ 5106 h 6124"/>
                <a:gd name="T32" fmla="*/ 828 w 8102"/>
                <a:gd name="T33" fmla="*/ 5190 h 6124"/>
                <a:gd name="T34" fmla="*/ 1997 w 8102"/>
                <a:gd name="T35" fmla="*/ 5911 h 6124"/>
                <a:gd name="T36" fmla="*/ 3269 w 8102"/>
                <a:gd name="T37" fmla="*/ 5158 h 6124"/>
                <a:gd name="T38" fmla="*/ 3277 w 8102"/>
                <a:gd name="T39" fmla="*/ 5121 h 6124"/>
                <a:gd name="T40" fmla="*/ 3251 w 8102"/>
                <a:gd name="T41" fmla="*/ 5106 h 6124"/>
                <a:gd name="T42" fmla="*/ 3305 w 8102"/>
                <a:gd name="T43" fmla="*/ 4872 h 6124"/>
                <a:gd name="T44" fmla="*/ 184 w 8102"/>
                <a:gd name="T45" fmla="*/ 3051 h 6124"/>
                <a:gd name="T46" fmla="*/ 238 w 8102"/>
                <a:gd name="T47" fmla="*/ 4080 h 6124"/>
                <a:gd name="T48" fmla="*/ 1017 w 8102"/>
                <a:gd name="T49" fmla="*/ 4826 h 6124"/>
                <a:gd name="T50" fmla="*/ 1433 w 8102"/>
                <a:gd name="T51" fmla="*/ 4921 h 6124"/>
                <a:gd name="T52" fmla="*/ 3292 w 8102"/>
                <a:gd name="T53" fmla="*/ 4926 h 6124"/>
                <a:gd name="T54" fmla="*/ 3317 w 8102"/>
                <a:gd name="T55" fmla="*/ 4907 h 6124"/>
                <a:gd name="T56" fmla="*/ 3305 w 8102"/>
                <a:gd name="T57" fmla="*/ 4872 h 6124"/>
                <a:gd name="T58" fmla="*/ 7918 w 8102"/>
                <a:gd name="T59" fmla="*/ 3051 h 6124"/>
                <a:gd name="T60" fmla="*/ 4798 w 8102"/>
                <a:gd name="T61" fmla="*/ 4872 h 6124"/>
                <a:gd name="T62" fmla="*/ 4785 w 8102"/>
                <a:gd name="T63" fmla="*/ 4907 h 6124"/>
                <a:gd name="T64" fmla="*/ 4810 w 8102"/>
                <a:gd name="T65" fmla="*/ 4926 h 6124"/>
                <a:gd name="T66" fmla="*/ 6669 w 8102"/>
                <a:gd name="T67" fmla="*/ 4921 h 6124"/>
                <a:gd name="T68" fmla="*/ 7085 w 8102"/>
                <a:gd name="T69" fmla="*/ 4826 h 6124"/>
                <a:gd name="T70" fmla="*/ 7864 w 8102"/>
                <a:gd name="T71" fmla="*/ 4080 h 6124"/>
                <a:gd name="T72" fmla="*/ 7918 w 8102"/>
                <a:gd name="T73" fmla="*/ 3051 h 6124"/>
                <a:gd name="T74" fmla="*/ 4826 w 8102"/>
                <a:gd name="T75" fmla="*/ 5121 h 6124"/>
                <a:gd name="T76" fmla="*/ 4833 w 8102"/>
                <a:gd name="T77" fmla="*/ 5158 h 6124"/>
                <a:gd name="T78" fmla="*/ 6105 w 8102"/>
                <a:gd name="T79" fmla="*/ 5911 h 6124"/>
                <a:gd name="T80" fmla="*/ 7274 w 8102"/>
                <a:gd name="T81" fmla="*/ 5190 h 6124"/>
                <a:gd name="T82" fmla="*/ 4851 w 8102"/>
                <a:gd name="T83" fmla="*/ 5106 h 6124"/>
                <a:gd name="T84" fmla="*/ 4826 w 8102"/>
                <a:gd name="T85" fmla="*/ 5121 h 6124"/>
                <a:gd name="T86" fmla="*/ 5809 w 8102"/>
                <a:gd name="T87" fmla="*/ 821 h 6124"/>
                <a:gd name="T88" fmla="*/ 5009 w 8102"/>
                <a:gd name="T89" fmla="*/ 74 h 6124"/>
                <a:gd name="T90" fmla="*/ 4628 w 8102"/>
                <a:gd name="T91" fmla="*/ 0 h 6124"/>
                <a:gd name="T92" fmla="*/ 4259 w 8102"/>
                <a:gd name="T93" fmla="*/ 4406 h 6124"/>
                <a:gd name="T94" fmla="*/ 4279 w 8102"/>
                <a:gd name="T95" fmla="*/ 4433 h 6124"/>
                <a:gd name="T96" fmla="*/ 4314 w 8102"/>
                <a:gd name="T97" fmla="*/ 4420 h 6124"/>
                <a:gd name="T98" fmla="*/ 5805 w 8102"/>
                <a:gd name="T99" fmla="*/ 1588 h 6124"/>
                <a:gd name="T100" fmla="*/ 5809 w 8102"/>
                <a:gd name="T101" fmla="*/ 821 h 6124"/>
                <a:gd name="T102" fmla="*/ 7421 w 8102"/>
                <a:gd name="T103" fmla="*/ 2349 h 6124"/>
                <a:gd name="T104" fmla="*/ 6782 w 8102"/>
                <a:gd name="T105" fmla="*/ 1045 h 6124"/>
                <a:gd name="T106" fmla="*/ 4596 w 8102"/>
                <a:gd name="T107" fmla="*/ 4588 h 6124"/>
                <a:gd name="T108" fmla="*/ 4601 w 8102"/>
                <a:gd name="T109" fmla="*/ 4626 h 6124"/>
                <a:gd name="T110" fmla="*/ 4636 w 8102"/>
                <a:gd name="T111" fmla="*/ 4629 h 6124"/>
                <a:gd name="T112" fmla="*/ 7022 w 8102"/>
                <a:gd name="T113" fmla="*/ 3141 h 6124"/>
                <a:gd name="T114" fmla="*/ 7421 w 8102"/>
                <a:gd name="T115" fmla="*/ 2349 h 6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2" h="6124">
                  <a:moveTo>
                    <a:pt x="1320" y="1045"/>
                  </a:moveTo>
                  <a:cubicBezTo>
                    <a:pt x="1320" y="1045"/>
                    <a:pt x="638" y="1672"/>
                    <a:pt x="681" y="2349"/>
                  </a:cubicBezTo>
                  <a:cubicBezTo>
                    <a:pt x="701" y="2837"/>
                    <a:pt x="1080" y="3141"/>
                    <a:pt x="1080" y="3141"/>
                  </a:cubicBezTo>
                  <a:cubicBezTo>
                    <a:pt x="1685" y="3718"/>
                    <a:pt x="3121" y="4458"/>
                    <a:pt x="3466" y="4629"/>
                  </a:cubicBezTo>
                  <a:cubicBezTo>
                    <a:pt x="3480" y="4636"/>
                    <a:pt x="3494" y="4632"/>
                    <a:pt x="3502" y="4626"/>
                  </a:cubicBezTo>
                  <a:cubicBezTo>
                    <a:pt x="3513" y="4616"/>
                    <a:pt x="3511" y="4599"/>
                    <a:pt x="3506" y="4588"/>
                  </a:cubicBezTo>
                  <a:cubicBezTo>
                    <a:pt x="2584" y="2576"/>
                    <a:pt x="1320" y="1045"/>
                    <a:pt x="1320" y="1045"/>
                  </a:cubicBezTo>
                  <a:close/>
                  <a:moveTo>
                    <a:pt x="3093" y="74"/>
                  </a:moveTo>
                  <a:cubicBezTo>
                    <a:pt x="2452" y="230"/>
                    <a:pt x="2294" y="821"/>
                    <a:pt x="2294" y="821"/>
                  </a:cubicBezTo>
                  <a:cubicBezTo>
                    <a:pt x="2182" y="1131"/>
                    <a:pt x="2297" y="1588"/>
                    <a:pt x="2297" y="1588"/>
                  </a:cubicBezTo>
                  <a:cubicBezTo>
                    <a:pt x="2510" y="2533"/>
                    <a:pt x="3559" y="4087"/>
                    <a:pt x="3789" y="4420"/>
                  </a:cubicBezTo>
                  <a:cubicBezTo>
                    <a:pt x="3797" y="4432"/>
                    <a:pt x="3810" y="4437"/>
                    <a:pt x="3823" y="4433"/>
                  </a:cubicBezTo>
                  <a:cubicBezTo>
                    <a:pt x="3831" y="4431"/>
                    <a:pt x="3841" y="4424"/>
                    <a:pt x="3843" y="4406"/>
                  </a:cubicBezTo>
                  <a:cubicBezTo>
                    <a:pt x="4191" y="923"/>
                    <a:pt x="3474" y="0"/>
                    <a:pt x="3474" y="0"/>
                  </a:cubicBezTo>
                  <a:cubicBezTo>
                    <a:pt x="3278" y="28"/>
                    <a:pt x="3093" y="74"/>
                    <a:pt x="3093" y="74"/>
                  </a:cubicBezTo>
                  <a:close/>
                  <a:moveTo>
                    <a:pt x="3251" y="5106"/>
                  </a:moveTo>
                  <a:cubicBezTo>
                    <a:pt x="2646" y="5127"/>
                    <a:pt x="828" y="5190"/>
                    <a:pt x="828" y="5190"/>
                  </a:cubicBezTo>
                  <a:cubicBezTo>
                    <a:pt x="1372" y="6124"/>
                    <a:pt x="1997" y="5911"/>
                    <a:pt x="1997" y="5911"/>
                  </a:cubicBezTo>
                  <a:cubicBezTo>
                    <a:pt x="2336" y="5815"/>
                    <a:pt x="3038" y="5324"/>
                    <a:pt x="3269" y="5158"/>
                  </a:cubicBezTo>
                  <a:cubicBezTo>
                    <a:pt x="3284" y="5148"/>
                    <a:pt x="3280" y="5129"/>
                    <a:pt x="3277" y="5121"/>
                  </a:cubicBezTo>
                  <a:cubicBezTo>
                    <a:pt x="3272" y="5112"/>
                    <a:pt x="3259" y="5106"/>
                    <a:pt x="3251" y="5106"/>
                  </a:cubicBezTo>
                  <a:close/>
                  <a:moveTo>
                    <a:pt x="3305" y="4872"/>
                  </a:moveTo>
                  <a:cubicBezTo>
                    <a:pt x="2241" y="4155"/>
                    <a:pt x="184" y="3051"/>
                    <a:pt x="184" y="3051"/>
                  </a:cubicBezTo>
                  <a:cubicBezTo>
                    <a:pt x="0" y="3606"/>
                    <a:pt x="238" y="4080"/>
                    <a:pt x="238" y="4080"/>
                  </a:cubicBezTo>
                  <a:cubicBezTo>
                    <a:pt x="504" y="4663"/>
                    <a:pt x="1017" y="4826"/>
                    <a:pt x="1017" y="4826"/>
                  </a:cubicBezTo>
                  <a:cubicBezTo>
                    <a:pt x="1247" y="4914"/>
                    <a:pt x="1433" y="4921"/>
                    <a:pt x="1433" y="4921"/>
                  </a:cubicBezTo>
                  <a:cubicBezTo>
                    <a:pt x="1470" y="4928"/>
                    <a:pt x="2911" y="4926"/>
                    <a:pt x="3292" y="4926"/>
                  </a:cubicBezTo>
                  <a:cubicBezTo>
                    <a:pt x="3305" y="4926"/>
                    <a:pt x="3314" y="4917"/>
                    <a:pt x="3317" y="4907"/>
                  </a:cubicBezTo>
                  <a:cubicBezTo>
                    <a:pt x="3322" y="4888"/>
                    <a:pt x="3312" y="4877"/>
                    <a:pt x="3305" y="4872"/>
                  </a:cubicBezTo>
                  <a:moveTo>
                    <a:pt x="7918" y="3051"/>
                  </a:moveTo>
                  <a:cubicBezTo>
                    <a:pt x="7918" y="3051"/>
                    <a:pt x="5861" y="4155"/>
                    <a:pt x="4798" y="4872"/>
                  </a:cubicBezTo>
                  <a:cubicBezTo>
                    <a:pt x="4790" y="4877"/>
                    <a:pt x="4780" y="4888"/>
                    <a:pt x="4785" y="4907"/>
                  </a:cubicBezTo>
                  <a:cubicBezTo>
                    <a:pt x="4788" y="4917"/>
                    <a:pt x="4798" y="4926"/>
                    <a:pt x="4810" y="4926"/>
                  </a:cubicBezTo>
                  <a:cubicBezTo>
                    <a:pt x="5191" y="4926"/>
                    <a:pt x="6632" y="4928"/>
                    <a:pt x="6669" y="4921"/>
                  </a:cubicBezTo>
                  <a:cubicBezTo>
                    <a:pt x="6669" y="4921"/>
                    <a:pt x="6855" y="4914"/>
                    <a:pt x="7085" y="4826"/>
                  </a:cubicBezTo>
                  <a:cubicBezTo>
                    <a:pt x="7085" y="4826"/>
                    <a:pt x="7598" y="4663"/>
                    <a:pt x="7864" y="4080"/>
                  </a:cubicBezTo>
                  <a:cubicBezTo>
                    <a:pt x="7864" y="4080"/>
                    <a:pt x="8102" y="3606"/>
                    <a:pt x="7918" y="3051"/>
                  </a:cubicBezTo>
                  <a:moveTo>
                    <a:pt x="4826" y="5121"/>
                  </a:moveTo>
                  <a:cubicBezTo>
                    <a:pt x="4822" y="5129"/>
                    <a:pt x="4818" y="5148"/>
                    <a:pt x="4833" y="5158"/>
                  </a:cubicBezTo>
                  <a:cubicBezTo>
                    <a:pt x="5065" y="5324"/>
                    <a:pt x="5767" y="5815"/>
                    <a:pt x="6105" y="5911"/>
                  </a:cubicBezTo>
                  <a:cubicBezTo>
                    <a:pt x="6105" y="5911"/>
                    <a:pt x="6731" y="6124"/>
                    <a:pt x="7274" y="5190"/>
                  </a:cubicBezTo>
                  <a:cubicBezTo>
                    <a:pt x="7274" y="5190"/>
                    <a:pt x="5456" y="5127"/>
                    <a:pt x="4851" y="5106"/>
                  </a:cubicBezTo>
                  <a:cubicBezTo>
                    <a:pt x="4843" y="5106"/>
                    <a:pt x="4831" y="5112"/>
                    <a:pt x="4826" y="5121"/>
                  </a:cubicBezTo>
                  <a:close/>
                  <a:moveTo>
                    <a:pt x="5809" y="821"/>
                  </a:moveTo>
                  <a:cubicBezTo>
                    <a:pt x="5809" y="821"/>
                    <a:pt x="5650" y="230"/>
                    <a:pt x="5009" y="74"/>
                  </a:cubicBezTo>
                  <a:cubicBezTo>
                    <a:pt x="5009" y="74"/>
                    <a:pt x="4824" y="28"/>
                    <a:pt x="4628" y="0"/>
                  </a:cubicBezTo>
                  <a:cubicBezTo>
                    <a:pt x="4628" y="0"/>
                    <a:pt x="3911" y="923"/>
                    <a:pt x="4259" y="4406"/>
                  </a:cubicBezTo>
                  <a:cubicBezTo>
                    <a:pt x="4261" y="4424"/>
                    <a:pt x="4271" y="4431"/>
                    <a:pt x="4279" y="4433"/>
                  </a:cubicBezTo>
                  <a:cubicBezTo>
                    <a:pt x="4293" y="4437"/>
                    <a:pt x="4305" y="4432"/>
                    <a:pt x="4314" y="4420"/>
                  </a:cubicBezTo>
                  <a:cubicBezTo>
                    <a:pt x="4544" y="4087"/>
                    <a:pt x="5592" y="2533"/>
                    <a:pt x="5805" y="1588"/>
                  </a:cubicBezTo>
                  <a:cubicBezTo>
                    <a:pt x="5805" y="1588"/>
                    <a:pt x="5920" y="1131"/>
                    <a:pt x="5809" y="821"/>
                  </a:cubicBezTo>
                  <a:close/>
                  <a:moveTo>
                    <a:pt x="7421" y="2349"/>
                  </a:moveTo>
                  <a:cubicBezTo>
                    <a:pt x="7464" y="1672"/>
                    <a:pt x="6782" y="1045"/>
                    <a:pt x="6782" y="1045"/>
                  </a:cubicBezTo>
                  <a:cubicBezTo>
                    <a:pt x="6782" y="1045"/>
                    <a:pt x="5518" y="2576"/>
                    <a:pt x="4596" y="4588"/>
                  </a:cubicBezTo>
                  <a:cubicBezTo>
                    <a:pt x="4591" y="4599"/>
                    <a:pt x="4590" y="4616"/>
                    <a:pt x="4601" y="4626"/>
                  </a:cubicBezTo>
                  <a:cubicBezTo>
                    <a:pt x="4608" y="4632"/>
                    <a:pt x="4622" y="4636"/>
                    <a:pt x="4636" y="4629"/>
                  </a:cubicBezTo>
                  <a:cubicBezTo>
                    <a:pt x="4981" y="4458"/>
                    <a:pt x="6417" y="3718"/>
                    <a:pt x="7022" y="3141"/>
                  </a:cubicBezTo>
                  <a:cubicBezTo>
                    <a:pt x="7022" y="3141"/>
                    <a:pt x="7401" y="2837"/>
                    <a:pt x="7421" y="2349"/>
                  </a:cubicBezTo>
                  <a:close/>
                </a:path>
              </a:pathLst>
            </a:custGeom>
            <a:solidFill>
              <a:srgbClr val="C81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798">
                <a:solidFill>
                  <a:prstClr val="black"/>
                </a:solidFill>
                <a:ea typeface="宋体" pitchFamily="2" charset="-122"/>
              </a:endParaRPr>
            </a:p>
          </p:txBody>
        </p:sp>
      </p:grpSp>
      <p:sp>
        <p:nvSpPr>
          <p:cNvPr id="18" name="TextBox 3"/>
          <p:cNvSpPr txBox="1"/>
          <p:nvPr userDrawn="1"/>
        </p:nvSpPr>
        <p:spPr>
          <a:xfrm>
            <a:off x="6236905" y="6480549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93">
              <a:defRPr/>
            </a:pPr>
            <a:fld id="{C3837181-38C6-AD4F-B8BA-B444770388BB}" type="slidenum">
              <a:rPr lang="en-US" sz="975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193">
                <a:defRPr/>
              </a:pPr>
              <a:t>‹#›</a:t>
            </a:fld>
            <a:endParaRPr lang="en-US" sz="975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26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4" r:id="rId3"/>
    <p:sldLayoutId id="2147484035" r:id="rId4"/>
  </p:sldLayoutIdLst>
  <p:hf hdr="0" ftr="0" dt="0"/>
  <p:txStyles>
    <p:titleStyle>
      <a:lvl1pPr algn="l" defTabSz="1186500" rtl="0" eaLnBrk="1" latinLnBrk="0" hangingPunct="1">
        <a:lnSpc>
          <a:spcPct val="90000"/>
        </a:lnSpc>
        <a:spcBef>
          <a:spcPct val="0"/>
        </a:spcBef>
        <a:buNone/>
        <a:defRPr sz="57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307" indent="-296307" algn="l" defTabSz="1186500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1pPr>
      <a:lvl2pPr marL="88955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3" kern="1200">
          <a:solidFill>
            <a:schemeClr val="tx1"/>
          </a:solidFill>
          <a:latin typeface="+mn-lt"/>
          <a:ea typeface="+mn-ea"/>
          <a:cs typeface="+mn-cs"/>
        </a:defRPr>
      </a:lvl2pPr>
      <a:lvl3pPr marL="148280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3" kern="1200">
          <a:solidFill>
            <a:schemeClr val="tx1"/>
          </a:solidFill>
          <a:latin typeface="+mn-lt"/>
          <a:ea typeface="+mn-ea"/>
          <a:cs typeface="+mn-cs"/>
        </a:defRPr>
      </a:lvl3pPr>
      <a:lvl4pPr marL="207605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66930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326255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85580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4449059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5042308" indent="-296307" algn="l" defTabSz="118650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93251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86500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79751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373000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966251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558866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4152116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745366" algn="l" defTabSz="11865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9975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7573" y="4836302"/>
            <a:ext cx="8031860" cy="643926"/>
          </a:xfrm>
        </p:spPr>
        <p:txBody>
          <a:bodyPr/>
          <a:lstStyle/>
          <a:p>
            <a:r>
              <a:rPr lang="en-US" altLang="zh-CN" sz="2000" dirty="0"/>
              <a:t>Huawei, HiSilicon, China Unicom,</a:t>
            </a:r>
            <a:r>
              <a:rPr lang="zh-CN" altLang="en-US" sz="2000" dirty="0"/>
              <a:t> </a:t>
            </a:r>
            <a:r>
              <a:rPr lang="en-US" altLang="zh-CN" sz="2000" dirty="0"/>
              <a:t>Google,</a:t>
            </a:r>
            <a:r>
              <a:rPr lang="zh-CN" altLang="en-US" sz="2000" dirty="0"/>
              <a:t> </a:t>
            </a:r>
            <a:r>
              <a:rPr lang="en-US" altLang="zh-CN" sz="2000" dirty="0"/>
              <a:t>LGU+, China Telecom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20672" y="1540941"/>
            <a:ext cx="7700368" cy="125213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800" b="1" dirty="0">
                <a:solidFill>
                  <a:srgbClr val="C00000"/>
                </a:solidFill>
              </a:rPr>
              <a:t>WF for Long Term Covariance Feedback in Rel-20 MIMO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A32899-50ED-421F-91FE-E9B21E259123}"/>
              </a:ext>
            </a:extLst>
          </p:cNvPr>
          <p:cNvSpPr/>
          <p:nvPr/>
        </p:nvSpPr>
        <p:spPr>
          <a:xfrm>
            <a:off x="147392" y="124382"/>
            <a:ext cx="1178560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RP-250774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South Korea, March 12-14, 2025</a:t>
            </a:r>
          </a:p>
          <a:p>
            <a:r>
              <a:rPr lang="en-US" altLang="zh-CN" b="1" dirty="0"/>
              <a:t>Agenda Item: 15.2.2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81647" y="167354"/>
            <a:ext cx="10970682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400" b="1" dirty="0">
                <a:solidFill>
                  <a:srgbClr val="C00000"/>
                </a:solidFill>
                <a:cs typeface="Calibri" panose="020F0502020204030204" pitchFamily="34" charset="0"/>
              </a:rPr>
              <a:t>SRS Interference issue in multi/single-TRP Network</a:t>
            </a:r>
          </a:p>
        </p:txBody>
      </p:sp>
      <p:sp>
        <p:nvSpPr>
          <p:cNvPr id="1628" name="矩形 1627">
            <a:extLst>
              <a:ext uri="{FF2B5EF4-FFF2-40B4-BE49-F238E27FC236}">
                <a16:creationId xmlns:a16="http://schemas.microsoft.com/office/drawing/2014/main" id="{D503DFFE-9E25-4DE8-9298-0BF07B5569E4}"/>
              </a:ext>
            </a:extLst>
          </p:cNvPr>
          <p:cNvSpPr/>
          <p:nvPr/>
        </p:nvSpPr>
        <p:spPr>
          <a:xfrm>
            <a:off x="454316" y="900523"/>
            <a:ext cx="112881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CJT/JR is commercially deployed by tens of operators globally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. </a:t>
            </a:r>
            <a:r>
              <a:rPr lang="en-US" altLang="zh-CN" sz="1200" b="1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In commercial deployments, more than 10 TRPs are in a CRAN structure for CJT transmission. </a:t>
            </a: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With large scale multi-TRP coordination (6 or 9 TRPs), significant gain can be observed </a:t>
            </a:r>
            <a:r>
              <a:rPr kumimoji="0" lang="en-US" altLang="zh-CN" sz="120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e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specially for cell edge users, since </a:t>
            </a:r>
            <a:r>
              <a:rPr lang="en-US" altLang="zh-CN" sz="1200" kern="0" dirty="0">
                <a:solidFill>
                  <a:srgbClr val="2D2015"/>
                </a:solidFill>
                <a:cs typeface="Calibri" panose="020F0502020204030204" pitchFamily="34" charset="0"/>
              </a:rPr>
              <a:t>inter-cell PDSCH interference are avoided in the multi-TRP coordination. In following preliminary evaluation results,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70%~110% performance gain for cell edge can be observed with 6TRPs and 9TRPs coordination compared to 3TRPs.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B2B2B2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658" name="组合 1657">
            <a:extLst>
              <a:ext uri="{FF2B5EF4-FFF2-40B4-BE49-F238E27FC236}">
                <a16:creationId xmlns:a16="http://schemas.microsoft.com/office/drawing/2014/main" id="{B763BF84-DB95-466C-9030-5030F7729558}"/>
              </a:ext>
            </a:extLst>
          </p:cNvPr>
          <p:cNvGrpSpPr/>
          <p:nvPr/>
        </p:nvGrpSpPr>
        <p:grpSpPr>
          <a:xfrm>
            <a:off x="1701064" y="1838968"/>
            <a:ext cx="1066757" cy="1046823"/>
            <a:chOff x="1388005" y="989724"/>
            <a:chExt cx="691862" cy="634529"/>
          </a:xfrm>
          <a:solidFill>
            <a:srgbClr val="1D1D1A">
              <a:lumMod val="10000"/>
              <a:lumOff val="90000"/>
            </a:srgbClr>
          </a:solidFill>
        </p:grpSpPr>
        <p:sp>
          <p:nvSpPr>
            <p:cNvPr id="1659" name="六边形 1658">
              <a:extLst>
                <a:ext uri="{FF2B5EF4-FFF2-40B4-BE49-F238E27FC236}">
                  <a16:creationId xmlns:a16="http://schemas.microsoft.com/office/drawing/2014/main" id="{ED89A2D5-5981-4B2B-ABA0-2FE2B93A2206}"/>
                </a:ext>
              </a:extLst>
            </p:cNvPr>
            <p:cNvSpPr/>
            <p:nvPr/>
          </p:nvSpPr>
          <p:spPr>
            <a:xfrm>
              <a:off x="1518974" y="1306790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0" name="六边形 1659">
              <a:extLst>
                <a:ext uri="{FF2B5EF4-FFF2-40B4-BE49-F238E27FC236}">
                  <a16:creationId xmlns:a16="http://schemas.microsoft.com/office/drawing/2014/main" id="{76A4CA63-D6DD-4681-8C1F-83ACE1B77317}"/>
                </a:ext>
              </a:extLst>
            </p:cNvPr>
            <p:cNvSpPr/>
            <p:nvPr/>
          </p:nvSpPr>
          <p:spPr>
            <a:xfrm>
              <a:off x="1649943" y="1245053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00B05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1" name="六边形 1660">
              <a:extLst>
                <a:ext uri="{FF2B5EF4-FFF2-40B4-BE49-F238E27FC236}">
                  <a16:creationId xmlns:a16="http://schemas.microsoft.com/office/drawing/2014/main" id="{8777ACE8-D8AD-4A04-9B4D-9E7ED22D0BEB}"/>
                </a:ext>
              </a:extLst>
            </p:cNvPr>
            <p:cNvSpPr/>
            <p:nvPr/>
          </p:nvSpPr>
          <p:spPr>
            <a:xfrm>
              <a:off x="1649943" y="1371417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2" name="六边形 1661">
              <a:extLst>
                <a:ext uri="{FF2B5EF4-FFF2-40B4-BE49-F238E27FC236}">
                  <a16:creationId xmlns:a16="http://schemas.microsoft.com/office/drawing/2014/main" id="{6CFF56DF-792A-498A-AE68-EE6E2BF96FCC}"/>
                </a:ext>
              </a:extLst>
            </p:cNvPr>
            <p:cNvSpPr/>
            <p:nvPr/>
          </p:nvSpPr>
          <p:spPr>
            <a:xfrm>
              <a:off x="1780912" y="1309679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3" name="六边形 1662">
              <a:extLst>
                <a:ext uri="{FF2B5EF4-FFF2-40B4-BE49-F238E27FC236}">
                  <a16:creationId xmlns:a16="http://schemas.microsoft.com/office/drawing/2014/main" id="{91108771-C023-46B8-81D3-BCF0EE91C437}"/>
                </a:ext>
              </a:extLst>
            </p:cNvPr>
            <p:cNvSpPr/>
            <p:nvPr/>
          </p:nvSpPr>
          <p:spPr>
            <a:xfrm>
              <a:off x="1911881" y="1247942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E9E9E7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4" name="六边形 1663">
              <a:extLst>
                <a:ext uri="{FF2B5EF4-FFF2-40B4-BE49-F238E27FC236}">
                  <a16:creationId xmlns:a16="http://schemas.microsoft.com/office/drawing/2014/main" id="{6602D299-0717-4F46-A0B1-C7C1151405D1}"/>
                </a:ext>
              </a:extLst>
            </p:cNvPr>
            <p:cNvSpPr/>
            <p:nvPr/>
          </p:nvSpPr>
          <p:spPr>
            <a:xfrm>
              <a:off x="1911881" y="1374306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5" name="六边形 1664">
              <a:extLst>
                <a:ext uri="{FF2B5EF4-FFF2-40B4-BE49-F238E27FC236}">
                  <a16:creationId xmlns:a16="http://schemas.microsoft.com/office/drawing/2014/main" id="{7A7C932C-CAAD-47D8-B75B-63C9595E0C7F}"/>
                </a:ext>
              </a:extLst>
            </p:cNvPr>
            <p:cNvSpPr/>
            <p:nvPr/>
          </p:nvSpPr>
          <p:spPr>
            <a:xfrm>
              <a:off x="1649943" y="1119153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00B05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6" name="六边形 1665">
              <a:extLst>
                <a:ext uri="{FF2B5EF4-FFF2-40B4-BE49-F238E27FC236}">
                  <a16:creationId xmlns:a16="http://schemas.microsoft.com/office/drawing/2014/main" id="{FE7AF8CF-C475-460C-BF63-D951AA5EA213}"/>
                </a:ext>
              </a:extLst>
            </p:cNvPr>
            <p:cNvSpPr/>
            <p:nvPr/>
          </p:nvSpPr>
          <p:spPr>
            <a:xfrm>
              <a:off x="1780912" y="1057417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7" name="六边形 1666">
              <a:extLst>
                <a:ext uri="{FF2B5EF4-FFF2-40B4-BE49-F238E27FC236}">
                  <a16:creationId xmlns:a16="http://schemas.microsoft.com/office/drawing/2014/main" id="{37681A98-AA7B-4C4A-B9E8-7712038975CD}"/>
                </a:ext>
              </a:extLst>
            </p:cNvPr>
            <p:cNvSpPr/>
            <p:nvPr/>
          </p:nvSpPr>
          <p:spPr>
            <a:xfrm>
              <a:off x="1780912" y="1183782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8" name="六边形 1667">
              <a:extLst>
                <a:ext uri="{FF2B5EF4-FFF2-40B4-BE49-F238E27FC236}">
                  <a16:creationId xmlns:a16="http://schemas.microsoft.com/office/drawing/2014/main" id="{9C5E3AFD-7344-4466-BCAF-D608AF3AB415}"/>
                </a:ext>
              </a:extLst>
            </p:cNvPr>
            <p:cNvSpPr/>
            <p:nvPr/>
          </p:nvSpPr>
          <p:spPr>
            <a:xfrm>
              <a:off x="1388005" y="1117993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E9E9E7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69" name="六边形 1668">
              <a:extLst>
                <a:ext uri="{FF2B5EF4-FFF2-40B4-BE49-F238E27FC236}">
                  <a16:creationId xmlns:a16="http://schemas.microsoft.com/office/drawing/2014/main" id="{09F0C696-EB0D-44F4-87FA-B1ADF3369D8A}"/>
                </a:ext>
              </a:extLst>
            </p:cNvPr>
            <p:cNvSpPr/>
            <p:nvPr/>
          </p:nvSpPr>
          <p:spPr>
            <a:xfrm>
              <a:off x="1518974" y="1056256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F4A10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0" name="六边形 1669">
              <a:extLst>
                <a:ext uri="{FF2B5EF4-FFF2-40B4-BE49-F238E27FC236}">
                  <a16:creationId xmlns:a16="http://schemas.microsoft.com/office/drawing/2014/main" id="{585E2A24-9311-4103-A4BC-1FD2CB8C2610}"/>
                </a:ext>
              </a:extLst>
            </p:cNvPr>
            <p:cNvSpPr/>
            <p:nvPr/>
          </p:nvSpPr>
          <p:spPr>
            <a:xfrm>
              <a:off x="1518974" y="1182620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00B050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1" name="六边形 1670">
              <a:extLst>
                <a:ext uri="{FF2B5EF4-FFF2-40B4-BE49-F238E27FC236}">
                  <a16:creationId xmlns:a16="http://schemas.microsoft.com/office/drawing/2014/main" id="{699EC21E-EE3B-4E58-9F79-35E8EDD94FB3}"/>
                </a:ext>
              </a:extLst>
            </p:cNvPr>
            <p:cNvSpPr/>
            <p:nvPr/>
          </p:nvSpPr>
          <p:spPr>
            <a:xfrm>
              <a:off x="1388005" y="1243782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2" name="六边形 1671">
              <a:extLst>
                <a:ext uri="{FF2B5EF4-FFF2-40B4-BE49-F238E27FC236}">
                  <a16:creationId xmlns:a16="http://schemas.microsoft.com/office/drawing/2014/main" id="{9C468869-FCCE-4A65-8017-143AC3E06C67}"/>
                </a:ext>
              </a:extLst>
            </p:cNvPr>
            <p:cNvSpPr/>
            <p:nvPr/>
          </p:nvSpPr>
          <p:spPr>
            <a:xfrm>
              <a:off x="1388005" y="1370147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3" name="六边形 1672">
              <a:extLst>
                <a:ext uri="{FF2B5EF4-FFF2-40B4-BE49-F238E27FC236}">
                  <a16:creationId xmlns:a16="http://schemas.microsoft.com/office/drawing/2014/main" id="{3812E208-336C-4AF7-99C3-6C5A25E62978}"/>
                </a:ext>
              </a:extLst>
            </p:cNvPr>
            <p:cNvSpPr/>
            <p:nvPr/>
          </p:nvSpPr>
          <p:spPr>
            <a:xfrm>
              <a:off x="1518973" y="1435679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4" name="六边形 1673">
              <a:extLst>
                <a:ext uri="{FF2B5EF4-FFF2-40B4-BE49-F238E27FC236}">
                  <a16:creationId xmlns:a16="http://schemas.microsoft.com/office/drawing/2014/main" id="{9E5290B3-F692-4AFD-B82E-7A7247CFDB2F}"/>
                </a:ext>
              </a:extLst>
            </p:cNvPr>
            <p:cNvSpPr/>
            <p:nvPr/>
          </p:nvSpPr>
          <p:spPr>
            <a:xfrm>
              <a:off x="1649943" y="1500778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5" name="六边形 1674">
              <a:extLst>
                <a:ext uri="{FF2B5EF4-FFF2-40B4-BE49-F238E27FC236}">
                  <a16:creationId xmlns:a16="http://schemas.microsoft.com/office/drawing/2014/main" id="{80552ECF-7A18-490C-8715-7B9276DFCB6B}"/>
                </a:ext>
              </a:extLst>
            </p:cNvPr>
            <p:cNvSpPr/>
            <p:nvPr/>
          </p:nvSpPr>
          <p:spPr>
            <a:xfrm>
              <a:off x="1780912" y="1439040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6" name="六边形 1675">
              <a:extLst>
                <a:ext uri="{FF2B5EF4-FFF2-40B4-BE49-F238E27FC236}">
                  <a16:creationId xmlns:a16="http://schemas.microsoft.com/office/drawing/2014/main" id="{217CA35D-2482-4D81-B103-C2229D830062}"/>
                </a:ext>
              </a:extLst>
            </p:cNvPr>
            <p:cNvSpPr/>
            <p:nvPr/>
          </p:nvSpPr>
          <p:spPr>
            <a:xfrm>
              <a:off x="1911881" y="1119619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grpFill/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  <p:sp>
          <p:nvSpPr>
            <p:cNvPr id="1677" name="六边形 1676">
              <a:extLst>
                <a:ext uri="{FF2B5EF4-FFF2-40B4-BE49-F238E27FC236}">
                  <a16:creationId xmlns:a16="http://schemas.microsoft.com/office/drawing/2014/main" id="{C1A11682-8C03-4474-A93C-B1A080ED23E3}"/>
                </a:ext>
              </a:extLst>
            </p:cNvPr>
            <p:cNvSpPr/>
            <p:nvPr/>
          </p:nvSpPr>
          <p:spPr>
            <a:xfrm>
              <a:off x="1649943" y="989724"/>
              <a:ext cx="167986" cy="123475"/>
            </a:xfrm>
            <a:prstGeom prst="hexagon">
              <a:avLst>
                <a:gd name="adj" fmla="val 31250"/>
                <a:gd name="vf" fmla="val 115470"/>
              </a:avLst>
            </a:prstGeom>
            <a:solidFill>
              <a:srgbClr val="E9E9E7"/>
            </a:solidFill>
            <a:ln>
              <a:solidFill>
                <a:srgbClr val="1D1D1A"/>
              </a:solidFill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endParaRPr>
            </a:p>
          </p:txBody>
        </p:sp>
      </p:grpSp>
      <p:cxnSp>
        <p:nvCxnSpPr>
          <p:cNvPr id="1681" name="直接箭头连接符 1680">
            <a:extLst>
              <a:ext uri="{FF2B5EF4-FFF2-40B4-BE49-F238E27FC236}">
                <a16:creationId xmlns:a16="http://schemas.microsoft.com/office/drawing/2014/main" id="{5D0E5018-1612-41B1-8D97-BD14590444A5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064708" y="2234646"/>
            <a:ext cx="207174" cy="709120"/>
          </a:xfrm>
          <a:prstGeom prst="straightConnector1">
            <a:avLst/>
          </a:prstGeom>
          <a:noFill/>
          <a:ln w="28575" cap="flat" cmpd="sng" algn="ctr">
            <a:solidFill>
              <a:srgbClr val="007434"/>
            </a:solidFill>
            <a:prstDash val="solid"/>
            <a:round/>
            <a:headEnd type="triangle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682" name="图片 1681">
            <a:extLst>
              <a:ext uri="{FF2B5EF4-FFF2-40B4-BE49-F238E27FC236}">
                <a16:creationId xmlns:a16="http://schemas.microsoft.com/office/drawing/2014/main" id="{305C23CC-18AC-4D0C-9672-49ABF4B39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660" y="2753965"/>
            <a:ext cx="223640" cy="369064"/>
          </a:xfrm>
          <a:prstGeom prst="rect">
            <a:avLst/>
          </a:prstGeom>
        </p:spPr>
      </p:pic>
      <p:cxnSp>
        <p:nvCxnSpPr>
          <p:cNvPr id="1683" name="直接箭头连接符 1682">
            <a:extLst>
              <a:ext uri="{FF2B5EF4-FFF2-40B4-BE49-F238E27FC236}">
                <a16:creationId xmlns:a16="http://schemas.microsoft.com/office/drawing/2014/main" id="{57BAB433-0102-41BD-86DD-1CD7F111947C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4473" y="2258744"/>
            <a:ext cx="92542" cy="567696"/>
          </a:xfrm>
          <a:prstGeom prst="straightConnector1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triangle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86" name="文本框 1685">
            <a:extLst>
              <a:ext uri="{FF2B5EF4-FFF2-40B4-BE49-F238E27FC236}">
                <a16:creationId xmlns:a16="http://schemas.microsoft.com/office/drawing/2014/main" id="{0B7388A1-1B99-45D7-938E-5FD3639793DB}"/>
              </a:ext>
            </a:extLst>
          </p:cNvPr>
          <p:cNvSpPr txBox="1"/>
          <p:nvPr/>
        </p:nvSpPr>
        <p:spPr>
          <a:xfrm>
            <a:off x="1591401" y="2890821"/>
            <a:ext cx="8182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Signal S1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87" name="文本框 1686">
            <a:extLst>
              <a:ext uri="{FF2B5EF4-FFF2-40B4-BE49-F238E27FC236}">
                <a16:creationId xmlns:a16="http://schemas.microsoft.com/office/drawing/2014/main" id="{C15B2286-464E-4615-9DF0-C1C8C1211050}"/>
              </a:ext>
            </a:extLst>
          </p:cNvPr>
          <p:cNvSpPr txBox="1"/>
          <p:nvPr/>
        </p:nvSpPr>
        <p:spPr>
          <a:xfrm>
            <a:off x="2518573" y="2834150"/>
            <a:ext cx="15626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Residual</a:t>
            </a:r>
            <a:r>
              <a:rPr lang="en-US" altLang="en-US" sz="9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 interference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</a:rPr>
              <a:t> S2'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90" name="文本框 1689">
                <a:extLst>
                  <a:ext uri="{FF2B5EF4-FFF2-40B4-BE49-F238E27FC236}">
                    <a16:creationId xmlns:a16="http://schemas.microsoft.com/office/drawing/2014/main" id="{E74BEFF1-B43A-48CF-B89E-F958CF177717}"/>
                  </a:ext>
                </a:extLst>
              </p:cNvPr>
              <p:cNvSpPr txBox="1"/>
              <p:nvPr/>
            </p:nvSpPr>
            <p:spPr>
              <a:xfrm>
                <a:off x="2783687" y="2191779"/>
                <a:ext cx="1086772" cy="3770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034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1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D1D1A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𝑆𝐼𝑁𝑅</m:t>
                      </m:r>
                      <m:r>
                        <a:rPr kumimoji="0" lang="en-US" altLang="zh-CN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D1D1A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微软雅黑" panose="020B0503020204020204" pitchFamily="34" charset="-122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altLang="zh-CN" sz="12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1D1D1A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zh-CN" sz="12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1D1D1A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12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1D1D1A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0" lang="en-US" altLang="zh-CN" sz="12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1D1D1A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altLang="zh-CN" sz="1200" b="0" i="1" u="none" strike="noStrike" kern="1200" cap="none" spc="0" normalizeH="0" baseline="0" noProof="0" dirty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12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  <m:t>𝑆</m:t>
                              </m:r>
                            </m:e>
                            <m:sub>
                              <m:r>
                                <a:rPr kumimoji="0" lang="en-US" altLang="zh-CN" sz="12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altLang="zh-CN" sz="12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+mn-cs"/>
                            </a:rPr>
                            <m:t>′</m:t>
                          </m:r>
                          <m:r>
                            <a:rPr kumimoji="0" lang="en-US" altLang="zh-CN" sz="12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2D2015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+mn-cs"/>
                            </a:rPr>
                            <m:t>+</m:t>
                          </m:r>
                          <m:r>
                            <a:rPr kumimoji="0" lang="en-US" altLang="zh-CN" sz="12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1D1D1A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+mn-cs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kumimoji="0" lang="zh-CN" altLang="en-US" sz="1399" b="0" i="1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endParaRPr>
              </a:p>
            </p:txBody>
          </p:sp>
        </mc:Choice>
        <mc:Fallback xmlns="">
          <p:sp>
            <p:nvSpPr>
              <p:cNvPr id="1690" name="文本框 1689">
                <a:extLst>
                  <a:ext uri="{FF2B5EF4-FFF2-40B4-BE49-F238E27FC236}">
                    <a16:creationId xmlns:a16="http://schemas.microsoft.com/office/drawing/2014/main" id="{E74BEFF1-B43A-48CF-B89E-F958CF177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687" y="2191779"/>
                <a:ext cx="1086772" cy="377091"/>
              </a:xfrm>
              <a:prstGeom prst="rect">
                <a:avLst/>
              </a:prstGeom>
              <a:blipFill>
                <a:blip r:embed="rId4"/>
                <a:stretch>
                  <a:fillRect l="-2809" t="-3279" r="-2247" b="-9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92" name="矩形 1691">
            <a:extLst>
              <a:ext uri="{FF2B5EF4-FFF2-40B4-BE49-F238E27FC236}">
                <a16:creationId xmlns:a16="http://schemas.microsoft.com/office/drawing/2014/main" id="{B860E202-20BA-4646-A20B-4F8EFCAA5338}"/>
              </a:ext>
            </a:extLst>
          </p:cNvPr>
          <p:cNvSpPr/>
          <p:nvPr/>
        </p:nvSpPr>
        <p:spPr>
          <a:xfrm>
            <a:off x="550672" y="3306669"/>
            <a:ext cx="1148860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>
                <a:solidFill>
                  <a:srgbClr val="2D2015"/>
                </a:solidFill>
                <a:cs typeface="Calibri" panose="020F0502020204030204" pitchFamily="34" charset="0"/>
              </a:rPr>
              <a:t>However, due to the limitation of SRS channel estimation, </a:t>
            </a:r>
            <a:r>
              <a:rPr lang="en-US" altLang="zh-CN" sz="1200" b="1" kern="0" dirty="0">
                <a:solidFill>
                  <a:srgbClr val="2D2015"/>
                </a:solidFill>
                <a:cs typeface="Calibri" panose="020F0502020204030204" pitchFamily="34" charset="0"/>
              </a:rPr>
              <a:t>currently</a:t>
            </a:r>
            <a:r>
              <a:rPr lang="en-US" altLang="zh-CN" sz="1200" kern="0" dirty="0">
                <a:solidFill>
                  <a:srgbClr val="2D2015"/>
                </a:solidFill>
                <a:cs typeface="Calibri" panose="020F0502020204030204" pitchFamily="34" charset="0"/>
              </a:rPr>
              <a:t>, </a:t>
            </a:r>
            <a:r>
              <a:rPr lang="en-US" altLang="zh-CN" sz="1200" b="1" kern="0" dirty="0">
                <a:solidFill>
                  <a:srgbClr val="2D2015"/>
                </a:solidFill>
                <a:cs typeface="Calibri" panose="020F0502020204030204" pitchFamily="34" charset="0"/>
              </a:rPr>
              <a:t>CJT transmission is only with 2 or 3 TRPs. 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The key issue is that: </a:t>
            </a:r>
            <a:r>
              <a:rPr lang="en-US" altLang="zh-CN" sz="120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1200" b="1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the interference from other cells is much larger than the required SRS from remote UE in the large scale multi-TRP coordination network</a:t>
            </a:r>
            <a:r>
              <a:rPr lang="en-US" altLang="zh-CN" sz="120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. As shown in the following preliminary evaluation, only enlarge the number of TRPs in the coordination group but without any SRS interference mitigation, the system performance even decrease.  </a:t>
            </a:r>
          </a:p>
          <a:p>
            <a:pPr marL="171450" lvl="1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Calibri" panose="020F0502020204030204" pitchFamily="34" charset="0"/>
              </a:rPr>
              <a:t>To address the SRS interference issue is also beneficial for single TRP case, especially for cell edge UE interfered by SRS transmission in neighboring cell.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74782E-0860-4A43-8715-B59F97E8BA7F}"/>
              </a:ext>
            </a:extLst>
          </p:cNvPr>
          <p:cNvGrpSpPr/>
          <p:nvPr/>
        </p:nvGrpSpPr>
        <p:grpSpPr>
          <a:xfrm>
            <a:off x="1477826" y="4277236"/>
            <a:ext cx="3511809" cy="1671136"/>
            <a:chOff x="1544002" y="4220164"/>
            <a:chExt cx="3511809" cy="1671136"/>
          </a:xfrm>
        </p:grpSpPr>
        <p:sp>
          <p:nvSpPr>
            <p:cNvPr id="1693" name="矩形 1692">
              <a:extLst>
                <a:ext uri="{FF2B5EF4-FFF2-40B4-BE49-F238E27FC236}">
                  <a16:creationId xmlns:a16="http://schemas.microsoft.com/office/drawing/2014/main" id="{773EA6FA-7BD8-4F91-B6B5-55D646EC765C}"/>
                </a:ext>
              </a:extLst>
            </p:cNvPr>
            <p:cNvSpPr/>
            <p:nvPr/>
          </p:nvSpPr>
          <p:spPr>
            <a:xfrm>
              <a:off x="1544002" y="5660468"/>
              <a:ext cx="3511809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03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rPr>
                <a:t>Strong inter-cell interference for SRS measurement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94" name="椭圆 1693">
              <a:extLst>
                <a:ext uri="{FF2B5EF4-FFF2-40B4-BE49-F238E27FC236}">
                  <a16:creationId xmlns:a16="http://schemas.microsoft.com/office/drawing/2014/main" id="{310DD336-7B31-4511-A3A3-0BDB3182EA71}"/>
                </a:ext>
              </a:extLst>
            </p:cNvPr>
            <p:cNvSpPr/>
            <p:nvPr/>
          </p:nvSpPr>
          <p:spPr bwMode="auto">
            <a:xfrm>
              <a:off x="1768029" y="4446686"/>
              <a:ext cx="1302644" cy="1085320"/>
            </a:xfrm>
            <a:prstGeom prst="ellipse">
              <a:avLst/>
            </a:prstGeom>
            <a:solidFill>
              <a:srgbClr val="92D050">
                <a:alpha val="20000"/>
              </a:srgb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95" name="椭圆 1694">
              <a:extLst>
                <a:ext uri="{FF2B5EF4-FFF2-40B4-BE49-F238E27FC236}">
                  <a16:creationId xmlns:a16="http://schemas.microsoft.com/office/drawing/2014/main" id="{579A3FB0-F01B-4C8C-A068-B7A09955C479}"/>
                </a:ext>
              </a:extLst>
            </p:cNvPr>
            <p:cNvSpPr/>
            <p:nvPr/>
          </p:nvSpPr>
          <p:spPr bwMode="auto">
            <a:xfrm>
              <a:off x="2967852" y="4440946"/>
              <a:ext cx="1261326" cy="1071993"/>
            </a:xfrm>
            <a:prstGeom prst="ellipse">
              <a:avLst/>
            </a:prstGeom>
            <a:solidFill>
              <a:srgbClr val="FFCC66">
                <a:lumMod val="40000"/>
                <a:lumOff val="60000"/>
                <a:alpha val="6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696" name="图片 1695">
              <a:extLst>
                <a:ext uri="{FF2B5EF4-FFF2-40B4-BE49-F238E27FC236}">
                  <a16:creationId xmlns:a16="http://schemas.microsoft.com/office/drawing/2014/main" id="{65032E40-AB80-479D-AA9E-4CF62001B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5714" y="4711319"/>
              <a:ext cx="330809" cy="341614"/>
            </a:xfrm>
            <a:prstGeom prst="rect">
              <a:avLst/>
            </a:prstGeom>
          </p:spPr>
        </p:pic>
        <p:pic>
          <p:nvPicPr>
            <p:cNvPr id="1697" name="图片 1696">
              <a:extLst>
                <a:ext uri="{FF2B5EF4-FFF2-40B4-BE49-F238E27FC236}">
                  <a16:creationId xmlns:a16="http://schemas.microsoft.com/office/drawing/2014/main" id="{7877CC4C-1F74-4CA5-B8ED-D991CE2C1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47235" y="4725768"/>
              <a:ext cx="330809" cy="341614"/>
            </a:xfrm>
            <a:prstGeom prst="rect">
              <a:avLst/>
            </a:prstGeom>
          </p:spPr>
        </p:pic>
        <p:pic>
          <p:nvPicPr>
            <p:cNvPr id="1698" name="图片 1697">
              <a:extLst>
                <a:ext uri="{FF2B5EF4-FFF2-40B4-BE49-F238E27FC236}">
                  <a16:creationId xmlns:a16="http://schemas.microsoft.com/office/drawing/2014/main" id="{9445C137-A11D-44CD-B73C-EA7965277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4894" y="4428882"/>
              <a:ext cx="171428" cy="261951"/>
            </a:xfrm>
            <a:prstGeom prst="rect">
              <a:avLst/>
            </a:prstGeom>
          </p:spPr>
        </p:pic>
        <p:sp>
          <p:nvSpPr>
            <p:cNvPr id="1699" name="文本框 1698">
              <a:extLst>
                <a:ext uri="{FF2B5EF4-FFF2-40B4-BE49-F238E27FC236}">
                  <a16:creationId xmlns:a16="http://schemas.microsoft.com/office/drawing/2014/main" id="{14D07A57-47E2-473C-ADDB-5DC700AB8D96}"/>
                </a:ext>
              </a:extLst>
            </p:cNvPr>
            <p:cNvSpPr txBox="1"/>
            <p:nvPr/>
          </p:nvSpPr>
          <p:spPr>
            <a:xfrm>
              <a:off x="2832733" y="4444441"/>
              <a:ext cx="968138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Required SRS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0" name="文本框 1699">
              <a:extLst>
                <a:ext uri="{FF2B5EF4-FFF2-40B4-BE49-F238E27FC236}">
                  <a16:creationId xmlns:a16="http://schemas.microsoft.com/office/drawing/2014/main" id="{17563EB2-3494-4F35-82B3-7F29D842301E}"/>
                </a:ext>
              </a:extLst>
            </p:cNvPr>
            <p:cNvSpPr txBox="1"/>
            <p:nvPr/>
          </p:nvSpPr>
          <p:spPr>
            <a:xfrm>
              <a:off x="2291689" y="4220164"/>
              <a:ext cx="1210584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Remote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UE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701" name="直接箭头连接符 1700">
              <a:extLst>
                <a:ext uri="{FF2B5EF4-FFF2-40B4-BE49-F238E27FC236}">
                  <a16:creationId xmlns:a16="http://schemas.microsoft.com/office/drawing/2014/main" id="{3A8E5D37-5504-4DD1-98A9-408FB339B5F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64529" y="4602625"/>
              <a:ext cx="71781" cy="174831"/>
            </a:xfrm>
            <a:prstGeom prst="straightConnector1">
              <a:avLst/>
            </a:prstGeom>
            <a:noFill/>
            <a:ln w="19050" cap="flat" cmpd="sng" algn="ctr">
              <a:solidFill>
                <a:srgbClr val="007434"/>
              </a:solidFill>
              <a:prstDash val="solid"/>
              <a:round/>
              <a:headEnd type="triangle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702" name="图片 1701">
              <a:extLst>
                <a:ext uri="{FF2B5EF4-FFF2-40B4-BE49-F238E27FC236}">
                  <a16:creationId xmlns:a16="http://schemas.microsoft.com/office/drawing/2014/main" id="{BD3CE051-4EB1-4D7B-8621-7AB9E8470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2088" y="4961089"/>
              <a:ext cx="164310" cy="251074"/>
            </a:xfrm>
            <a:prstGeom prst="rect">
              <a:avLst/>
            </a:prstGeom>
          </p:spPr>
        </p:pic>
        <p:cxnSp>
          <p:nvCxnSpPr>
            <p:cNvPr id="1703" name="直接箭头连接符 1702">
              <a:extLst>
                <a:ext uri="{FF2B5EF4-FFF2-40B4-BE49-F238E27FC236}">
                  <a16:creationId xmlns:a16="http://schemas.microsoft.com/office/drawing/2014/main" id="{5BDC3235-46A0-4383-8FC3-3BE5E9B38AC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038834" y="4894131"/>
              <a:ext cx="235647" cy="127521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triangle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4" name="直接箭头连接符 1703">
              <a:extLst>
                <a:ext uri="{FF2B5EF4-FFF2-40B4-BE49-F238E27FC236}">
                  <a16:creationId xmlns:a16="http://schemas.microsoft.com/office/drawing/2014/main" id="{7BCDE58F-D413-490D-A6BD-2B9CD1508922}"/>
                </a:ext>
              </a:extLst>
            </p:cNvPr>
            <p:cNvCxnSpPr>
              <a:cxnSpLocks/>
              <a:endCxn id="1698" idx="3"/>
            </p:cNvCxnSpPr>
            <p:nvPr/>
          </p:nvCxnSpPr>
          <p:spPr bwMode="auto">
            <a:xfrm flipH="1" flipV="1">
              <a:off x="2826322" y="4559858"/>
              <a:ext cx="616216" cy="375186"/>
            </a:xfrm>
            <a:prstGeom prst="straightConnector1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triangle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705" name="图片 1704">
              <a:extLst>
                <a:ext uri="{FF2B5EF4-FFF2-40B4-BE49-F238E27FC236}">
                  <a16:creationId xmlns:a16="http://schemas.microsoft.com/office/drawing/2014/main" id="{EBE0FD38-F205-4E7E-9791-20830DD7A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3731" y="5153769"/>
              <a:ext cx="158363" cy="241987"/>
            </a:xfrm>
            <a:prstGeom prst="rect">
              <a:avLst/>
            </a:prstGeom>
          </p:spPr>
        </p:pic>
        <p:cxnSp>
          <p:nvCxnSpPr>
            <p:cNvPr id="1706" name="直接箭头连接符 1705">
              <a:extLst>
                <a:ext uri="{FF2B5EF4-FFF2-40B4-BE49-F238E27FC236}">
                  <a16:creationId xmlns:a16="http://schemas.microsoft.com/office/drawing/2014/main" id="{22F4E0CF-E00E-49F1-A703-A502D4C7FB3A}"/>
                </a:ext>
              </a:extLst>
            </p:cNvPr>
            <p:cNvCxnSpPr>
              <a:cxnSpLocks/>
              <a:stCxn id="1697" idx="1"/>
              <a:endCxn id="1705" idx="0"/>
            </p:cNvCxnSpPr>
            <p:nvPr/>
          </p:nvCxnSpPr>
          <p:spPr bwMode="auto">
            <a:xfrm flipH="1">
              <a:off x="3312913" y="4896575"/>
              <a:ext cx="134322" cy="257194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ysDot"/>
              <a:round/>
              <a:headEnd type="triangle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07" name="矩形 1706">
              <a:extLst>
                <a:ext uri="{FF2B5EF4-FFF2-40B4-BE49-F238E27FC236}">
                  <a16:creationId xmlns:a16="http://schemas.microsoft.com/office/drawing/2014/main" id="{787CF855-9DF7-4519-8D04-2D8D42259818}"/>
                </a:ext>
              </a:extLst>
            </p:cNvPr>
            <p:cNvSpPr/>
            <p:nvPr/>
          </p:nvSpPr>
          <p:spPr>
            <a:xfrm>
              <a:off x="3323954" y="5082684"/>
              <a:ext cx="849913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Interference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11" name="矩形 1710">
            <a:extLst>
              <a:ext uri="{FF2B5EF4-FFF2-40B4-BE49-F238E27FC236}">
                <a16:creationId xmlns:a16="http://schemas.microsoft.com/office/drawing/2014/main" id="{1C93D419-95C5-4635-83A4-C0C8F3676EF2}"/>
              </a:ext>
            </a:extLst>
          </p:cNvPr>
          <p:cNvSpPr/>
          <p:nvPr/>
        </p:nvSpPr>
        <p:spPr>
          <a:xfrm>
            <a:off x="550672" y="6113152"/>
            <a:ext cx="11316757" cy="30777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 pitchFamily="34" charset="0"/>
              </a:rPr>
              <a:t>Observation: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400" b="1" kern="0" dirty="0">
                <a:latin typeface="Arial" panose="020B0604020202020204"/>
                <a:ea typeface="微软雅黑" panose="020B0503020204020204" pitchFamily="34" charset="-122"/>
                <a:cs typeface="Calibri" panose="020F0502020204030204" pitchFamily="34" charset="0"/>
              </a:rPr>
              <a:t>SRS interference is a bottle neck issue which need to be addressed both for multi-/single TRP cases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1730" name="组合 1729">
            <a:extLst>
              <a:ext uri="{FF2B5EF4-FFF2-40B4-BE49-F238E27FC236}">
                <a16:creationId xmlns:a16="http://schemas.microsoft.com/office/drawing/2014/main" id="{BD9F733B-3D36-4C1B-877D-88FFB0526C0A}"/>
              </a:ext>
            </a:extLst>
          </p:cNvPr>
          <p:cNvGrpSpPr/>
          <p:nvPr/>
        </p:nvGrpSpPr>
        <p:grpSpPr>
          <a:xfrm>
            <a:off x="6240603" y="4494037"/>
            <a:ext cx="1754733" cy="1191789"/>
            <a:chOff x="7130376" y="1530171"/>
            <a:chExt cx="2118061" cy="1521775"/>
          </a:xfrm>
        </p:grpSpPr>
        <p:grpSp>
          <p:nvGrpSpPr>
            <p:cNvPr id="1731" name="组合 1730">
              <a:extLst>
                <a:ext uri="{FF2B5EF4-FFF2-40B4-BE49-F238E27FC236}">
                  <a16:creationId xmlns:a16="http://schemas.microsoft.com/office/drawing/2014/main" id="{0FE557A4-030D-4C83-955E-CBBB8FE9B1CF}"/>
                </a:ext>
              </a:extLst>
            </p:cNvPr>
            <p:cNvGrpSpPr/>
            <p:nvPr/>
          </p:nvGrpSpPr>
          <p:grpSpPr>
            <a:xfrm>
              <a:off x="7130376" y="1530171"/>
              <a:ext cx="2118061" cy="1521775"/>
              <a:chOff x="6503215" y="5196240"/>
              <a:chExt cx="1755990" cy="852859"/>
            </a:xfrm>
          </p:grpSpPr>
          <p:grpSp>
            <p:nvGrpSpPr>
              <p:cNvPr id="1734" name="组合 1733">
                <a:extLst>
                  <a:ext uri="{FF2B5EF4-FFF2-40B4-BE49-F238E27FC236}">
                    <a16:creationId xmlns:a16="http://schemas.microsoft.com/office/drawing/2014/main" id="{D7ED27EE-1465-4C6A-A820-84EF2DB1CFEE}"/>
                  </a:ext>
                </a:extLst>
              </p:cNvPr>
              <p:cNvGrpSpPr/>
              <p:nvPr/>
            </p:nvGrpSpPr>
            <p:grpSpPr>
              <a:xfrm>
                <a:off x="6503215" y="5196240"/>
                <a:ext cx="1755990" cy="648587"/>
                <a:chOff x="4162096" y="5367805"/>
                <a:chExt cx="1539086" cy="424167"/>
              </a:xfrm>
            </p:grpSpPr>
            <p:sp>
              <p:nvSpPr>
                <p:cNvPr id="1736" name="矩形 1735">
                  <a:extLst>
                    <a:ext uri="{FF2B5EF4-FFF2-40B4-BE49-F238E27FC236}">
                      <a16:creationId xmlns:a16="http://schemas.microsoft.com/office/drawing/2014/main" id="{CECA7C4D-0BCC-49A5-BF3F-03E5F385CFD6}"/>
                    </a:ext>
                  </a:extLst>
                </p:cNvPr>
                <p:cNvSpPr/>
                <p:nvPr/>
              </p:nvSpPr>
              <p:spPr>
                <a:xfrm>
                  <a:off x="4345959" y="5473392"/>
                  <a:ext cx="304067" cy="312185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11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srgbClr val="666666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Arial"/>
                  </a:endParaRPr>
                </a:p>
              </p:txBody>
            </p:sp>
            <p:sp>
              <p:nvSpPr>
                <p:cNvPr id="1737" name="文本框 1736">
                  <a:extLst>
                    <a:ext uri="{FF2B5EF4-FFF2-40B4-BE49-F238E27FC236}">
                      <a16:creationId xmlns:a16="http://schemas.microsoft.com/office/drawing/2014/main" id="{BC0DBD6C-C09B-4F30-B2F9-81439D1FCB7A}"/>
                    </a:ext>
                  </a:extLst>
                </p:cNvPr>
                <p:cNvSpPr txBox="1"/>
                <p:nvPr/>
              </p:nvSpPr>
              <p:spPr>
                <a:xfrm>
                  <a:off x="4299465" y="5367805"/>
                  <a:ext cx="420999" cy="1135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330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effectLst/>
                      <a:uLnTx/>
                      <a:uFillTx/>
                      <a:latin typeface="Arial" panose="020B0604020202020204"/>
                      <a:ea typeface="微软雅黑"/>
                      <a:cs typeface="Arial"/>
                    </a:rPr>
                    <a:t>1X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/>
                    <a:ea typeface="微软雅黑"/>
                    <a:cs typeface="Arial"/>
                  </a:endParaRPr>
                </a:p>
              </p:txBody>
            </p:sp>
            <p:cxnSp>
              <p:nvCxnSpPr>
                <p:cNvPr id="1738" name="直接箭头连接符 1737">
                  <a:extLst>
                    <a:ext uri="{FF2B5EF4-FFF2-40B4-BE49-F238E27FC236}">
                      <a16:creationId xmlns:a16="http://schemas.microsoft.com/office/drawing/2014/main" id="{EE23D085-F455-43AD-9F66-301C97336E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62096" y="5787749"/>
                  <a:ext cx="1539086" cy="4223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</p:grpSp>
          <p:sp>
            <p:nvSpPr>
              <p:cNvPr id="1735" name="矩形 1734">
                <a:extLst>
                  <a:ext uri="{FF2B5EF4-FFF2-40B4-BE49-F238E27FC236}">
                    <a16:creationId xmlns:a16="http://schemas.microsoft.com/office/drawing/2014/main" id="{60B35AE6-9B3C-4755-BC6F-7B0B3F89E2D5}"/>
                  </a:ext>
                </a:extLst>
              </p:cNvPr>
              <p:cNvSpPr/>
              <p:nvPr/>
            </p:nvSpPr>
            <p:spPr>
              <a:xfrm>
                <a:off x="6900306" y="5875408"/>
                <a:ext cx="1199632" cy="1736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11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Arial"/>
                  </a:rPr>
                  <a:t>Cell Average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等线" panose="02010600030101010101" pitchFamily="2" charset="-122"/>
                  <a:cs typeface="Arial"/>
                </a:endParaRPr>
              </a:p>
            </p:txBody>
          </p:sp>
        </p:grpSp>
        <p:sp>
          <p:nvSpPr>
            <p:cNvPr id="1732" name="矩形 1731">
              <a:extLst>
                <a:ext uri="{FF2B5EF4-FFF2-40B4-BE49-F238E27FC236}">
                  <a16:creationId xmlns:a16="http://schemas.microsoft.com/office/drawing/2014/main" id="{CF3B4E9A-EB0D-472B-AD06-88642609450C}"/>
                </a:ext>
              </a:extLst>
            </p:cNvPr>
            <p:cNvSpPr/>
            <p:nvPr/>
          </p:nvSpPr>
          <p:spPr>
            <a:xfrm>
              <a:off x="8278800" y="1883935"/>
              <a:ext cx="418451" cy="783397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sp>
          <p:nvSpPr>
            <p:cNvPr id="1733" name="文本框 1732">
              <a:extLst>
                <a:ext uri="{FF2B5EF4-FFF2-40B4-BE49-F238E27FC236}">
                  <a16:creationId xmlns:a16="http://schemas.microsoft.com/office/drawing/2014/main" id="{4B0CEB2E-BE06-4A3D-A11A-20DF4BABB6D2}"/>
                </a:ext>
              </a:extLst>
            </p:cNvPr>
            <p:cNvSpPr txBox="1"/>
            <p:nvPr/>
          </p:nvSpPr>
          <p:spPr>
            <a:xfrm>
              <a:off x="8072580" y="1559851"/>
              <a:ext cx="799330" cy="32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0.9X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 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</p:grpSp>
      <p:grpSp>
        <p:nvGrpSpPr>
          <p:cNvPr id="1739" name="组合 1738">
            <a:extLst>
              <a:ext uri="{FF2B5EF4-FFF2-40B4-BE49-F238E27FC236}">
                <a16:creationId xmlns:a16="http://schemas.microsoft.com/office/drawing/2014/main" id="{6A76A7DB-3C88-4F72-BB0C-B2934901E353}"/>
              </a:ext>
            </a:extLst>
          </p:cNvPr>
          <p:cNvGrpSpPr/>
          <p:nvPr/>
        </p:nvGrpSpPr>
        <p:grpSpPr>
          <a:xfrm>
            <a:off x="8512275" y="4492465"/>
            <a:ext cx="1577495" cy="1150892"/>
            <a:chOff x="7987981" y="3245891"/>
            <a:chExt cx="1999553" cy="1479847"/>
          </a:xfrm>
        </p:grpSpPr>
        <p:sp>
          <p:nvSpPr>
            <p:cNvPr id="1740" name="矩形 1739">
              <a:extLst>
                <a:ext uri="{FF2B5EF4-FFF2-40B4-BE49-F238E27FC236}">
                  <a16:creationId xmlns:a16="http://schemas.microsoft.com/office/drawing/2014/main" id="{F16AFD18-7337-47AE-B732-4FE8DBF094D6}"/>
                </a:ext>
              </a:extLst>
            </p:cNvPr>
            <p:cNvSpPr/>
            <p:nvPr/>
          </p:nvSpPr>
          <p:spPr>
            <a:xfrm>
              <a:off x="8466454" y="4430047"/>
              <a:ext cx="1165606" cy="29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/>
                </a:rPr>
                <a:t>Cell Edge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endParaRPr>
            </a:p>
          </p:txBody>
        </p:sp>
        <p:grpSp>
          <p:nvGrpSpPr>
            <p:cNvPr id="1741" name="组合 1740">
              <a:extLst>
                <a:ext uri="{FF2B5EF4-FFF2-40B4-BE49-F238E27FC236}">
                  <a16:creationId xmlns:a16="http://schemas.microsoft.com/office/drawing/2014/main" id="{E352C5EE-C1C8-4303-BCD8-7E5539D08DE7}"/>
                </a:ext>
              </a:extLst>
            </p:cNvPr>
            <p:cNvGrpSpPr/>
            <p:nvPr/>
          </p:nvGrpSpPr>
          <p:grpSpPr>
            <a:xfrm>
              <a:off x="7988914" y="3512611"/>
              <a:ext cx="1998620" cy="873134"/>
              <a:chOff x="4845425" y="5412877"/>
              <a:chExt cx="1427885" cy="372700"/>
            </a:xfrm>
          </p:grpSpPr>
          <p:sp>
            <p:nvSpPr>
              <p:cNvPr id="1745" name="矩形 1744">
                <a:extLst>
                  <a:ext uri="{FF2B5EF4-FFF2-40B4-BE49-F238E27FC236}">
                    <a16:creationId xmlns:a16="http://schemas.microsoft.com/office/drawing/2014/main" id="{9917278F-BCF4-4091-AA10-9222C442997B}"/>
                  </a:ext>
                </a:extLst>
              </p:cNvPr>
              <p:cNvSpPr/>
              <p:nvPr/>
            </p:nvSpPr>
            <p:spPr>
              <a:xfrm>
                <a:off x="4951978" y="5412877"/>
                <a:ext cx="304067" cy="372700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11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/>
                </a:endParaRPr>
              </a:p>
            </p:txBody>
          </p:sp>
          <p:cxnSp>
            <p:nvCxnSpPr>
              <p:cNvPr id="1746" name="直接箭头连接符 1745">
                <a:extLst>
                  <a:ext uri="{FF2B5EF4-FFF2-40B4-BE49-F238E27FC236}">
                    <a16:creationId xmlns:a16="http://schemas.microsoft.com/office/drawing/2014/main" id="{B5841420-D28B-422F-BF6C-4AB4F019DE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45425" y="5778770"/>
                <a:ext cx="1427885" cy="3673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742" name="文本框 1741">
              <a:extLst>
                <a:ext uri="{FF2B5EF4-FFF2-40B4-BE49-F238E27FC236}">
                  <a16:creationId xmlns:a16="http://schemas.microsoft.com/office/drawing/2014/main" id="{49442D11-4AAF-4552-8BC5-F678EEDEB732}"/>
                </a:ext>
              </a:extLst>
            </p:cNvPr>
            <p:cNvSpPr txBox="1"/>
            <p:nvPr/>
          </p:nvSpPr>
          <p:spPr>
            <a:xfrm>
              <a:off x="7987981" y="3245891"/>
              <a:ext cx="707979" cy="295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1X 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  <p:sp>
          <p:nvSpPr>
            <p:cNvPr id="1743" name="矩形 1742">
              <a:extLst>
                <a:ext uri="{FF2B5EF4-FFF2-40B4-BE49-F238E27FC236}">
                  <a16:creationId xmlns:a16="http://schemas.microsoft.com/office/drawing/2014/main" id="{AAD98983-FA7B-4680-A81E-086479913F74}"/>
                </a:ext>
              </a:extLst>
            </p:cNvPr>
            <p:cNvSpPr/>
            <p:nvPr/>
          </p:nvSpPr>
          <p:spPr>
            <a:xfrm>
              <a:off x="9117622" y="3779070"/>
              <a:ext cx="418451" cy="590727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sp>
          <p:nvSpPr>
            <p:cNvPr id="1744" name="文本框 1743">
              <a:extLst>
                <a:ext uri="{FF2B5EF4-FFF2-40B4-BE49-F238E27FC236}">
                  <a16:creationId xmlns:a16="http://schemas.microsoft.com/office/drawing/2014/main" id="{2E85E02A-F39B-4A1F-8903-B885ACEDE63E}"/>
                </a:ext>
              </a:extLst>
            </p:cNvPr>
            <p:cNvSpPr txBox="1"/>
            <p:nvPr/>
          </p:nvSpPr>
          <p:spPr>
            <a:xfrm>
              <a:off x="8950380" y="3484801"/>
              <a:ext cx="799330" cy="295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0.62X 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</p:grpSp>
      <p:sp>
        <p:nvSpPr>
          <p:cNvPr id="1747" name="文本框 1746">
            <a:extLst>
              <a:ext uri="{FF2B5EF4-FFF2-40B4-BE49-F238E27FC236}">
                <a16:creationId xmlns:a16="http://schemas.microsoft.com/office/drawing/2014/main" id="{6CBBA276-B432-46BD-8938-A21F11332F5E}"/>
              </a:ext>
            </a:extLst>
          </p:cNvPr>
          <p:cNvSpPr txBox="1"/>
          <p:nvPr/>
        </p:nvSpPr>
        <p:spPr>
          <a:xfrm>
            <a:off x="6543701" y="5703037"/>
            <a:ext cx="175473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R19 with 3 measured TRPs </a:t>
            </a:r>
          </a:p>
        </p:txBody>
      </p:sp>
      <p:sp>
        <p:nvSpPr>
          <p:cNvPr id="1748" name="矩形 1747">
            <a:extLst>
              <a:ext uri="{FF2B5EF4-FFF2-40B4-BE49-F238E27FC236}">
                <a16:creationId xmlns:a16="http://schemas.microsoft.com/office/drawing/2014/main" id="{4725B9DB-DE06-46C1-8C49-2AF97619FDF1}"/>
              </a:ext>
            </a:extLst>
          </p:cNvPr>
          <p:cNvSpPr/>
          <p:nvPr/>
        </p:nvSpPr>
        <p:spPr>
          <a:xfrm>
            <a:off x="6238280" y="5707244"/>
            <a:ext cx="244918" cy="142818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749" name="矩形 1748">
            <a:extLst>
              <a:ext uri="{FF2B5EF4-FFF2-40B4-BE49-F238E27FC236}">
                <a16:creationId xmlns:a16="http://schemas.microsoft.com/office/drawing/2014/main" id="{3C62DBB3-968B-41E3-B698-309B9CD9BAB9}"/>
              </a:ext>
            </a:extLst>
          </p:cNvPr>
          <p:cNvSpPr/>
          <p:nvPr/>
        </p:nvSpPr>
        <p:spPr>
          <a:xfrm>
            <a:off x="8550124" y="5718246"/>
            <a:ext cx="244918" cy="142818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750" name="文本框 1749">
            <a:extLst>
              <a:ext uri="{FF2B5EF4-FFF2-40B4-BE49-F238E27FC236}">
                <a16:creationId xmlns:a16="http://schemas.microsoft.com/office/drawing/2014/main" id="{F5F7D322-3F63-4E2D-BF09-D7465743EC53}"/>
              </a:ext>
            </a:extLst>
          </p:cNvPr>
          <p:cNvSpPr txBox="1"/>
          <p:nvPr/>
        </p:nvSpPr>
        <p:spPr>
          <a:xfrm>
            <a:off x="8866174" y="5712884"/>
            <a:ext cx="175473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R19 with 9 measured TRPs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DE6BCE-0B1C-4AD9-8023-D6E929677509}"/>
              </a:ext>
            </a:extLst>
          </p:cNvPr>
          <p:cNvCxnSpPr>
            <a:cxnSpLocks/>
          </p:cNvCxnSpPr>
          <p:nvPr/>
        </p:nvCxnSpPr>
        <p:spPr>
          <a:xfrm>
            <a:off x="281647" y="745500"/>
            <a:ext cx="6920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719">
            <a:extLst>
              <a:ext uri="{FF2B5EF4-FFF2-40B4-BE49-F238E27FC236}">
                <a16:creationId xmlns:a16="http://schemas.microsoft.com/office/drawing/2014/main" id="{262A34AE-C8CB-45B7-983D-E6A9DC79AEC8}"/>
              </a:ext>
            </a:extLst>
          </p:cNvPr>
          <p:cNvSpPr/>
          <p:nvPr/>
        </p:nvSpPr>
        <p:spPr>
          <a:xfrm>
            <a:off x="8974778" y="2285272"/>
            <a:ext cx="325605" cy="483951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1" name="矩形 1720">
            <a:extLst>
              <a:ext uri="{FF2B5EF4-FFF2-40B4-BE49-F238E27FC236}">
                <a16:creationId xmlns:a16="http://schemas.microsoft.com/office/drawing/2014/main" id="{2E728A1F-7D0D-4827-8721-DB65A6D37749}"/>
              </a:ext>
            </a:extLst>
          </p:cNvPr>
          <p:cNvSpPr/>
          <p:nvPr/>
        </p:nvSpPr>
        <p:spPr>
          <a:xfrm>
            <a:off x="10547514" y="1972158"/>
            <a:ext cx="325605" cy="779504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2" name="文本框 1721">
            <a:extLst>
              <a:ext uri="{FF2B5EF4-FFF2-40B4-BE49-F238E27FC236}">
                <a16:creationId xmlns:a16="http://schemas.microsoft.com/office/drawing/2014/main" id="{5FB91919-4296-444C-AC82-2067167F37D2}"/>
              </a:ext>
            </a:extLst>
          </p:cNvPr>
          <p:cNvSpPr txBox="1"/>
          <p:nvPr/>
        </p:nvSpPr>
        <p:spPr>
          <a:xfrm>
            <a:off x="10399329" y="1710394"/>
            <a:ext cx="621974" cy="22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2.1X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13" name="直接箭头连接符 1722">
            <a:extLst>
              <a:ext uri="{FF2B5EF4-FFF2-40B4-BE49-F238E27FC236}">
                <a16:creationId xmlns:a16="http://schemas.microsoft.com/office/drawing/2014/main" id="{9AA33002-EC1C-4B6D-AB74-3C463F77E3B0}"/>
              </a:ext>
            </a:extLst>
          </p:cNvPr>
          <p:cNvCxnSpPr>
            <a:cxnSpLocks/>
          </p:cNvCxnSpPr>
          <p:nvPr/>
        </p:nvCxnSpPr>
        <p:spPr>
          <a:xfrm flipV="1">
            <a:off x="9268007" y="2039036"/>
            <a:ext cx="448147" cy="141629"/>
          </a:xfrm>
          <a:prstGeom prst="straightConnector1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14" name="直接箭头连接符 1723">
            <a:extLst>
              <a:ext uri="{FF2B5EF4-FFF2-40B4-BE49-F238E27FC236}">
                <a16:creationId xmlns:a16="http://schemas.microsoft.com/office/drawing/2014/main" id="{6A8D1AEE-2E10-4924-81C4-DC5B47D602E1}"/>
              </a:ext>
            </a:extLst>
          </p:cNvPr>
          <p:cNvCxnSpPr>
            <a:cxnSpLocks/>
          </p:cNvCxnSpPr>
          <p:nvPr/>
        </p:nvCxnSpPr>
        <p:spPr>
          <a:xfrm flipV="1">
            <a:off x="8812863" y="2744449"/>
            <a:ext cx="2670427" cy="1232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16" name="文本框 1714">
            <a:extLst>
              <a:ext uri="{FF2B5EF4-FFF2-40B4-BE49-F238E27FC236}">
                <a16:creationId xmlns:a16="http://schemas.microsoft.com/office/drawing/2014/main" id="{313EAA61-AFAA-4230-9E96-6DED34CCBF26}"/>
              </a:ext>
            </a:extLst>
          </p:cNvPr>
          <p:cNvSpPr txBox="1"/>
          <p:nvPr/>
        </p:nvSpPr>
        <p:spPr>
          <a:xfrm>
            <a:off x="8724676" y="2046739"/>
            <a:ext cx="812994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17" name="矩形 1725">
            <a:extLst>
              <a:ext uri="{FF2B5EF4-FFF2-40B4-BE49-F238E27FC236}">
                <a16:creationId xmlns:a16="http://schemas.microsoft.com/office/drawing/2014/main" id="{270063CE-C871-4160-9E1D-D0DAAA5BBDDE}"/>
              </a:ext>
            </a:extLst>
          </p:cNvPr>
          <p:cNvSpPr/>
          <p:nvPr/>
        </p:nvSpPr>
        <p:spPr>
          <a:xfrm>
            <a:off x="10357603" y="2729906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9TRPs Coordination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" name="矩形 112">
            <a:extLst>
              <a:ext uri="{FF2B5EF4-FFF2-40B4-BE49-F238E27FC236}">
                <a16:creationId xmlns:a16="http://schemas.microsoft.com/office/drawing/2014/main" id="{38D5A0D1-6BA5-44E2-80C1-67A2097C77DE}"/>
              </a:ext>
            </a:extLst>
          </p:cNvPr>
          <p:cNvSpPr/>
          <p:nvPr/>
        </p:nvSpPr>
        <p:spPr>
          <a:xfrm>
            <a:off x="9774956" y="2171192"/>
            <a:ext cx="315182" cy="566237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9" name="矩形 113">
            <a:extLst>
              <a:ext uri="{FF2B5EF4-FFF2-40B4-BE49-F238E27FC236}">
                <a16:creationId xmlns:a16="http://schemas.microsoft.com/office/drawing/2014/main" id="{55EEEB86-0464-479B-A3EC-898A4B7970F2}"/>
              </a:ext>
            </a:extLst>
          </p:cNvPr>
          <p:cNvSpPr/>
          <p:nvPr/>
        </p:nvSpPr>
        <p:spPr>
          <a:xfrm>
            <a:off x="9561275" y="2728477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6TRPs Coordination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0" name="矩形 114">
            <a:extLst>
              <a:ext uri="{FF2B5EF4-FFF2-40B4-BE49-F238E27FC236}">
                <a16:creationId xmlns:a16="http://schemas.microsoft.com/office/drawing/2014/main" id="{A4D8D06D-67CC-4AD2-9082-5D8B13B02462}"/>
              </a:ext>
            </a:extLst>
          </p:cNvPr>
          <p:cNvSpPr/>
          <p:nvPr/>
        </p:nvSpPr>
        <p:spPr>
          <a:xfrm>
            <a:off x="8761490" y="2737174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3TRPs Coordination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1" name="文本框 115">
            <a:extLst>
              <a:ext uri="{FF2B5EF4-FFF2-40B4-BE49-F238E27FC236}">
                <a16:creationId xmlns:a16="http://schemas.microsoft.com/office/drawing/2014/main" id="{84C39FD5-FE2A-45F2-B7BA-D05608A8A0B1}"/>
              </a:ext>
            </a:extLst>
          </p:cNvPr>
          <p:cNvSpPr txBox="1"/>
          <p:nvPr/>
        </p:nvSpPr>
        <p:spPr>
          <a:xfrm>
            <a:off x="9592403" y="1912158"/>
            <a:ext cx="621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1.7X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22" name="直接箭头连接符 119">
            <a:extLst>
              <a:ext uri="{FF2B5EF4-FFF2-40B4-BE49-F238E27FC236}">
                <a16:creationId xmlns:a16="http://schemas.microsoft.com/office/drawing/2014/main" id="{FE03F660-6580-4098-AC39-89981EEE873D}"/>
              </a:ext>
            </a:extLst>
          </p:cNvPr>
          <p:cNvCxnSpPr>
            <a:cxnSpLocks/>
          </p:cNvCxnSpPr>
          <p:nvPr/>
        </p:nvCxnSpPr>
        <p:spPr>
          <a:xfrm flipV="1">
            <a:off x="10082780" y="1870302"/>
            <a:ext cx="448147" cy="141629"/>
          </a:xfrm>
          <a:prstGeom prst="straightConnector1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47" name="矩形 156">
            <a:extLst>
              <a:ext uri="{FF2B5EF4-FFF2-40B4-BE49-F238E27FC236}">
                <a16:creationId xmlns:a16="http://schemas.microsoft.com/office/drawing/2014/main" id="{20A963D2-B437-4499-A08C-600B757ED600}"/>
              </a:ext>
            </a:extLst>
          </p:cNvPr>
          <p:cNvSpPr/>
          <p:nvPr/>
        </p:nvSpPr>
        <p:spPr>
          <a:xfrm>
            <a:off x="5819072" y="2292547"/>
            <a:ext cx="325605" cy="483951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48" name="矩形 157">
            <a:extLst>
              <a:ext uri="{FF2B5EF4-FFF2-40B4-BE49-F238E27FC236}">
                <a16:creationId xmlns:a16="http://schemas.microsoft.com/office/drawing/2014/main" id="{12B62BBA-33E9-46C3-A852-82E399B25BEC}"/>
              </a:ext>
            </a:extLst>
          </p:cNvPr>
          <p:cNvSpPr/>
          <p:nvPr/>
        </p:nvSpPr>
        <p:spPr>
          <a:xfrm>
            <a:off x="7391808" y="1979433"/>
            <a:ext cx="325605" cy="779504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49" name="文本框 158">
            <a:extLst>
              <a:ext uri="{FF2B5EF4-FFF2-40B4-BE49-F238E27FC236}">
                <a16:creationId xmlns:a16="http://schemas.microsoft.com/office/drawing/2014/main" id="{FDA537BC-1C54-47AE-8B93-7A3511329853}"/>
              </a:ext>
            </a:extLst>
          </p:cNvPr>
          <p:cNvSpPr txBox="1"/>
          <p:nvPr/>
        </p:nvSpPr>
        <p:spPr>
          <a:xfrm>
            <a:off x="7283339" y="1717669"/>
            <a:ext cx="621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1.5X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50" name="直接箭头连接符 159">
            <a:extLst>
              <a:ext uri="{FF2B5EF4-FFF2-40B4-BE49-F238E27FC236}">
                <a16:creationId xmlns:a16="http://schemas.microsoft.com/office/drawing/2014/main" id="{698CD4AF-891D-4B4C-A001-77F8916183F6}"/>
              </a:ext>
            </a:extLst>
          </p:cNvPr>
          <p:cNvCxnSpPr>
            <a:cxnSpLocks/>
          </p:cNvCxnSpPr>
          <p:nvPr/>
        </p:nvCxnSpPr>
        <p:spPr>
          <a:xfrm flipV="1">
            <a:off x="6070902" y="2046311"/>
            <a:ext cx="448147" cy="141629"/>
          </a:xfrm>
          <a:prstGeom prst="straightConnector1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1" name="直接箭头连接符 160">
            <a:extLst>
              <a:ext uri="{FF2B5EF4-FFF2-40B4-BE49-F238E27FC236}">
                <a16:creationId xmlns:a16="http://schemas.microsoft.com/office/drawing/2014/main" id="{E23E9157-ED5A-4E49-84C6-F65C767E063C}"/>
              </a:ext>
            </a:extLst>
          </p:cNvPr>
          <p:cNvCxnSpPr>
            <a:cxnSpLocks/>
          </p:cNvCxnSpPr>
          <p:nvPr/>
        </p:nvCxnSpPr>
        <p:spPr>
          <a:xfrm flipV="1">
            <a:off x="5657157" y="2751724"/>
            <a:ext cx="2670427" cy="12324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2" name="文本框 162">
            <a:extLst>
              <a:ext uri="{FF2B5EF4-FFF2-40B4-BE49-F238E27FC236}">
                <a16:creationId xmlns:a16="http://schemas.microsoft.com/office/drawing/2014/main" id="{40C78506-0468-4977-81D2-77BED6752F07}"/>
              </a:ext>
            </a:extLst>
          </p:cNvPr>
          <p:cNvSpPr txBox="1"/>
          <p:nvPr/>
        </p:nvSpPr>
        <p:spPr>
          <a:xfrm>
            <a:off x="5546254" y="2054014"/>
            <a:ext cx="812994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53" name="矩形 163">
            <a:extLst>
              <a:ext uri="{FF2B5EF4-FFF2-40B4-BE49-F238E27FC236}">
                <a16:creationId xmlns:a16="http://schemas.microsoft.com/office/drawing/2014/main" id="{5C1D4287-A3E6-4663-A23F-757CBA43444A}"/>
              </a:ext>
            </a:extLst>
          </p:cNvPr>
          <p:cNvSpPr/>
          <p:nvPr/>
        </p:nvSpPr>
        <p:spPr>
          <a:xfrm>
            <a:off x="7201897" y="2737181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9TRPs Coordination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4" name="矩形 164">
            <a:extLst>
              <a:ext uri="{FF2B5EF4-FFF2-40B4-BE49-F238E27FC236}">
                <a16:creationId xmlns:a16="http://schemas.microsoft.com/office/drawing/2014/main" id="{9D1D405B-A92B-469D-8CD5-C80F28CCF9DA}"/>
              </a:ext>
            </a:extLst>
          </p:cNvPr>
          <p:cNvSpPr/>
          <p:nvPr/>
        </p:nvSpPr>
        <p:spPr>
          <a:xfrm>
            <a:off x="6619250" y="2178467"/>
            <a:ext cx="315182" cy="566237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55" name="矩形 165">
            <a:extLst>
              <a:ext uri="{FF2B5EF4-FFF2-40B4-BE49-F238E27FC236}">
                <a16:creationId xmlns:a16="http://schemas.microsoft.com/office/drawing/2014/main" id="{B1A3C443-0D19-4AFC-8547-271FEF17A777}"/>
              </a:ext>
            </a:extLst>
          </p:cNvPr>
          <p:cNvSpPr/>
          <p:nvPr/>
        </p:nvSpPr>
        <p:spPr>
          <a:xfrm>
            <a:off x="6405569" y="2735752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6TRPs Coordination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6" name="矩形 166">
            <a:extLst>
              <a:ext uri="{FF2B5EF4-FFF2-40B4-BE49-F238E27FC236}">
                <a16:creationId xmlns:a16="http://schemas.microsoft.com/office/drawing/2014/main" id="{BCEE1EA5-85DD-44A8-9E02-782058A0814F}"/>
              </a:ext>
            </a:extLst>
          </p:cNvPr>
          <p:cNvSpPr/>
          <p:nvPr/>
        </p:nvSpPr>
        <p:spPr>
          <a:xfrm>
            <a:off x="5605784" y="2744449"/>
            <a:ext cx="1004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 panose="020B0604020202020204" pitchFamily="34" charset="0"/>
              </a:rPr>
              <a:t>3TRPs coordination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7" name="文本框 167">
            <a:extLst>
              <a:ext uri="{FF2B5EF4-FFF2-40B4-BE49-F238E27FC236}">
                <a16:creationId xmlns:a16="http://schemas.microsoft.com/office/drawing/2014/main" id="{D7DA96EF-DAB3-43E8-BB2B-12931E07A64C}"/>
              </a:ext>
            </a:extLst>
          </p:cNvPr>
          <p:cNvSpPr txBox="1"/>
          <p:nvPr/>
        </p:nvSpPr>
        <p:spPr>
          <a:xfrm>
            <a:off x="6421599" y="1919433"/>
            <a:ext cx="66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1.36X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58" name="直接箭头连接符 168">
            <a:extLst>
              <a:ext uri="{FF2B5EF4-FFF2-40B4-BE49-F238E27FC236}">
                <a16:creationId xmlns:a16="http://schemas.microsoft.com/office/drawing/2014/main" id="{701FC8FC-6E54-489D-B5AA-7E943F329E67}"/>
              </a:ext>
            </a:extLst>
          </p:cNvPr>
          <p:cNvCxnSpPr>
            <a:cxnSpLocks/>
          </p:cNvCxnSpPr>
          <p:nvPr/>
        </p:nvCxnSpPr>
        <p:spPr>
          <a:xfrm flipV="1">
            <a:off x="6998606" y="1877577"/>
            <a:ext cx="448147" cy="141629"/>
          </a:xfrm>
          <a:prstGeom prst="straightConnector1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59" name="矩形 1692">
            <a:extLst>
              <a:ext uri="{FF2B5EF4-FFF2-40B4-BE49-F238E27FC236}">
                <a16:creationId xmlns:a16="http://schemas.microsoft.com/office/drawing/2014/main" id="{7FC84BCD-3CD0-4F69-BBB6-CED46B473201}"/>
              </a:ext>
            </a:extLst>
          </p:cNvPr>
          <p:cNvSpPr/>
          <p:nvPr/>
        </p:nvSpPr>
        <p:spPr>
          <a:xfrm>
            <a:off x="920903" y="3101811"/>
            <a:ext cx="351180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</a:rPr>
              <a:t>Large scale multi-TRP coordination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0" name="矩形 1734">
            <a:extLst>
              <a:ext uri="{FF2B5EF4-FFF2-40B4-BE49-F238E27FC236}">
                <a16:creationId xmlns:a16="http://schemas.microsoft.com/office/drawing/2014/main" id="{EAB4BEEC-117D-48CA-8B10-0722AC21EBB3}"/>
              </a:ext>
            </a:extLst>
          </p:cNvPr>
          <p:cNvSpPr/>
          <p:nvPr/>
        </p:nvSpPr>
        <p:spPr>
          <a:xfrm>
            <a:off x="6298859" y="3078375"/>
            <a:ext cx="16390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Cell Average Gain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61" name="矩形 1734">
            <a:extLst>
              <a:ext uri="{FF2B5EF4-FFF2-40B4-BE49-F238E27FC236}">
                <a16:creationId xmlns:a16="http://schemas.microsoft.com/office/drawing/2014/main" id="{E011159D-B536-45CB-B31C-29716BAB4654}"/>
              </a:ext>
            </a:extLst>
          </p:cNvPr>
          <p:cNvSpPr/>
          <p:nvPr/>
        </p:nvSpPr>
        <p:spPr>
          <a:xfrm>
            <a:off x="9537670" y="3056069"/>
            <a:ext cx="119877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Cell Edge Gain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98536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83829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Solution to address SRS interference: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1226">
                <a:extLst>
                  <a:ext uri="{FF2B5EF4-FFF2-40B4-BE49-F238E27FC236}">
                    <a16:creationId xmlns:a16="http://schemas.microsoft.com/office/drawing/2014/main" id="{836921D3-3B38-4083-B4E5-2D28B86EDA13}"/>
                  </a:ext>
                </a:extLst>
              </p:cNvPr>
              <p:cNvSpPr/>
              <p:nvPr/>
            </p:nvSpPr>
            <p:spPr>
              <a:xfrm>
                <a:off x="444168" y="892054"/>
                <a:ext cx="10927643" cy="11013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algn="just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buSzPct val="100000"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To address the issue </a:t>
                </a:r>
                <a:r>
                  <a:rPr lang="en-US" altLang="zh-CN" sz="1600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of strong interference on SRS from other TRPs, </a:t>
                </a:r>
                <a:r>
                  <a:rPr kumimoji="0" lang="en-US" altLang="zh-CN" sz="160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gNB</a:t>
                </a:r>
                <a:r>
                  <a:rPr kumimoji="0" lang="en-US" altLang="zh-CN" sz="16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D2015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 can use </a:t>
                </a:r>
                <a:r>
                  <a:rPr lang="en-US" altLang="zh-CN" sz="1600" b="1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long term channel covariance matrix </a:t>
                </a:r>
                <a:r>
                  <a:rPr lang="zh-CN" altLang="en-US" sz="1600" b="1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𝐻𝐻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zh-CN" altLang="en-US" sz="1600" b="1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）</a:t>
                </a:r>
                <a:r>
                  <a:rPr lang="en-US" altLang="zh-CN" sz="1600" b="1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 </a:t>
                </a:r>
                <a:r>
                  <a:rPr lang="en-US" altLang="zh-CN" sz="1600" b="1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to</a:t>
                </a:r>
                <a:r>
                  <a:rPr lang="zh-CN" altLang="en-US" sz="1600" b="1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 </a:t>
                </a:r>
                <a:r>
                  <a:rPr lang="en-US" altLang="zh-CN" sz="1600" b="1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filter out interference and noise</a:t>
                </a:r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 (e.g., using MMSE/LMMSE: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 smtClean="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</m:t>
                        </m:r>
                      </m:e>
                      <m:sub>
                        <m:r>
                          <a:rPr lang="en-US" altLang="zh-CN" sz="1600" b="0" i="1" smtClean="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𝑓𝑖𝑙𝑡𝑒𝑟𝑒𝑑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  <m:sSub>
                      <m:sSub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 smtClean="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 b="0" i="1" smtClean="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𝐻𝐻</m:t>
                        </m:r>
                      </m:sub>
                    </m:sSub>
                    <m:sSup>
                      <m:sSup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2D2015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b="1" i="1">
                                    <a:solidFill>
                                      <a:srgbClr val="2D2015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𝑹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2D2015"/>
                                    </a:solidFill>
                                    <a:latin typeface="Cambria Math" panose="02040503050406030204" pitchFamily="18" charset="0"/>
                                    <a:cs typeface="Calibri" panose="020F0502020204030204" pitchFamily="34" charset="0"/>
                                  </a:rPr>
                                  <m:t>𝐻𝐻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+</m:t>
                            </m:r>
                            <m:r>
                              <a:rPr lang="en-US" altLang="zh-CN" sz="1600" i="1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𝜎</m:t>
                            </m:r>
                            <m:r>
                              <a:rPr lang="en-US" altLang="zh-CN" sz="1600" b="1" i="1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𝑰</m:t>
                            </m:r>
                          </m:e>
                        </m:d>
                      </m:e>
                      <m:sup>
                        <m: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−1</m:t>
                        </m:r>
                      </m:sup>
                    </m:sSup>
                    <m:sSub>
                      <m:sSub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𝑆𝑅𝑆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) outside the signal space </a:t>
                </a:r>
                <a:r>
                  <a:rPr lang="en-US" altLang="zh-CN" sz="1600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to assist SRS channel estimation, while the </a:t>
                </a:r>
                <a:r>
                  <a:rPr lang="en-US" altLang="zh-CN" sz="1600" b="1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channel covariance matrix is based on DL signal measurement and UE feedback </a:t>
                </a:r>
                <a:r>
                  <a:rPr lang="en-US" altLang="zh-CN" sz="1600" dirty="0">
                    <a:solidFill>
                      <a:srgbClr val="2D2015"/>
                    </a:solidFill>
                    <a:latin typeface="Arial" panose="020B0604020202020204"/>
                    <a:ea typeface="黑体" panose="02010609060101010101" pitchFamily="49" charset="-122"/>
                    <a:cs typeface="Calibri" panose="020F0502020204030204" pitchFamily="34" charset="0"/>
                  </a:rPr>
                  <a:t>to guarantee the accuracy.</a:t>
                </a:r>
              </a:p>
            </p:txBody>
          </p:sp>
        </mc:Choice>
        <mc:Fallback xmlns="">
          <p:sp>
            <p:nvSpPr>
              <p:cNvPr id="4" name="矩形 1226">
                <a:extLst>
                  <a:ext uri="{FF2B5EF4-FFF2-40B4-BE49-F238E27FC236}">
                    <a16:creationId xmlns:a16="http://schemas.microsoft.com/office/drawing/2014/main" id="{836921D3-3B38-4083-B4E5-2D28B86EDA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168" y="892054"/>
                <a:ext cx="10927643" cy="1101392"/>
              </a:xfrm>
              <a:prstGeom prst="rect">
                <a:avLst/>
              </a:prstGeom>
              <a:blipFill>
                <a:blip r:embed="rId3"/>
                <a:stretch>
                  <a:fillRect l="-335" t="-1657" r="-335" b="-6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2C8583CF-2252-48F2-A5BC-D27F14AAF6E7}"/>
              </a:ext>
            </a:extLst>
          </p:cNvPr>
          <p:cNvGrpSpPr/>
          <p:nvPr/>
        </p:nvGrpSpPr>
        <p:grpSpPr>
          <a:xfrm>
            <a:off x="8093279" y="1747484"/>
            <a:ext cx="3869500" cy="1296967"/>
            <a:chOff x="734877" y="593829"/>
            <a:chExt cx="2821911" cy="727599"/>
          </a:xfrm>
        </p:grpSpPr>
        <p:sp>
          <p:nvSpPr>
            <p:cNvPr id="7" name="矩形 4">
              <a:extLst>
                <a:ext uri="{FF2B5EF4-FFF2-40B4-BE49-F238E27FC236}">
                  <a16:creationId xmlns:a16="http://schemas.microsoft.com/office/drawing/2014/main" id="{BFA29319-B879-461C-AB3D-C7ACE4EFA8FF}"/>
                </a:ext>
              </a:extLst>
            </p:cNvPr>
            <p:cNvSpPr/>
            <p:nvPr/>
          </p:nvSpPr>
          <p:spPr>
            <a:xfrm>
              <a:off x="774777" y="593829"/>
              <a:ext cx="1473915" cy="389347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5">
              <a:extLst>
                <a:ext uri="{FF2B5EF4-FFF2-40B4-BE49-F238E27FC236}">
                  <a16:creationId xmlns:a16="http://schemas.microsoft.com/office/drawing/2014/main" id="{6A2C141A-9F80-4524-8933-9FDA68293270}"/>
                </a:ext>
              </a:extLst>
            </p:cNvPr>
            <p:cNvSpPr/>
            <p:nvPr/>
          </p:nvSpPr>
          <p:spPr>
            <a:xfrm>
              <a:off x="1127640" y="593830"/>
              <a:ext cx="287574" cy="388975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9" name="直接箭头连接符 6">
              <a:extLst>
                <a:ext uri="{FF2B5EF4-FFF2-40B4-BE49-F238E27FC236}">
                  <a16:creationId xmlns:a16="http://schemas.microsoft.com/office/drawing/2014/main" id="{1D6F4942-11E9-4C00-A697-77FD16B698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877" y="993023"/>
              <a:ext cx="1746108" cy="650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" name="文本框 7">
              <a:extLst>
                <a:ext uri="{FF2B5EF4-FFF2-40B4-BE49-F238E27FC236}">
                  <a16:creationId xmlns:a16="http://schemas.microsoft.com/office/drawing/2014/main" id="{E7AEB7A0-3AE7-484A-BAC3-8C7217984935}"/>
                </a:ext>
              </a:extLst>
            </p:cNvPr>
            <p:cNvSpPr txBox="1"/>
            <p:nvPr/>
          </p:nvSpPr>
          <p:spPr>
            <a:xfrm>
              <a:off x="2284131" y="805878"/>
              <a:ext cx="804835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r>
                <a:rPr kumimoji="1" lang="en-US" altLang="zh-CN" sz="800" kern="0" dirty="0">
                  <a:solidFill>
                    <a:prstClr val="black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channel energy</a:t>
              </a:r>
              <a:endParaRPr kumimoji="1" lang="zh-CN" altLang="en-US" sz="800" kern="0" dirty="0">
                <a:solidFill>
                  <a:prstClr val="black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1" name="组合 8">
              <a:extLst>
                <a:ext uri="{FF2B5EF4-FFF2-40B4-BE49-F238E27FC236}">
                  <a16:creationId xmlns:a16="http://schemas.microsoft.com/office/drawing/2014/main" id="{374726EE-9942-4473-9A02-51B3E164D6A2}"/>
                </a:ext>
              </a:extLst>
            </p:cNvPr>
            <p:cNvGrpSpPr/>
            <p:nvPr/>
          </p:nvGrpSpPr>
          <p:grpSpPr>
            <a:xfrm>
              <a:off x="951499" y="644380"/>
              <a:ext cx="848577" cy="273113"/>
              <a:chOff x="7207274" y="5422269"/>
              <a:chExt cx="837605" cy="195727"/>
            </a:xfrm>
          </p:grpSpPr>
          <p:sp>
            <p:nvSpPr>
              <p:cNvPr id="20" name="任意多边形 227">
                <a:extLst>
                  <a:ext uri="{FF2B5EF4-FFF2-40B4-BE49-F238E27FC236}">
                    <a16:creationId xmlns:a16="http://schemas.microsoft.com/office/drawing/2014/main" id="{B9B2B802-CF4B-4003-9FE4-048C6AA3EBC4}"/>
                  </a:ext>
                </a:extLst>
              </p:cNvPr>
              <p:cNvSpPr/>
              <p:nvPr/>
            </p:nvSpPr>
            <p:spPr>
              <a:xfrm>
                <a:off x="7409178" y="5422269"/>
                <a:ext cx="635701" cy="141073"/>
              </a:xfrm>
              <a:custGeom>
                <a:avLst/>
                <a:gdLst>
                  <a:gd name="connsiteX0" fmla="*/ 0 w 1046284"/>
                  <a:gd name="connsiteY0" fmla="*/ 871188 h 888773"/>
                  <a:gd name="connsiteX1" fmla="*/ 105508 w 1046284"/>
                  <a:gd name="connsiteY1" fmla="*/ 238142 h 888773"/>
                  <a:gd name="connsiteX2" fmla="*/ 193431 w 1046284"/>
                  <a:gd name="connsiteY2" fmla="*/ 750 h 888773"/>
                  <a:gd name="connsiteX3" fmla="*/ 272561 w 1046284"/>
                  <a:gd name="connsiteY3" fmla="*/ 185388 h 888773"/>
                  <a:gd name="connsiteX4" fmla="*/ 413238 w 1046284"/>
                  <a:gd name="connsiteY4" fmla="*/ 748096 h 888773"/>
                  <a:gd name="connsiteX5" fmla="*/ 817684 w 1046284"/>
                  <a:gd name="connsiteY5" fmla="*/ 792057 h 888773"/>
                  <a:gd name="connsiteX6" fmla="*/ 1046284 w 1046284"/>
                  <a:gd name="connsiteY6" fmla="*/ 888773 h 888773"/>
                  <a:gd name="connsiteX7" fmla="*/ 1046284 w 1046284"/>
                  <a:gd name="connsiteY7" fmla="*/ 888773 h 888773"/>
                  <a:gd name="connsiteX8" fmla="*/ 1046284 w 1046284"/>
                  <a:gd name="connsiteY8" fmla="*/ 888773 h 88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6284" h="888773">
                    <a:moveTo>
                      <a:pt x="0" y="871188"/>
                    </a:moveTo>
                    <a:cubicBezTo>
                      <a:pt x="36635" y="627201"/>
                      <a:pt x="73270" y="383215"/>
                      <a:pt x="105508" y="238142"/>
                    </a:cubicBezTo>
                    <a:cubicBezTo>
                      <a:pt x="137746" y="93069"/>
                      <a:pt x="165589" y="9542"/>
                      <a:pt x="193431" y="750"/>
                    </a:cubicBezTo>
                    <a:cubicBezTo>
                      <a:pt x="221273" y="-8042"/>
                      <a:pt x="235926" y="60830"/>
                      <a:pt x="272561" y="185388"/>
                    </a:cubicBezTo>
                    <a:cubicBezTo>
                      <a:pt x="309196" y="309946"/>
                      <a:pt x="322384" y="646984"/>
                      <a:pt x="413238" y="748096"/>
                    </a:cubicBezTo>
                    <a:cubicBezTo>
                      <a:pt x="504092" y="849207"/>
                      <a:pt x="712176" y="768611"/>
                      <a:pt x="817684" y="792057"/>
                    </a:cubicBezTo>
                    <a:cubicBezTo>
                      <a:pt x="923192" y="815503"/>
                      <a:pt x="1046284" y="888773"/>
                      <a:pt x="1046284" y="888773"/>
                    </a:cubicBezTo>
                    <a:lnTo>
                      <a:pt x="1046284" y="888773"/>
                    </a:lnTo>
                    <a:lnTo>
                      <a:pt x="1046284" y="888773"/>
                    </a:lnTo>
                  </a:path>
                </a:pathLst>
              </a:custGeom>
              <a:noFill/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任意多边形: 形状 114">
                <a:extLst>
                  <a:ext uri="{FF2B5EF4-FFF2-40B4-BE49-F238E27FC236}">
                    <a16:creationId xmlns:a16="http://schemas.microsoft.com/office/drawing/2014/main" id="{CC53BD5C-F44B-4A86-811E-491A966676FB}"/>
                  </a:ext>
                </a:extLst>
              </p:cNvPr>
              <p:cNvSpPr/>
              <p:nvPr/>
            </p:nvSpPr>
            <p:spPr>
              <a:xfrm rot="196406">
                <a:off x="7207274" y="5551322"/>
                <a:ext cx="206503" cy="66674"/>
              </a:xfrm>
              <a:custGeom>
                <a:avLst/>
                <a:gdLst>
                  <a:gd name="connsiteX0" fmla="*/ 352425 w 352425"/>
                  <a:gd name="connsiteY0" fmla="*/ 0 h 62517"/>
                  <a:gd name="connsiteX1" fmla="*/ 328613 w 352425"/>
                  <a:gd name="connsiteY1" fmla="*/ 14288 h 62517"/>
                  <a:gd name="connsiteX2" fmla="*/ 314325 w 352425"/>
                  <a:gd name="connsiteY2" fmla="*/ 23813 h 62517"/>
                  <a:gd name="connsiteX3" fmla="*/ 266700 w 352425"/>
                  <a:gd name="connsiteY3" fmla="*/ 38100 h 62517"/>
                  <a:gd name="connsiteX4" fmla="*/ 252413 w 352425"/>
                  <a:gd name="connsiteY4" fmla="*/ 42863 h 62517"/>
                  <a:gd name="connsiteX5" fmla="*/ 233363 w 352425"/>
                  <a:gd name="connsiteY5" fmla="*/ 47625 h 62517"/>
                  <a:gd name="connsiteX6" fmla="*/ 219075 w 352425"/>
                  <a:gd name="connsiteY6" fmla="*/ 52388 h 62517"/>
                  <a:gd name="connsiteX7" fmla="*/ 171450 w 352425"/>
                  <a:gd name="connsiteY7" fmla="*/ 61913 h 62517"/>
                  <a:gd name="connsiteX8" fmla="*/ 0 w 352425"/>
                  <a:gd name="connsiteY8" fmla="*/ 61913 h 6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2425" h="62517">
                    <a:moveTo>
                      <a:pt x="352425" y="0"/>
                    </a:moveTo>
                    <a:cubicBezTo>
                      <a:pt x="344488" y="4763"/>
                      <a:pt x="336463" y="9382"/>
                      <a:pt x="328613" y="14288"/>
                    </a:cubicBezTo>
                    <a:cubicBezTo>
                      <a:pt x="323759" y="17322"/>
                      <a:pt x="319556" y="21488"/>
                      <a:pt x="314325" y="23813"/>
                    </a:cubicBezTo>
                    <a:cubicBezTo>
                      <a:pt x="293944" y="32871"/>
                      <a:pt x="286100" y="32557"/>
                      <a:pt x="266700" y="38100"/>
                    </a:cubicBezTo>
                    <a:cubicBezTo>
                      <a:pt x="261873" y="39479"/>
                      <a:pt x="257240" y="41484"/>
                      <a:pt x="252413" y="42863"/>
                    </a:cubicBezTo>
                    <a:cubicBezTo>
                      <a:pt x="246119" y="44661"/>
                      <a:pt x="239657" y="45827"/>
                      <a:pt x="233363" y="47625"/>
                    </a:cubicBezTo>
                    <a:cubicBezTo>
                      <a:pt x="228536" y="49004"/>
                      <a:pt x="223902" y="51009"/>
                      <a:pt x="219075" y="52388"/>
                    </a:cubicBezTo>
                    <a:cubicBezTo>
                      <a:pt x="207488" y="55698"/>
                      <a:pt x="181650" y="61670"/>
                      <a:pt x="171450" y="61913"/>
                    </a:cubicBezTo>
                    <a:cubicBezTo>
                      <a:pt x="114316" y="63273"/>
                      <a:pt x="57150" y="61913"/>
                      <a:pt x="0" y="61913"/>
                    </a:cubicBezTo>
                  </a:path>
                </a:pathLst>
              </a:custGeom>
              <a:noFill/>
              <a:ln w="28575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" name="任意多边形: 形状 118">
              <a:extLst>
                <a:ext uri="{FF2B5EF4-FFF2-40B4-BE49-F238E27FC236}">
                  <a16:creationId xmlns:a16="http://schemas.microsoft.com/office/drawing/2014/main" id="{3C6D2CEA-8E8B-4711-AF6B-5389739BE9C0}"/>
                </a:ext>
              </a:extLst>
            </p:cNvPr>
            <p:cNvSpPr/>
            <p:nvPr/>
          </p:nvSpPr>
          <p:spPr>
            <a:xfrm>
              <a:off x="788435" y="729980"/>
              <a:ext cx="1452854" cy="45287"/>
            </a:xfrm>
            <a:custGeom>
              <a:avLst/>
              <a:gdLst>
                <a:gd name="connsiteX0" fmla="*/ 0 w 1471613"/>
                <a:gd name="connsiteY0" fmla="*/ 33337 h 60465"/>
                <a:gd name="connsiteX1" fmla="*/ 95250 w 1471613"/>
                <a:gd name="connsiteY1" fmla="*/ 38100 h 60465"/>
                <a:gd name="connsiteX2" fmla="*/ 109538 w 1471613"/>
                <a:gd name="connsiteY2" fmla="*/ 28575 h 60465"/>
                <a:gd name="connsiteX3" fmla="*/ 161925 w 1471613"/>
                <a:gd name="connsiteY3" fmla="*/ 19050 h 60465"/>
                <a:gd name="connsiteX4" fmla="*/ 271463 w 1471613"/>
                <a:gd name="connsiteY4" fmla="*/ 23812 h 60465"/>
                <a:gd name="connsiteX5" fmla="*/ 300038 w 1471613"/>
                <a:gd name="connsiteY5" fmla="*/ 42862 h 60465"/>
                <a:gd name="connsiteX6" fmla="*/ 390525 w 1471613"/>
                <a:gd name="connsiteY6" fmla="*/ 52387 h 60465"/>
                <a:gd name="connsiteX7" fmla="*/ 533400 w 1471613"/>
                <a:gd name="connsiteY7" fmla="*/ 52387 h 60465"/>
                <a:gd name="connsiteX8" fmla="*/ 561975 w 1471613"/>
                <a:gd name="connsiteY8" fmla="*/ 42862 h 60465"/>
                <a:gd name="connsiteX9" fmla="*/ 614363 w 1471613"/>
                <a:gd name="connsiteY9" fmla="*/ 38100 h 60465"/>
                <a:gd name="connsiteX10" fmla="*/ 800100 w 1471613"/>
                <a:gd name="connsiteY10" fmla="*/ 28575 h 60465"/>
                <a:gd name="connsiteX11" fmla="*/ 981075 w 1471613"/>
                <a:gd name="connsiteY11" fmla="*/ 33337 h 60465"/>
                <a:gd name="connsiteX12" fmla="*/ 1057275 w 1471613"/>
                <a:gd name="connsiteY12" fmla="*/ 38100 h 60465"/>
                <a:gd name="connsiteX13" fmla="*/ 1095375 w 1471613"/>
                <a:gd name="connsiteY13" fmla="*/ 28575 h 60465"/>
                <a:gd name="connsiteX14" fmla="*/ 1123950 w 1471613"/>
                <a:gd name="connsiteY14" fmla="*/ 9525 h 60465"/>
                <a:gd name="connsiteX15" fmla="*/ 1152525 w 1471613"/>
                <a:gd name="connsiteY15" fmla="*/ 0 h 60465"/>
                <a:gd name="connsiteX16" fmla="*/ 1323975 w 1471613"/>
                <a:gd name="connsiteY16" fmla="*/ 4762 h 60465"/>
                <a:gd name="connsiteX17" fmla="*/ 1376363 w 1471613"/>
                <a:gd name="connsiteY17" fmla="*/ 14287 h 60465"/>
                <a:gd name="connsiteX18" fmla="*/ 1404938 w 1471613"/>
                <a:gd name="connsiteY18" fmla="*/ 23812 h 60465"/>
                <a:gd name="connsiteX19" fmla="*/ 1471613 w 1471613"/>
                <a:gd name="connsiteY19" fmla="*/ 9525 h 60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71613" h="60465">
                  <a:moveTo>
                    <a:pt x="0" y="33337"/>
                  </a:moveTo>
                  <a:cubicBezTo>
                    <a:pt x="42593" y="47535"/>
                    <a:pt x="34362" y="48845"/>
                    <a:pt x="95250" y="38100"/>
                  </a:cubicBezTo>
                  <a:cubicBezTo>
                    <a:pt x="100887" y="37105"/>
                    <a:pt x="104418" y="31135"/>
                    <a:pt x="109538" y="28575"/>
                  </a:cubicBezTo>
                  <a:cubicBezTo>
                    <a:pt x="124224" y="21232"/>
                    <a:pt x="148784" y="20693"/>
                    <a:pt x="161925" y="19050"/>
                  </a:cubicBezTo>
                  <a:cubicBezTo>
                    <a:pt x="198438" y="20637"/>
                    <a:pt x="235447" y="17603"/>
                    <a:pt x="271463" y="23812"/>
                  </a:cubicBezTo>
                  <a:cubicBezTo>
                    <a:pt x="282744" y="25757"/>
                    <a:pt x="288660" y="41598"/>
                    <a:pt x="300038" y="42862"/>
                  </a:cubicBezTo>
                  <a:cubicBezTo>
                    <a:pt x="358757" y="49387"/>
                    <a:pt x="328596" y="46195"/>
                    <a:pt x="390525" y="52387"/>
                  </a:cubicBezTo>
                  <a:cubicBezTo>
                    <a:pt x="448329" y="63949"/>
                    <a:pt x="430572" y="62338"/>
                    <a:pt x="533400" y="52387"/>
                  </a:cubicBezTo>
                  <a:cubicBezTo>
                    <a:pt x="543394" y="51420"/>
                    <a:pt x="551976" y="43771"/>
                    <a:pt x="561975" y="42862"/>
                  </a:cubicBezTo>
                  <a:cubicBezTo>
                    <a:pt x="579438" y="41275"/>
                    <a:pt x="596860" y="39150"/>
                    <a:pt x="614363" y="38100"/>
                  </a:cubicBezTo>
                  <a:lnTo>
                    <a:pt x="800100" y="28575"/>
                  </a:lnTo>
                  <a:lnTo>
                    <a:pt x="981075" y="33337"/>
                  </a:lnTo>
                  <a:cubicBezTo>
                    <a:pt x="1006507" y="34279"/>
                    <a:pt x="1031825" y="38100"/>
                    <a:pt x="1057275" y="38100"/>
                  </a:cubicBezTo>
                  <a:cubicBezTo>
                    <a:pt x="1068767" y="38100"/>
                    <a:pt x="1084102" y="32332"/>
                    <a:pt x="1095375" y="28575"/>
                  </a:cubicBezTo>
                  <a:cubicBezTo>
                    <a:pt x="1104900" y="22225"/>
                    <a:pt x="1113090" y="13145"/>
                    <a:pt x="1123950" y="9525"/>
                  </a:cubicBezTo>
                  <a:lnTo>
                    <a:pt x="1152525" y="0"/>
                  </a:lnTo>
                  <a:lnTo>
                    <a:pt x="1323975" y="4762"/>
                  </a:lnTo>
                  <a:cubicBezTo>
                    <a:pt x="1328366" y="4971"/>
                    <a:pt x="1370047" y="12565"/>
                    <a:pt x="1376363" y="14287"/>
                  </a:cubicBezTo>
                  <a:cubicBezTo>
                    <a:pt x="1386049" y="16929"/>
                    <a:pt x="1404938" y="23812"/>
                    <a:pt x="1404938" y="23812"/>
                  </a:cubicBezTo>
                  <a:cubicBezTo>
                    <a:pt x="1466563" y="18677"/>
                    <a:pt x="1448571" y="32567"/>
                    <a:pt x="1471613" y="9525"/>
                  </a:cubicBezTo>
                </a:path>
              </a:pathLst>
            </a:custGeom>
            <a:noFill/>
            <a:ln w="28575" cap="flat" cmpd="sng" algn="ctr">
              <a:solidFill>
                <a:srgbClr val="00B0F0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文本框 10">
              <a:extLst>
                <a:ext uri="{FF2B5EF4-FFF2-40B4-BE49-F238E27FC236}">
                  <a16:creationId xmlns:a16="http://schemas.microsoft.com/office/drawing/2014/main" id="{357A7FB5-7B53-4C8C-BB82-5673E7412752}"/>
                </a:ext>
              </a:extLst>
            </p:cNvPr>
            <p:cNvSpPr txBox="1"/>
            <p:nvPr/>
          </p:nvSpPr>
          <p:spPr>
            <a:xfrm>
              <a:off x="1992408" y="1015230"/>
              <a:ext cx="83545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400">
                <a:defRPr/>
              </a:pPr>
              <a:r>
                <a:rPr kumimoji="1" lang="en-US" altLang="zh-CN" sz="800" kern="0" dirty="0">
                  <a:solidFill>
                    <a:prstClr val="black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Signal space</a:t>
              </a:r>
              <a:endParaRPr kumimoji="1" lang="zh-CN" altLang="en-US" sz="800" kern="0" dirty="0">
                <a:solidFill>
                  <a:prstClr val="black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1">
              <a:extLst>
                <a:ext uri="{FF2B5EF4-FFF2-40B4-BE49-F238E27FC236}">
                  <a16:creationId xmlns:a16="http://schemas.microsoft.com/office/drawing/2014/main" id="{33018DD5-934B-4DF7-96DA-1683B940DEDE}"/>
                </a:ext>
              </a:extLst>
            </p:cNvPr>
            <p:cNvSpPr txBox="1"/>
            <p:nvPr/>
          </p:nvSpPr>
          <p:spPr>
            <a:xfrm>
              <a:off x="2285592" y="613494"/>
              <a:ext cx="127119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r>
                <a:rPr kumimoji="1" lang="en-US" altLang="zh-CN" sz="800" kern="0" dirty="0">
                  <a:solidFill>
                    <a:prstClr val="black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Interference + noise</a:t>
              </a:r>
              <a:endParaRPr kumimoji="1" lang="zh-CN" altLang="en-US" sz="800" kern="0" dirty="0">
                <a:solidFill>
                  <a:prstClr val="black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任意多边形: 形状 139">
              <a:extLst>
                <a:ext uri="{FF2B5EF4-FFF2-40B4-BE49-F238E27FC236}">
                  <a16:creationId xmlns:a16="http://schemas.microsoft.com/office/drawing/2014/main" id="{7388E568-AFA5-4E18-BBB1-A623C4F9BFAD}"/>
                </a:ext>
              </a:extLst>
            </p:cNvPr>
            <p:cNvSpPr/>
            <p:nvPr/>
          </p:nvSpPr>
          <p:spPr>
            <a:xfrm>
              <a:off x="1784461" y="835122"/>
              <a:ext cx="404426" cy="34414"/>
            </a:xfrm>
            <a:custGeom>
              <a:avLst/>
              <a:gdLst>
                <a:gd name="connsiteX0" fmla="*/ 0 w 309563"/>
                <a:gd name="connsiteY0" fmla="*/ 0 h 28575"/>
                <a:gd name="connsiteX1" fmla="*/ 23813 w 309563"/>
                <a:gd name="connsiteY1" fmla="*/ 9525 h 28575"/>
                <a:gd name="connsiteX2" fmla="*/ 209550 w 309563"/>
                <a:gd name="connsiteY2" fmla="*/ 23812 h 28575"/>
                <a:gd name="connsiteX3" fmla="*/ 309563 w 309563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563" h="28575">
                  <a:moveTo>
                    <a:pt x="0" y="0"/>
                  </a:moveTo>
                  <a:cubicBezTo>
                    <a:pt x="7938" y="3175"/>
                    <a:pt x="15779" y="6603"/>
                    <a:pt x="23813" y="9525"/>
                  </a:cubicBezTo>
                  <a:cubicBezTo>
                    <a:pt x="95507" y="35595"/>
                    <a:pt x="76822" y="18896"/>
                    <a:pt x="209550" y="23812"/>
                  </a:cubicBezTo>
                  <a:cubicBezTo>
                    <a:pt x="242903" y="25047"/>
                    <a:pt x="309563" y="28575"/>
                    <a:pt x="309563" y="28575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3">
              <a:extLst>
                <a:ext uri="{FF2B5EF4-FFF2-40B4-BE49-F238E27FC236}">
                  <a16:creationId xmlns:a16="http://schemas.microsoft.com/office/drawing/2014/main" id="{09E276CF-C045-43CB-843C-89AA70ABC437}"/>
                </a:ext>
              </a:extLst>
            </p:cNvPr>
            <p:cNvSpPr/>
            <p:nvPr/>
          </p:nvSpPr>
          <p:spPr>
            <a:xfrm>
              <a:off x="757984" y="1040565"/>
              <a:ext cx="739312" cy="277739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文本框 14">
              <a:extLst>
                <a:ext uri="{FF2B5EF4-FFF2-40B4-BE49-F238E27FC236}">
                  <a16:creationId xmlns:a16="http://schemas.microsoft.com/office/drawing/2014/main" id="{5EC27D4F-CFB3-4411-8BDB-079BE7F1C4F7}"/>
                </a:ext>
              </a:extLst>
            </p:cNvPr>
            <p:cNvSpPr txBox="1"/>
            <p:nvPr/>
          </p:nvSpPr>
          <p:spPr>
            <a:xfrm>
              <a:off x="847246" y="1052372"/>
              <a:ext cx="59947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kumimoji="1" lang="en-US" altLang="zh-CN" sz="800" kern="0" dirty="0">
                  <a:solidFill>
                    <a:prstClr val="black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Signal space</a:t>
              </a:r>
              <a:endParaRPr kumimoji="1" lang="zh-CN" altLang="en-US" sz="800" kern="0" dirty="0">
                <a:solidFill>
                  <a:prstClr val="black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5">
              <a:extLst>
                <a:ext uri="{FF2B5EF4-FFF2-40B4-BE49-F238E27FC236}">
                  <a16:creationId xmlns:a16="http://schemas.microsoft.com/office/drawing/2014/main" id="{D6B048A7-D7D0-454C-A2FD-074ADC6AD064}"/>
                </a:ext>
              </a:extLst>
            </p:cNvPr>
            <p:cNvSpPr/>
            <p:nvPr/>
          </p:nvSpPr>
          <p:spPr>
            <a:xfrm>
              <a:off x="1525182" y="1040565"/>
              <a:ext cx="739312" cy="280863"/>
            </a:xfrm>
            <a:prstGeom prst="rect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文本框 16">
              <a:extLst>
                <a:ext uri="{FF2B5EF4-FFF2-40B4-BE49-F238E27FC236}">
                  <a16:creationId xmlns:a16="http://schemas.microsoft.com/office/drawing/2014/main" id="{9DD1078D-39DA-48F5-8C17-70967E12C8E7}"/>
                </a:ext>
              </a:extLst>
            </p:cNvPr>
            <p:cNvSpPr txBox="1"/>
            <p:nvPr/>
          </p:nvSpPr>
          <p:spPr>
            <a:xfrm>
              <a:off x="1563686" y="1060797"/>
              <a:ext cx="59947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kumimoji="1" lang="en-US" altLang="zh-CN" sz="800" kern="0" dirty="0">
                  <a:solidFill>
                    <a:prstClr val="black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Filtered out part</a:t>
              </a:r>
              <a:endParaRPr kumimoji="1" lang="zh-CN" altLang="en-US" sz="800" kern="0" dirty="0">
                <a:solidFill>
                  <a:prstClr val="black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1247BFE2-872A-44E8-BADA-54128D06F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656814"/>
              </p:ext>
            </p:extLst>
          </p:nvPr>
        </p:nvGraphicFramePr>
        <p:xfrm>
          <a:off x="11027186" y="3411808"/>
          <a:ext cx="649338" cy="1279960"/>
        </p:xfrm>
        <a:graphic>
          <a:graphicData uri="http://schemas.openxmlformats.org/drawingml/2006/table">
            <a:tbl>
              <a:tblPr/>
              <a:tblGrid>
                <a:gridCol w="649338">
                  <a:extLst>
                    <a:ext uri="{9D8B030D-6E8A-4147-A177-3AD203B41FA5}">
                      <a16:colId xmlns:a16="http://schemas.microsoft.com/office/drawing/2014/main" val="2488977852"/>
                    </a:ext>
                  </a:extLst>
                </a:gridCol>
              </a:tblGrid>
              <a:tr h="98693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3.5 GHz</a:t>
                      </a: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023407"/>
                  </a:ext>
                </a:extLst>
              </a:tr>
              <a:tr h="9869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30kHz</a:t>
                      </a:r>
                    </a:p>
                  </a:txBody>
                  <a:tcPr marL="8680" marR="8680" marT="868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94949"/>
                  </a:ext>
                </a:extLst>
              </a:tr>
              <a:tr h="98693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7*3 Cell</a:t>
                      </a: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238803"/>
                  </a:ext>
                </a:extLst>
              </a:tr>
              <a:tr h="98693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200m</a:t>
                      </a: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70447"/>
                  </a:ext>
                </a:extLst>
              </a:tr>
              <a:tr h="137650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80% indoor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20% outdoor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721837"/>
                  </a:ext>
                </a:extLst>
              </a:tr>
              <a:tr h="98693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20ms</a:t>
                      </a:r>
                      <a:endParaRPr lang="zh-CN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9454990"/>
                  </a:ext>
                </a:extLst>
              </a:tr>
              <a:tr h="98691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64T,4R</a:t>
                      </a: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277296"/>
                  </a:ext>
                </a:extLst>
              </a:tr>
              <a:tr h="98693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FTP3, 50% RU</a:t>
                      </a:r>
                    </a:p>
                  </a:txBody>
                  <a:tcPr marL="8680" marR="8680" marT="8680" marB="0"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392708"/>
                  </a:ext>
                </a:extLst>
              </a:tr>
            </a:tbl>
          </a:graphicData>
        </a:graphic>
      </p:graphicFrame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EE87BCF-58DE-4278-997D-47B7F923B6AB}"/>
              </a:ext>
            </a:extLst>
          </p:cNvPr>
          <p:cNvCxnSpPr>
            <a:cxnSpLocks/>
          </p:cNvCxnSpPr>
          <p:nvPr/>
        </p:nvCxnSpPr>
        <p:spPr>
          <a:xfrm>
            <a:off x="639310" y="2474603"/>
            <a:ext cx="0" cy="2717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BCF081FD-E54A-40DA-970F-CB242833B906}"/>
                  </a:ext>
                </a:extLst>
              </p:cNvPr>
              <p:cNvSpPr/>
              <p:nvPr/>
            </p:nvSpPr>
            <p:spPr>
              <a:xfrm>
                <a:off x="755489" y="2498740"/>
                <a:ext cx="6494489" cy="2697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 defTabSz="914400">
                  <a:spcAft>
                    <a:spcPts val="600"/>
                  </a:spcAft>
                  <a:buFont typeface="Wingdings" panose="05000000000000000000" pitchFamily="2" charset="2"/>
                  <a:buChar char="u"/>
                  <a:defRPr/>
                </a:pPr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UE calculates the long term channel covariance </a:t>
                </a:r>
                <a:r>
                  <a:rPr lang="en-US" altLang="zh-CN" sz="1600" b="1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R</a:t>
                </a:r>
                <a:r>
                  <a:rPr lang="en-US" altLang="zh-CN" sz="1600" b="1" baseline="-250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HH</a:t>
                </a:r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 </a:t>
                </a:r>
              </a:p>
              <a:p>
                <a:pPr marL="742990" lvl="1" indent="-285750" defTabSz="914400">
                  <a:spcAft>
                    <a:spcPts val="60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where channel covariance could be calculated per subband and average across subbands and time.  </a:t>
                </a:r>
              </a:p>
              <a:p>
                <a:pPr marL="285750" lvl="0" indent="-285750" defTabSz="914400">
                  <a:spcAft>
                    <a:spcPts val="600"/>
                  </a:spcAft>
                  <a:buFont typeface="Wingdings" panose="05000000000000000000" pitchFamily="2" charset="2"/>
                  <a:buChar char="u"/>
                  <a:defRPr/>
                </a:pPr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UE quantize the channel covariance: </a:t>
                </a:r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using DFT projection to matrix </a:t>
                </a:r>
                <a:r>
                  <a:rPr lang="en-US" altLang="zh-CN" sz="1600" b="1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s</a:t>
                </a:r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, and select </a:t>
                </a:r>
                <a:r>
                  <a:rPr lang="en-US" altLang="zh-CN" sz="1600" b="1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L</a:t>
                </a:r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 largest coefficients </a:t>
                </a:r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to report</a:t>
                </a:r>
              </a:p>
              <a:p>
                <a:pPr marL="742990" lvl="1" indent="-285750" defTabSz="914400">
                  <a:spcAft>
                    <a:spcPts val="600"/>
                  </a:spcAft>
                  <a:buFont typeface="Arial" panose="020B0604020202020204" pitchFamily="34" charset="0"/>
                  <a:buChar char="•"/>
                  <a:defRPr/>
                </a:pPr>
                <a:endParaRPr lang="en-US" altLang="zh-CN" sz="1600" dirty="0">
                  <a:solidFill>
                    <a:srgbClr val="2D2015"/>
                  </a:solidFill>
                  <a:highlight>
                    <a:srgbClr val="FFFFFF"/>
                  </a:highlight>
                  <a:cs typeface="Calibri" panose="020F0502020204030204" pitchFamily="34" charset="0"/>
                </a:endParaRPr>
              </a:p>
              <a:p>
                <a:pPr marL="742990" lvl="1" indent="-285750" defTabSz="914400">
                  <a:spcAft>
                    <a:spcPts val="600"/>
                  </a:spcAft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zh-CN" sz="1600">
                        <a:solidFill>
                          <a:srgbClr val="2D2015"/>
                        </a:solidFill>
                        <a:highlight>
                          <a:srgbClr val="FFFFFF"/>
                        </a:highlight>
                        <a:latin typeface="Cambria Math" panose="02040503050406030204" pitchFamily="18" charset="0"/>
                      </a:rPr>
                      <m:t>𝐅</m:t>
                    </m:r>
                  </m:oMath>
                </a14:m>
                <a:r>
                  <a:rPr lang="en-US" altLang="zh-CN" sz="1600" dirty="0">
                    <a:solidFill>
                      <a:srgbClr val="2D2015"/>
                    </a:solidFill>
                    <a:highlight>
                      <a:srgbClr val="FFFFFF"/>
                    </a:highlight>
                    <a:cs typeface="Calibri" panose="020F0502020204030204" pitchFamily="34" charset="0"/>
                  </a:rPr>
                  <a:t> is the DFT matrix</a:t>
                </a:r>
                <a:endParaRPr lang="en-US" altLang="zh-CN" sz="1600" dirty="0">
                  <a:solidFill>
                    <a:srgbClr val="2D2015"/>
                  </a:solidFill>
                  <a:cs typeface="Calibri" panose="020F0502020204030204" pitchFamily="34" charset="0"/>
                </a:endParaRPr>
              </a:p>
              <a:p>
                <a:pPr marL="285750" lvl="0" indent="-285750" defTabSz="914400">
                  <a:spcAft>
                    <a:spcPts val="600"/>
                  </a:spcAft>
                  <a:buFont typeface="Wingdings" panose="05000000000000000000" pitchFamily="2" charset="2"/>
                  <a:buChar char="u"/>
                  <a:defRPr/>
                </a:pPr>
                <a:r>
                  <a:rPr lang="en-US" altLang="zh-CN" sz="1600" dirty="0" err="1">
                    <a:solidFill>
                      <a:srgbClr val="2D2015"/>
                    </a:solidFill>
                    <a:cs typeface="Calibri" panose="020F0502020204030204" pitchFamily="34" charset="0"/>
                  </a:rPr>
                  <a:t>gNB</a:t>
                </a:r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 recover channel covariance</a:t>
                </a:r>
                <a:r>
                  <a:rPr lang="en-US" altLang="zh-CN" sz="1600" b="1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𝑯𝑯</m:t>
                        </m:r>
                      </m:sub>
                    </m:sSub>
                    <m:r>
                      <a:rPr lang="en-US" altLang="zh-CN" sz="1600">
                        <a:solidFill>
                          <a:srgbClr val="2D2015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p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𝑭</m:t>
                        </m:r>
                      </m:e>
                      <m:sup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</m:t>
                        </m:r>
                      </m:sup>
                    </m:sSup>
                    <m:r>
                      <a:rPr lang="en-US" altLang="zh-CN" sz="1600" b="1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𝑺𝑭</m:t>
                    </m:r>
                  </m:oMath>
                </a14:m>
                <a:r>
                  <a:rPr lang="en-US" altLang="zh-CN" sz="1600" dirty="0">
                    <a:solidFill>
                      <a:srgbClr val="2D2015"/>
                    </a:solidFill>
                    <a:cs typeface="Calibri" panose="020F0502020204030204" pitchFamily="34" charset="0"/>
                  </a:rPr>
                  <a:t>, and use it to filter out interference and noise with MMSE/LMMSE channel estimation</a:t>
                </a: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BCF081FD-E54A-40DA-970F-CB242833B9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489" y="2498740"/>
                <a:ext cx="6494489" cy="2697470"/>
              </a:xfrm>
              <a:prstGeom prst="rect">
                <a:avLst/>
              </a:prstGeom>
              <a:blipFill>
                <a:blip r:embed="rId4"/>
                <a:stretch>
                  <a:fillRect l="-376" t="-679" b="-2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0CD4FD2-1380-4F02-BEB6-DD5208BEC80A}"/>
                  </a:ext>
                </a:extLst>
              </p:cNvPr>
              <p:cNvSpPr/>
              <p:nvPr/>
            </p:nvSpPr>
            <p:spPr>
              <a:xfrm>
                <a:off x="2224179" y="3954385"/>
                <a:ext cx="1650839" cy="353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100" b="1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𝐒</m:t>
                      </m:r>
                      <m:r>
                        <a:rPr lang="en-US" altLang="zh-CN" sz="11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r>
                        <a:rPr lang="en-US" altLang="zh-CN" sz="12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𝑑𝑖𝑎𝑔</m:t>
                      </m:r>
                      <m:r>
                        <a:rPr lang="en-US" altLang="zh-CN" sz="12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a:rPr lang="en-US" altLang="zh-CN" sz="1200" b="1" i="1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𝐅</m:t>
                      </m:r>
                      <m:sSub>
                        <m:sSubPr>
                          <m:ctrlP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𝑹</m:t>
                          </m:r>
                        </m:e>
                        <m:sub>
                          <m: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𝑯𝑯</m:t>
                          </m:r>
                        </m:sub>
                      </m:sSub>
                      <m:sSup>
                        <m:sSupPr>
                          <m:ctrlP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en-US" altLang="zh-CN" sz="12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𝑯</m:t>
                          </m:r>
                        </m:sup>
                      </m:sSup>
                      <m:r>
                        <a:rPr lang="en-US" altLang="zh-CN" sz="12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)</m:t>
                      </m:r>
                    </m:oMath>
                  </m:oMathPara>
                </a14:m>
                <a:endParaRPr lang="en-US" altLang="zh-CN" sz="1200" dirty="0">
                  <a:solidFill>
                    <a:srgbClr val="2D2015"/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0CD4FD2-1380-4F02-BEB6-DD5208BEC8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4179" y="3954385"/>
                <a:ext cx="1650839" cy="3539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>
            <a:extLst>
              <a:ext uri="{FF2B5EF4-FFF2-40B4-BE49-F238E27FC236}">
                <a16:creationId xmlns:a16="http://schemas.microsoft.com/office/drawing/2014/main" id="{199ADF73-7D75-4F8F-A501-F9DD86CC3168}"/>
              </a:ext>
            </a:extLst>
          </p:cNvPr>
          <p:cNvSpPr txBox="1"/>
          <p:nvPr/>
        </p:nvSpPr>
        <p:spPr>
          <a:xfrm>
            <a:off x="639310" y="2118584"/>
            <a:ext cx="27312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2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Procedure:</a:t>
            </a:r>
            <a:endParaRPr kumimoji="1" lang="zh-CN" altLang="en-US" sz="20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EB2610E-DFFD-41C5-A042-0C621503E3DF}"/>
              </a:ext>
            </a:extLst>
          </p:cNvPr>
          <p:cNvSpPr txBox="1"/>
          <p:nvPr/>
        </p:nvSpPr>
        <p:spPr>
          <a:xfrm>
            <a:off x="627432" y="5351909"/>
            <a:ext cx="7228093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2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Spec impact:</a:t>
            </a:r>
          </a:p>
          <a:p>
            <a:pPr algn="l"/>
            <a:endParaRPr lang="en-US" altLang="zh-CN" sz="1600" dirty="0">
              <a:solidFill>
                <a:srgbClr val="2D2015"/>
              </a:solidFill>
              <a:cs typeface="Calibri" panose="020F0502020204030204" pitchFamily="34" charset="0"/>
            </a:endParaRPr>
          </a:p>
          <a:p>
            <a:pPr algn="l"/>
            <a:r>
              <a:rPr lang="en-US" altLang="zh-CN" sz="1600" dirty="0">
                <a:solidFill>
                  <a:srgbClr val="2D2015"/>
                </a:solidFill>
                <a:cs typeface="Calibri" panose="020F0502020204030204" pitchFamily="34" charset="0"/>
              </a:rPr>
              <a:t>Only feedback coefficients of DFT projection from Covariance matrix, no new codebook introduced.</a:t>
            </a:r>
            <a:endParaRPr lang="zh-CN" altLang="en-US" sz="1600" dirty="0">
              <a:solidFill>
                <a:srgbClr val="2D2015"/>
              </a:solidFill>
              <a:cs typeface="Calibri" panose="020F0502020204030204" pitchFamily="34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D5673B8-FE67-44B7-BF1A-C75676B3579C}"/>
              </a:ext>
            </a:extLst>
          </p:cNvPr>
          <p:cNvCxnSpPr>
            <a:cxnSpLocks/>
          </p:cNvCxnSpPr>
          <p:nvPr/>
        </p:nvCxnSpPr>
        <p:spPr>
          <a:xfrm>
            <a:off x="222920" y="760065"/>
            <a:ext cx="6920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246">
            <a:extLst>
              <a:ext uri="{FF2B5EF4-FFF2-40B4-BE49-F238E27FC236}">
                <a16:creationId xmlns:a16="http://schemas.microsoft.com/office/drawing/2014/main" id="{42564309-75E6-4D20-95BA-22C3ADA4F87F}"/>
              </a:ext>
            </a:extLst>
          </p:cNvPr>
          <p:cNvSpPr/>
          <p:nvPr/>
        </p:nvSpPr>
        <p:spPr>
          <a:xfrm>
            <a:off x="8096240" y="3859338"/>
            <a:ext cx="315182" cy="516979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0" name="矩形 1247">
            <a:extLst>
              <a:ext uri="{FF2B5EF4-FFF2-40B4-BE49-F238E27FC236}">
                <a16:creationId xmlns:a16="http://schemas.microsoft.com/office/drawing/2014/main" id="{29EF9CAF-29BA-4093-AFBF-D505CDC4492B}"/>
              </a:ext>
            </a:extLst>
          </p:cNvPr>
          <p:cNvSpPr/>
          <p:nvPr/>
        </p:nvSpPr>
        <p:spPr>
          <a:xfrm>
            <a:off x="8859655" y="3620106"/>
            <a:ext cx="315182" cy="764718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1" name="文本框 1248">
            <a:extLst>
              <a:ext uri="{FF2B5EF4-FFF2-40B4-BE49-F238E27FC236}">
                <a16:creationId xmlns:a16="http://schemas.microsoft.com/office/drawing/2014/main" id="{64725BD4-FFED-49CA-BEF7-80F8A574E26A}"/>
              </a:ext>
            </a:extLst>
          </p:cNvPr>
          <p:cNvSpPr txBox="1"/>
          <p:nvPr/>
        </p:nvSpPr>
        <p:spPr>
          <a:xfrm>
            <a:off x="8030798" y="3698020"/>
            <a:ext cx="436389" cy="19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12" name="文本框 1249">
            <a:extLst>
              <a:ext uri="{FF2B5EF4-FFF2-40B4-BE49-F238E27FC236}">
                <a16:creationId xmlns:a16="http://schemas.microsoft.com/office/drawing/2014/main" id="{EA325E8E-86E7-4551-B22E-F917BF95A617}"/>
              </a:ext>
            </a:extLst>
          </p:cNvPr>
          <p:cNvSpPr txBox="1"/>
          <p:nvPr/>
        </p:nvSpPr>
        <p:spPr>
          <a:xfrm>
            <a:off x="8720696" y="3416184"/>
            <a:ext cx="602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1.24X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13" name="直接箭头连接符 1250">
            <a:extLst>
              <a:ext uri="{FF2B5EF4-FFF2-40B4-BE49-F238E27FC236}">
                <a16:creationId xmlns:a16="http://schemas.microsoft.com/office/drawing/2014/main" id="{DE3D98A2-D205-40DA-9382-367C4E49DB96}"/>
              </a:ext>
            </a:extLst>
          </p:cNvPr>
          <p:cNvCxnSpPr>
            <a:cxnSpLocks/>
          </p:cNvCxnSpPr>
          <p:nvPr/>
        </p:nvCxnSpPr>
        <p:spPr>
          <a:xfrm>
            <a:off x="8030798" y="4371316"/>
            <a:ext cx="1310584" cy="1191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14" name="矩形 1245">
            <a:extLst>
              <a:ext uri="{FF2B5EF4-FFF2-40B4-BE49-F238E27FC236}">
                <a16:creationId xmlns:a16="http://schemas.microsoft.com/office/drawing/2014/main" id="{793A98B1-914F-4D1D-BC8F-99FC9FF44821}"/>
              </a:ext>
            </a:extLst>
          </p:cNvPr>
          <p:cNvSpPr/>
          <p:nvPr/>
        </p:nvSpPr>
        <p:spPr>
          <a:xfrm>
            <a:off x="8201372" y="4341158"/>
            <a:ext cx="1089887" cy="210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Cell Average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15" name="矩形 1252">
            <a:extLst>
              <a:ext uri="{FF2B5EF4-FFF2-40B4-BE49-F238E27FC236}">
                <a16:creationId xmlns:a16="http://schemas.microsoft.com/office/drawing/2014/main" id="{9E912261-9B32-4387-B88A-DE704DA3BBAF}"/>
              </a:ext>
            </a:extLst>
          </p:cNvPr>
          <p:cNvSpPr/>
          <p:nvPr/>
        </p:nvSpPr>
        <p:spPr>
          <a:xfrm>
            <a:off x="9732593" y="4384724"/>
            <a:ext cx="784569" cy="248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Cell Edge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16" name="矩形 1255">
            <a:extLst>
              <a:ext uri="{FF2B5EF4-FFF2-40B4-BE49-F238E27FC236}">
                <a16:creationId xmlns:a16="http://schemas.microsoft.com/office/drawing/2014/main" id="{B175227B-39FF-4D8A-B7DB-5746E830DF4E}"/>
              </a:ext>
            </a:extLst>
          </p:cNvPr>
          <p:cNvSpPr/>
          <p:nvPr/>
        </p:nvSpPr>
        <p:spPr>
          <a:xfrm>
            <a:off x="9576361" y="3719717"/>
            <a:ext cx="286474" cy="668381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7" name="矩形 1256">
            <a:extLst>
              <a:ext uri="{FF2B5EF4-FFF2-40B4-BE49-F238E27FC236}">
                <a16:creationId xmlns:a16="http://schemas.microsoft.com/office/drawing/2014/main" id="{B51CB2CF-D519-45A4-927A-D0B13990DD24}"/>
              </a:ext>
            </a:extLst>
          </p:cNvPr>
          <p:cNvSpPr/>
          <p:nvPr/>
        </p:nvSpPr>
        <p:spPr>
          <a:xfrm>
            <a:off x="10284466" y="3372780"/>
            <a:ext cx="286474" cy="1027925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18" name="文本框 1257">
            <a:extLst>
              <a:ext uri="{FF2B5EF4-FFF2-40B4-BE49-F238E27FC236}">
                <a16:creationId xmlns:a16="http://schemas.microsoft.com/office/drawing/2014/main" id="{A8825386-C9AB-4DBB-8457-6E89585EE291}"/>
              </a:ext>
            </a:extLst>
          </p:cNvPr>
          <p:cNvSpPr txBox="1"/>
          <p:nvPr/>
        </p:nvSpPr>
        <p:spPr>
          <a:xfrm>
            <a:off x="10154339" y="3185068"/>
            <a:ext cx="547226" cy="24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1.48X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cxnSp>
        <p:nvCxnSpPr>
          <p:cNvPr id="119" name="直接箭头连接符 1258">
            <a:extLst>
              <a:ext uri="{FF2B5EF4-FFF2-40B4-BE49-F238E27FC236}">
                <a16:creationId xmlns:a16="http://schemas.microsoft.com/office/drawing/2014/main" id="{DB95622F-0496-488B-BBA6-3FC3464B9624}"/>
              </a:ext>
            </a:extLst>
          </p:cNvPr>
          <p:cNvCxnSpPr>
            <a:cxnSpLocks/>
          </p:cNvCxnSpPr>
          <p:nvPr/>
        </p:nvCxnSpPr>
        <p:spPr>
          <a:xfrm>
            <a:off x="9537827" y="4388098"/>
            <a:ext cx="1181368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20" name="文本框 1254">
            <a:extLst>
              <a:ext uri="{FF2B5EF4-FFF2-40B4-BE49-F238E27FC236}">
                <a16:creationId xmlns:a16="http://schemas.microsoft.com/office/drawing/2014/main" id="{20B61E1A-87D5-414C-B430-E748BE5630E6}"/>
              </a:ext>
            </a:extLst>
          </p:cNvPr>
          <p:cNvSpPr txBox="1"/>
          <p:nvPr/>
        </p:nvSpPr>
        <p:spPr>
          <a:xfrm>
            <a:off x="9447703" y="3502483"/>
            <a:ext cx="476542" cy="24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21" name="矩形 1268">
            <a:extLst>
              <a:ext uri="{FF2B5EF4-FFF2-40B4-BE49-F238E27FC236}">
                <a16:creationId xmlns:a16="http://schemas.microsoft.com/office/drawing/2014/main" id="{8F808545-07C4-45C3-9113-4C0492E217E1}"/>
              </a:ext>
            </a:extLst>
          </p:cNvPr>
          <p:cNvSpPr/>
          <p:nvPr/>
        </p:nvSpPr>
        <p:spPr>
          <a:xfrm>
            <a:off x="8159220" y="4585393"/>
            <a:ext cx="298365" cy="107500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2" name="矩形 1269">
            <a:extLst>
              <a:ext uri="{FF2B5EF4-FFF2-40B4-BE49-F238E27FC236}">
                <a16:creationId xmlns:a16="http://schemas.microsoft.com/office/drawing/2014/main" id="{83B6552D-B0FB-4F91-A228-3A9104C25FAD}"/>
              </a:ext>
            </a:extLst>
          </p:cNvPr>
          <p:cNvSpPr/>
          <p:nvPr/>
        </p:nvSpPr>
        <p:spPr>
          <a:xfrm>
            <a:off x="8168723" y="4753712"/>
            <a:ext cx="288862" cy="100437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C793B2C-ACCA-445C-A9DC-6C7E4E366525}"/>
              </a:ext>
            </a:extLst>
          </p:cNvPr>
          <p:cNvSpPr txBox="1"/>
          <p:nvPr/>
        </p:nvSpPr>
        <p:spPr>
          <a:xfrm>
            <a:off x="8004375" y="3209379"/>
            <a:ext cx="240968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2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Preliminary Simulation results</a:t>
            </a:r>
            <a:endParaRPr kumimoji="1" lang="zh-CN" altLang="en-US" sz="12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4" name="矩形 70">
            <a:extLst>
              <a:ext uri="{FF2B5EF4-FFF2-40B4-BE49-F238E27FC236}">
                <a16:creationId xmlns:a16="http://schemas.microsoft.com/office/drawing/2014/main" id="{63D21022-25F8-446B-8EB2-C64F64574AEB}"/>
              </a:ext>
            </a:extLst>
          </p:cNvPr>
          <p:cNvSpPr/>
          <p:nvPr/>
        </p:nvSpPr>
        <p:spPr>
          <a:xfrm>
            <a:off x="8471029" y="3723892"/>
            <a:ext cx="315182" cy="650930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5" name="文本框 71">
            <a:extLst>
              <a:ext uri="{FF2B5EF4-FFF2-40B4-BE49-F238E27FC236}">
                <a16:creationId xmlns:a16="http://schemas.microsoft.com/office/drawing/2014/main" id="{728FAB45-7DE6-47E1-9EFF-6EA4C05F0D81}"/>
              </a:ext>
            </a:extLst>
          </p:cNvPr>
          <p:cNvSpPr txBox="1"/>
          <p:nvPr/>
        </p:nvSpPr>
        <p:spPr>
          <a:xfrm>
            <a:off x="8355883" y="3522758"/>
            <a:ext cx="5217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</a:t>
            </a:r>
            <a:r>
              <a:rPr lang="en-US" altLang="zh-CN" sz="10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Arial"/>
              </a:rPr>
              <a:t>.17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26" name="矩形 72">
            <a:extLst>
              <a:ext uri="{FF2B5EF4-FFF2-40B4-BE49-F238E27FC236}">
                <a16:creationId xmlns:a16="http://schemas.microsoft.com/office/drawing/2014/main" id="{06B56822-0458-4A1E-8EC2-BBB6472D750A}"/>
              </a:ext>
            </a:extLst>
          </p:cNvPr>
          <p:cNvSpPr/>
          <p:nvPr/>
        </p:nvSpPr>
        <p:spPr>
          <a:xfrm>
            <a:off x="9927089" y="3538150"/>
            <a:ext cx="315182" cy="850016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7" name="文本框 73">
            <a:extLst>
              <a:ext uri="{FF2B5EF4-FFF2-40B4-BE49-F238E27FC236}">
                <a16:creationId xmlns:a16="http://schemas.microsoft.com/office/drawing/2014/main" id="{0A7152D9-BABA-4BCF-8002-2D37F5D42347}"/>
              </a:ext>
            </a:extLst>
          </p:cNvPr>
          <p:cNvSpPr txBox="1"/>
          <p:nvPr/>
        </p:nvSpPr>
        <p:spPr>
          <a:xfrm>
            <a:off x="9772545" y="3331535"/>
            <a:ext cx="547226" cy="24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rPr>
              <a:t>1.39X 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微软雅黑"/>
              <a:cs typeface="Arial"/>
            </a:endParaRPr>
          </a:p>
        </p:txBody>
      </p:sp>
      <p:sp>
        <p:nvSpPr>
          <p:cNvPr id="128" name="矩形 75">
            <a:extLst>
              <a:ext uri="{FF2B5EF4-FFF2-40B4-BE49-F238E27FC236}">
                <a16:creationId xmlns:a16="http://schemas.microsoft.com/office/drawing/2014/main" id="{D88D132A-5A78-4D8D-A13D-E901F0A726EE}"/>
              </a:ext>
            </a:extLst>
          </p:cNvPr>
          <p:cNvSpPr/>
          <p:nvPr/>
        </p:nvSpPr>
        <p:spPr>
          <a:xfrm>
            <a:off x="8173082" y="4877317"/>
            <a:ext cx="288862" cy="125829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29" name="文本框 1267">
            <a:extLst>
              <a:ext uri="{FF2B5EF4-FFF2-40B4-BE49-F238E27FC236}">
                <a16:creationId xmlns:a16="http://schemas.microsoft.com/office/drawing/2014/main" id="{E94B63B8-04D4-4D8C-BF7A-FEFE8A869B7A}"/>
              </a:ext>
            </a:extLst>
          </p:cNvPr>
          <p:cNvSpPr txBox="1"/>
          <p:nvPr/>
        </p:nvSpPr>
        <p:spPr>
          <a:xfrm>
            <a:off x="8417418" y="6553869"/>
            <a:ext cx="2296716" cy="153888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lvl="0" defTabSz="1187323">
              <a:defRPr/>
            </a:pPr>
            <a:r>
              <a:rPr kumimoji="1" lang="en-US" altLang="zh-CN" sz="1000" kern="0" dirty="0">
                <a:latin typeface="Arial" panose="020B0604020202020204"/>
                <a:ea typeface="微软雅黑" panose="020B0503020204020204" pitchFamily="34" charset="-122"/>
                <a:cs typeface="Arial"/>
              </a:rPr>
              <a:t>Single-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TRP with </a:t>
            </a:r>
            <a:r>
              <a:rPr kumimoji="1" lang="en-US" altLang="zh-CN" sz="1000" b="1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</a:t>
            </a:r>
            <a:r>
              <a:rPr kumimoji="1" lang="en-US" altLang="zh-CN" sz="1000" b="1" kern="0" baseline="-2500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HH 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reporting </a:t>
            </a:r>
            <a:endParaRPr kumimoji="1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30" name="矩形 1268">
            <a:extLst>
              <a:ext uri="{FF2B5EF4-FFF2-40B4-BE49-F238E27FC236}">
                <a16:creationId xmlns:a16="http://schemas.microsoft.com/office/drawing/2014/main" id="{39C0EBC3-6C4B-4EE7-8909-7122CE5ED93D}"/>
              </a:ext>
            </a:extLst>
          </p:cNvPr>
          <p:cNvSpPr/>
          <p:nvPr/>
        </p:nvSpPr>
        <p:spPr>
          <a:xfrm>
            <a:off x="8065208" y="6319281"/>
            <a:ext cx="298365" cy="107500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sp>
        <p:nvSpPr>
          <p:cNvPr id="131" name="矩形 1269">
            <a:extLst>
              <a:ext uri="{FF2B5EF4-FFF2-40B4-BE49-F238E27FC236}">
                <a16:creationId xmlns:a16="http://schemas.microsoft.com/office/drawing/2014/main" id="{2CC8218C-C876-483E-BB3A-96392A99EEAF}"/>
              </a:ext>
            </a:extLst>
          </p:cNvPr>
          <p:cNvSpPr/>
          <p:nvPr/>
        </p:nvSpPr>
        <p:spPr>
          <a:xfrm>
            <a:off x="8074711" y="6571210"/>
            <a:ext cx="288862" cy="139144"/>
          </a:xfrm>
          <a:prstGeom prst="rect">
            <a:avLst/>
          </a:prstGeom>
          <a:solidFill>
            <a:srgbClr val="30B5C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1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132" name="组合 100">
            <a:extLst>
              <a:ext uri="{FF2B5EF4-FFF2-40B4-BE49-F238E27FC236}">
                <a16:creationId xmlns:a16="http://schemas.microsoft.com/office/drawing/2014/main" id="{26F51722-7B88-4817-8F9A-7FF513E784E2}"/>
              </a:ext>
            </a:extLst>
          </p:cNvPr>
          <p:cNvGrpSpPr/>
          <p:nvPr/>
        </p:nvGrpSpPr>
        <p:grpSpPr>
          <a:xfrm>
            <a:off x="8139670" y="5010988"/>
            <a:ext cx="2702612" cy="1185597"/>
            <a:chOff x="8546050" y="2185974"/>
            <a:chExt cx="2702612" cy="1454380"/>
          </a:xfrm>
        </p:grpSpPr>
        <p:sp>
          <p:nvSpPr>
            <p:cNvPr id="133" name="矩形 1246">
              <a:extLst>
                <a:ext uri="{FF2B5EF4-FFF2-40B4-BE49-F238E27FC236}">
                  <a16:creationId xmlns:a16="http://schemas.microsoft.com/office/drawing/2014/main" id="{3B8A9E45-30BF-40A4-9079-7CAED0C1BA1F}"/>
                </a:ext>
              </a:extLst>
            </p:cNvPr>
            <p:cNvSpPr/>
            <p:nvPr/>
          </p:nvSpPr>
          <p:spPr>
            <a:xfrm>
              <a:off x="8618342" y="2783691"/>
              <a:ext cx="315182" cy="516979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sp>
          <p:nvSpPr>
            <p:cNvPr id="134" name="文本框 1248">
              <a:extLst>
                <a:ext uri="{FF2B5EF4-FFF2-40B4-BE49-F238E27FC236}">
                  <a16:creationId xmlns:a16="http://schemas.microsoft.com/office/drawing/2014/main" id="{1811AFB0-F543-4BA8-BFF9-3429A9EA910F}"/>
                </a:ext>
              </a:extLst>
            </p:cNvPr>
            <p:cNvSpPr txBox="1"/>
            <p:nvPr/>
          </p:nvSpPr>
          <p:spPr>
            <a:xfrm>
              <a:off x="8554797" y="2552459"/>
              <a:ext cx="436389" cy="19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1X 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  <p:cxnSp>
          <p:nvCxnSpPr>
            <p:cNvPr id="135" name="直接箭头连接符 1250">
              <a:extLst>
                <a:ext uri="{FF2B5EF4-FFF2-40B4-BE49-F238E27FC236}">
                  <a16:creationId xmlns:a16="http://schemas.microsoft.com/office/drawing/2014/main" id="{091D1592-34CB-4410-A97A-64E67F7F9E31}"/>
                </a:ext>
              </a:extLst>
            </p:cNvPr>
            <p:cNvCxnSpPr>
              <a:cxnSpLocks/>
            </p:cNvCxnSpPr>
            <p:nvPr/>
          </p:nvCxnSpPr>
          <p:spPr>
            <a:xfrm>
              <a:off x="8546050" y="3311261"/>
              <a:ext cx="1310584" cy="1191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6" name="矩形 1245">
              <a:extLst>
                <a:ext uri="{FF2B5EF4-FFF2-40B4-BE49-F238E27FC236}">
                  <a16:creationId xmlns:a16="http://schemas.microsoft.com/office/drawing/2014/main" id="{B6DEE8B7-2AB0-4EC0-8239-A3018473A48C}"/>
                </a:ext>
              </a:extLst>
            </p:cNvPr>
            <p:cNvSpPr/>
            <p:nvPr/>
          </p:nvSpPr>
          <p:spPr>
            <a:xfrm>
              <a:off x="8723474" y="3348641"/>
              <a:ext cx="1089887" cy="210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/>
                </a:rPr>
                <a:t>Cell Average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137" name="矩形 1252">
              <a:extLst>
                <a:ext uri="{FF2B5EF4-FFF2-40B4-BE49-F238E27FC236}">
                  <a16:creationId xmlns:a16="http://schemas.microsoft.com/office/drawing/2014/main" id="{2ABF4A8A-7BA7-47D0-9E55-EA2BC00FCAED}"/>
                </a:ext>
              </a:extLst>
            </p:cNvPr>
            <p:cNvSpPr/>
            <p:nvPr/>
          </p:nvSpPr>
          <p:spPr>
            <a:xfrm>
              <a:off x="10254695" y="3392207"/>
              <a:ext cx="784569" cy="2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Arial"/>
                </a:rPr>
                <a:t>Cell Edge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endParaRPr>
            </a:p>
          </p:txBody>
        </p:sp>
        <p:sp>
          <p:nvSpPr>
            <p:cNvPr id="138" name="矩形 1255">
              <a:extLst>
                <a:ext uri="{FF2B5EF4-FFF2-40B4-BE49-F238E27FC236}">
                  <a16:creationId xmlns:a16="http://schemas.microsoft.com/office/drawing/2014/main" id="{FAC3F15E-02CA-4F55-B436-48F00280BD4B}"/>
                </a:ext>
              </a:extLst>
            </p:cNvPr>
            <p:cNvSpPr/>
            <p:nvPr/>
          </p:nvSpPr>
          <p:spPr>
            <a:xfrm>
              <a:off x="10098463" y="2644070"/>
              <a:ext cx="286474" cy="668381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cxnSp>
          <p:nvCxnSpPr>
            <p:cNvPr id="139" name="直接箭头连接符 1258">
              <a:extLst>
                <a:ext uri="{FF2B5EF4-FFF2-40B4-BE49-F238E27FC236}">
                  <a16:creationId xmlns:a16="http://schemas.microsoft.com/office/drawing/2014/main" id="{E0FCB07A-CE7D-4163-9677-435B7D106EE3}"/>
                </a:ext>
              </a:extLst>
            </p:cNvPr>
            <p:cNvCxnSpPr>
              <a:cxnSpLocks/>
            </p:cNvCxnSpPr>
            <p:nvPr/>
          </p:nvCxnSpPr>
          <p:spPr>
            <a:xfrm>
              <a:off x="10067294" y="3312451"/>
              <a:ext cx="1181368" cy="0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40" name="文本框 1254">
              <a:extLst>
                <a:ext uri="{FF2B5EF4-FFF2-40B4-BE49-F238E27FC236}">
                  <a16:creationId xmlns:a16="http://schemas.microsoft.com/office/drawing/2014/main" id="{1EE216D2-6B28-4F0D-94A7-13E686E3E5F4}"/>
                </a:ext>
              </a:extLst>
            </p:cNvPr>
            <p:cNvSpPr txBox="1"/>
            <p:nvPr/>
          </p:nvSpPr>
          <p:spPr>
            <a:xfrm>
              <a:off x="9996785" y="2406491"/>
              <a:ext cx="476542" cy="24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1X 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  <p:sp>
          <p:nvSpPr>
            <p:cNvPr id="141" name="矩形 70">
              <a:extLst>
                <a:ext uri="{FF2B5EF4-FFF2-40B4-BE49-F238E27FC236}">
                  <a16:creationId xmlns:a16="http://schemas.microsoft.com/office/drawing/2014/main" id="{460BF474-1B66-4170-BFBE-FB0A137832BE}"/>
                </a:ext>
              </a:extLst>
            </p:cNvPr>
            <p:cNvSpPr/>
            <p:nvPr/>
          </p:nvSpPr>
          <p:spPr>
            <a:xfrm>
              <a:off x="9222183" y="2648245"/>
              <a:ext cx="315182" cy="650930"/>
            </a:xfrm>
            <a:prstGeom prst="rect">
              <a:avLst/>
            </a:prstGeom>
            <a:solidFill>
              <a:srgbClr val="30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sp>
          <p:nvSpPr>
            <p:cNvPr id="142" name="文本框 71">
              <a:extLst>
                <a:ext uri="{FF2B5EF4-FFF2-40B4-BE49-F238E27FC236}">
                  <a16:creationId xmlns:a16="http://schemas.microsoft.com/office/drawing/2014/main" id="{191CB45C-C0A3-47ED-AC70-E3B4184362BB}"/>
                </a:ext>
              </a:extLst>
            </p:cNvPr>
            <p:cNvSpPr txBox="1"/>
            <p:nvPr/>
          </p:nvSpPr>
          <p:spPr>
            <a:xfrm>
              <a:off x="9108934" y="2377196"/>
              <a:ext cx="521741" cy="302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1</a:t>
              </a:r>
              <a:r>
                <a:rPr lang="en-US" altLang="zh-CN" sz="1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"/>
                  <a:cs typeface="Arial"/>
                </a:rPr>
                <a:t>.09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X 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  <p:sp>
          <p:nvSpPr>
            <p:cNvPr id="143" name="矩形 72">
              <a:extLst>
                <a:ext uri="{FF2B5EF4-FFF2-40B4-BE49-F238E27FC236}">
                  <a16:creationId xmlns:a16="http://schemas.microsoft.com/office/drawing/2014/main" id="{55540434-014E-4C36-84AF-F320150E5529}"/>
                </a:ext>
              </a:extLst>
            </p:cNvPr>
            <p:cNvSpPr/>
            <p:nvPr/>
          </p:nvSpPr>
          <p:spPr>
            <a:xfrm>
              <a:off x="10672564" y="2447110"/>
              <a:ext cx="315182" cy="850016"/>
            </a:xfrm>
            <a:prstGeom prst="rect">
              <a:avLst/>
            </a:prstGeom>
            <a:solidFill>
              <a:srgbClr val="30B5C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1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/>
              </a:endParaRPr>
            </a:p>
          </p:txBody>
        </p:sp>
        <p:sp>
          <p:nvSpPr>
            <p:cNvPr id="144" name="文本框 73">
              <a:extLst>
                <a:ext uri="{FF2B5EF4-FFF2-40B4-BE49-F238E27FC236}">
                  <a16:creationId xmlns:a16="http://schemas.microsoft.com/office/drawing/2014/main" id="{09744484-DB6E-4236-8EC5-36242EB6460B}"/>
                </a:ext>
              </a:extLst>
            </p:cNvPr>
            <p:cNvSpPr txBox="1"/>
            <p:nvPr/>
          </p:nvSpPr>
          <p:spPr>
            <a:xfrm>
              <a:off x="10519917" y="2185974"/>
              <a:ext cx="547226" cy="302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3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/>
                  <a:ea typeface="微软雅黑"/>
                  <a:cs typeface="Arial"/>
                </a:rPr>
                <a:t>1.22X 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/>
              </a:endParaRPr>
            </a:p>
          </p:txBody>
        </p:sp>
      </p:grpSp>
      <p:sp>
        <p:nvSpPr>
          <p:cNvPr id="145" name="Rectangle 144">
            <a:extLst>
              <a:ext uri="{FF2B5EF4-FFF2-40B4-BE49-F238E27FC236}">
                <a16:creationId xmlns:a16="http://schemas.microsoft.com/office/drawing/2014/main" id="{603E1CE8-D25E-405A-97E0-E6F561F65F2B}"/>
              </a:ext>
            </a:extLst>
          </p:cNvPr>
          <p:cNvSpPr/>
          <p:nvPr/>
        </p:nvSpPr>
        <p:spPr>
          <a:xfrm>
            <a:off x="7671469" y="3353512"/>
            <a:ext cx="6799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m-TRP</a:t>
            </a:r>
            <a:endParaRPr lang="zh-CN" altLang="en-US" sz="1200" dirty="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AD552C8-EDC3-4AC5-B2A8-30C6B3513D4C}"/>
              </a:ext>
            </a:extLst>
          </p:cNvPr>
          <p:cNvSpPr/>
          <p:nvPr/>
        </p:nvSpPr>
        <p:spPr>
          <a:xfrm>
            <a:off x="7749546" y="5076699"/>
            <a:ext cx="628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s-TRP</a:t>
            </a:r>
            <a:endParaRPr lang="zh-CN" altLang="en-US" sz="1200" dirty="0"/>
          </a:p>
        </p:txBody>
      </p:sp>
      <p:sp>
        <p:nvSpPr>
          <p:cNvPr id="147" name="文本框 1266">
            <a:extLst>
              <a:ext uri="{FF2B5EF4-FFF2-40B4-BE49-F238E27FC236}">
                <a16:creationId xmlns:a16="http://schemas.microsoft.com/office/drawing/2014/main" id="{435DF4DE-6FE1-4A33-A770-40A7CD37C56A}"/>
              </a:ext>
            </a:extLst>
          </p:cNvPr>
          <p:cNvSpPr txBox="1"/>
          <p:nvPr/>
        </p:nvSpPr>
        <p:spPr>
          <a:xfrm>
            <a:off x="8511430" y="4572034"/>
            <a:ext cx="303804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R19 with 3 TRPs without </a:t>
            </a:r>
            <a:r>
              <a:rPr kumimoji="1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</a:t>
            </a:r>
            <a:r>
              <a:rPr kumimoji="1" lang="en-US" altLang="zh-CN" sz="1000" b="1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HH </a:t>
            </a: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reporting </a:t>
            </a:r>
          </a:p>
        </p:txBody>
      </p:sp>
      <p:sp>
        <p:nvSpPr>
          <p:cNvPr id="148" name="文本框 1267">
            <a:extLst>
              <a:ext uri="{FF2B5EF4-FFF2-40B4-BE49-F238E27FC236}">
                <a16:creationId xmlns:a16="http://schemas.microsoft.com/office/drawing/2014/main" id="{81FBEB3B-E8A2-4D0D-A774-317274EC9E21}"/>
              </a:ext>
            </a:extLst>
          </p:cNvPr>
          <p:cNvSpPr txBox="1"/>
          <p:nvPr/>
        </p:nvSpPr>
        <p:spPr>
          <a:xfrm>
            <a:off x="8511429" y="4728695"/>
            <a:ext cx="28488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1187323"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6</a:t>
            </a: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 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TRPs coordination with </a:t>
            </a:r>
            <a:r>
              <a:rPr kumimoji="1" lang="en-US" altLang="zh-CN" sz="1000" b="1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</a:t>
            </a:r>
            <a:r>
              <a:rPr kumimoji="1" lang="en-US" altLang="zh-CN" sz="1000" b="1" kern="0" baseline="-2500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HH 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reporting </a:t>
            </a:r>
            <a:endParaRPr kumimoji="1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49" name="文本框 74">
            <a:extLst>
              <a:ext uri="{FF2B5EF4-FFF2-40B4-BE49-F238E27FC236}">
                <a16:creationId xmlns:a16="http://schemas.microsoft.com/office/drawing/2014/main" id="{053A7540-5CEE-4408-AABA-FFFF2F88E79B}"/>
              </a:ext>
            </a:extLst>
          </p:cNvPr>
          <p:cNvSpPr txBox="1"/>
          <p:nvPr/>
        </p:nvSpPr>
        <p:spPr>
          <a:xfrm>
            <a:off x="8502568" y="4897050"/>
            <a:ext cx="279899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1187323"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9 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TRPs coordination with </a:t>
            </a:r>
            <a:r>
              <a:rPr kumimoji="1" lang="en-US" altLang="zh-CN" sz="1000" b="1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</a:t>
            </a:r>
            <a:r>
              <a:rPr kumimoji="1" lang="en-US" altLang="zh-CN" sz="1000" b="1" kern="0" baseline="-2500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HH </a:t>
            </a:r>
            <a:r>
              <a:rPr kumimoji="1" lang="en-US" altLang="zh-CN" sz="1000" kern="0" dirty="0">
                <a:solidFill>
                  <a:srgbClr val="000000"/>
                </a:solidFill>
                <a:ea typeface="微软雅黑" panose="020B0503020204020204" pitchFamily="34" charset="-122"/>
                <a:cs typeface="Arial"/>
              </a:rPr>
              <a:t>reporting </a:t>
            </a:r>
            <a:endParaRPr kumimoji="1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50" name="文本框 1266">
            <a:extLst>
              <a:ext uri="{FF2B5EF4-FFF2-40B4-BE49-F238E27FC236}">
                <a16:creationId xmlns:a16="http://schemas.microsoft.com/office/drawing/2014/main" id="{6B630205-0761-43BA-9B59-0F36AE50E4D5}"/>
              </a:ext>
            </a:extLst>
          </p:cNvPr>
          <p:cNvSpPr txBox="1"/>
          <p:nvPr/>
        </p:nvSpPr>
        <p:spPr>
          <a:xfrm>
            <a:off x="8417419" y="6305921"/>
            <a:ext cx="2893410" cy="153888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R19 with </a:t>
            </a:r>
            <a:r>
              <a:rPr kumimoji="1" lang="en-US" altLang="zh-CN" sz="1000" kern="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Single-</a:t>
            </a: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TRP without </a:t>
            </a:r>
            <a:r>
              <a:rPr kumimoji="1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</a:t>
            </a:r>
            <a:r>
              <a:rPr kumimoji="1" lang="en-US" altLang="zh-CN" sz="1000" b="1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HH </a:t>
            </a: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Arial"/>
              </a:rPr>
              <a:t>reporting </a:t>
            </a:r>
          </a:p>
        </p:txBody>
      </p:sp>
    </p:spTree>
    <p:extLst>
      <p:ext uri="{BB962C8B-B14F-4D97-AF65-F5344CB8AC3E}">
        <p14:creationId xmlns:p14="http://schemas.microsoft.com/office/powerpoint/2010/main" val="193200193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83829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n-lt"/>
                <a:cs typeface="Calibri" panose="020F0502020204030204" pitchFamily="34" charset="0"/>
              </a:rPr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47F1F93E-DD9F-4B3C-A418-3A5845E24700}"/>
                  </a:ext>
                </a:extLst>
              </p:cNvPr>
              <p:cNvSpPr/>
              <p:nvPr/>
            </p:nvSpPr>
            <p:spPr>
              <a:xfrm>
                <a:off x="308168" y="880885"/>
                <a:ext cx="11055330" cy="57991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 defTabSz="914400" eaLnBrk="0" fontAlgn="base" hangingPunct="0">
                  <a:spcBef>
                    <a:spcPts val="600"/>
                  </a:spcBef>
                  <a:spcAft>
                    <a:spcPct val="0"/>
                  </a:spcAft>
                  <a:buSzPct val="100000"/>
                  <a:buFont typeface="Wingdings" panose="05000000000000000000" pitchFamily="2" charset="2"/>
                  <a:buChar char="n"/>
                  <a:defRPr/>
                </a:pPr>
                <a:r>
                  <a:rPr lang="en-US" altLang="zh-CN" b="1" i="1" kern="0" dirty="0">
                    <a:latin typeface="+mj-ea"/>
                    <a:ea typeface="+mj-ea"/>
                    <a:cs typeface="Arial" panose="020B0604020202020204" pitchFamily="34" charset="0"/>
                  </a:rPr>
                  <a:t>Proposal : </a:t>
                </a:r>
                <a:r>
                  <a:rPr lang="en-US" altLang="zh-CN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Specify long term channel covariance feedback in R20</a:t>
                </a:r>
                <a:r>
                  <a:rPr lang="en-US" altLang="zh-CN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, specifically,</a:t>
                </a:r>
              </a:p>
              <a:p>
                <a:pPr marL="1257378" lvl="2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Specify procedure for covariance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𝑯𝑯</m:t>
                        </m:r>
                      </m:sub>
                    </m:sSub>
                    <m:r>
                      <a:rPr lang="en-US" altLang="zh-CN" sz="1600" b="1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altLang="zh-CN" sz="1600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calculation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, i.e. averaging in frequency and time domain [RAN4 or RAN1]</a:t>
                </a:r>
              </a:p>
              <a:p>
                <a:pPr marL="1714618" lvl="3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ea typeface="+mj-ea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ea typeface="+mj-ea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ea typeface="+mj-ea"/>
                            <a:cs typeface="Calibri" panose="020F0502020204030204" pitchFamily="34" charset="0"/>
                          </a:rPr>
                          <m:t>𝑯𝑯</m:t>
                        </m:r>
                      </m:sub>
                    </m:sSub>
                  </m:oMath>
                </a14:m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is with dimension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/2*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/2, where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is number of antennas at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gNB</a:t>
                </a:r>
                <a:endParaRPr lang="en-US" altLang="zh-CN" sz="1600" kern="0" dirty="0">
                  <a:solidFill>
                    <a:srgbClr val="1D1D1A"/>
                  </a:solidFill>
                  <a:latin typeface="+mj-ea"/>
                  <a:ea typeface="+mj-ea"/>
                  <a:cs typeface="Arial"/>
                </a:endParaRPr>
              </a:p>
              <a:p>
                <a:pPr marL="1714618" lvl="3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Example of frequency domain averaging: 16RBs </a:t>
                </a:r>
                <a:endParaRPr lang="en-US" altLang="zh-CN" sz="1600" kern="0" dirty="0">
                  <a:latin typeface="+mj-ea"/>
                  <a:ea typeface="+mj-ea"/>
                  <a:cs typeface="Arial"/>
                </a:endParaRPr>
              </a:p>
              <a:p>
                <a:pPr marL="1714618" lvl="3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Example of time domain averaging: 320ms</a:t>
                </a:r>
              </a:p>
              <a:p>
                <a:pPr marL="1257378" lvl="2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Specify procedure for covariance 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𝑹</m:t>
                        </m:r>
                      </m:e>
                      <m:sub>
                        <m:r>
                          <a:rPr lang="en-US" altLang="zh-CN" sz="16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𝑯𝑯</m:t>
                        </m:r>
                      </m:sub>
                    </m:sSub>
                  </m:oMath>
                </a14:m>
                <a:r>
                  <a:rPr lang="en-US" altLang="zh-CN" sz="1600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quantization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, i.e. projection base, reporting contents (how many values to report and number of bits per value) [RAN1]</a:t>
                </a:r>
              </a:p>
              <a:p>
                <a:pPr marL="1714618" lvl="3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Example of projection base: 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                          </a:t>
                </a: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where</a:t>
                </a:r>
                <a:r>
                  <a:rPr lang="en-US" altLang="zh-CN" sz="9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000" b="1" i="1">
                        <a:solidFill>
                          <a:srgbClr val="2D2015"/>
                        </a:solidFill>
                        <a:latin typeface="Cambria Math" panose="02040503050406030204" pitchFamily="18" charset="0"/>
                        <a:ea typeface="+mj-ea"/>
                        <a:cs typeface="Calibri" panose="020F0502020204030204" pitchFamily="34" charset="0"/>
                      </a:rPr>
                      <m:t>𝑭</m:t>
                    </m:r>
                    <m:r>
                      <a:rPr lang="en-US" altLang="zh-CN" sz="1000" b="1" i="1" smtClean="0">
                        <a:solidFill>
                          <a:srgbClr val="2D2015"/>
                        </a:solidFill>
                        <a:latin typeface="Cambria Math" panose="02040503050406030204" pitchFamily="18" charset="0"/>
                        <a:ea typeface="+mj-ea"/>
                        <a:cs typeface="Calibri" panose="020F0502020204030204" pitchFamily="34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000" b="1" i="1" smtClean="0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ea typeface="+mj-ea"/>
                            <a:cs typeface="Calibri" panose="020F050202020403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000" b="1" i="1" smtClean="0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Calibri" panose="020F050202020403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000" b="1" i="1" smtClean="0">
                                  <a:solidFill>
                                    <a:srgbClr val="2D2015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Calibri" panose="020F0502020204030204" pitchFamily="34" charset="0"/>
                                </a:rPr>
                                <m:t>𝟏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en-US" altLang="zh-CN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𝒆</m:t>
                                  </m:r>
                                </m:e>
                                <m:sup>
                                  <m:r>
                                    <a:rPr lang="en-US" altLang="zh-CN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𝒋</m:t>
                                  </m:r>
                                  <m:r>
                                    <a:rPr lang="zh-CN" altLang="en-US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𝝋</m:t>
                                  </m:r>
                                </m:sup>
                              </m:sSup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sz="1000" b="1" i="1" smtClean="0">
                                        <a:solidFill>
                                          <a:srgbClr val="2D2015"/>
                                        </a:solidFill>
                                        <a:latin typeface="Cambria Math" panose="02040503050406030204" pitchFamily="18" charset="0"/>
                                        <a:ea typeface="+mj-ea"/>
                                        <a:cs typeface="Calibri" panose="020F0502020204030204" pitchFamily="34" charset="0"/>
                                      </a:rPr>
                                      <m:t>⋮</m:t>
                                    </m:r>
                                  </m:e>
                                </m:mr>
                                <m:mr>
                                  <m:e>
                                    <m:sSup>
                                      <m:sSupPr>
                                        <m:ctrlP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𝒆</m:t>
                                        </m:r>
                                      </m:e>
                                      <m:sup>
                                        <m: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𝒋</m:t>
                                        </m:r>
                                        <m:d>
                                          <m:dPr>
                                            <m:ctrlPr>
                                              <a:rPr lang="en-US" altLang="zh-CN" sz="1000" b="1" i="1" smtClean="0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1000" b="1" i="1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1000" b="1" i="1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  <m:t>𝑵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sz="1000" b="1" i="1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  <m:t>𝟏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zh-CN" sz="1000" b="1" i="1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altLang="zh-CN" sz="1000" b="1" i="1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r>
                                          <a:rPr lang="zh-CN" altLang="en-US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𝝋</m:t>
                                        </m:r>
                                      </m:sup>
                                    </m:s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r>
                      <a:rPr lang="en-US" altLang="zh-CN" sz="1000" b="1" i="1" smtClean="0">
                        <a:solidFill>
                          <a:srgbClr val="2D2015"/>
                        </a:solidFill>
                        <a:latin typeface="Cambria Math" panose="02040503050406030204" pitchFamily="18" charset="0"/>
                        <a:ea typeface="+mj-ea"/>
                        <a:cs typeface="Calibri" panose="020F0502020204030204" pitchFamily="34" charset="0"/>
                      </a:rPr>
                      <m:t>⨂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000" b="1" i="1">
                            <a:solidFill>
                              <a:srgbClr val="2D2015"/>
                            </a:solidFill>
                            <a:latin typeface="Cambria Math" panose="02040503050406030204" pitchFamily="18" charset="0"/>
                            <a:ea typeface="+mj-ea"/>
                            <a:cs typeface="Calibri" panose="020F0502020204030204" pitchFamily="34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000" b="1" i="1">
                                <a:solidFill>
                                  <a:srgbClr val="2D2015"/>
                                </a:solidFill>
                                <a:latin typeface="Cambria Math" panose="02040503050406030204" pitchFamily="18" charset="0"/>
                                <a:ea typeface="+mj-ea"/>
                                <a:cs typeface="Calibri" panose="020F0502020204030204" pitchFamily="34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000" b="1" i="1">
                                  <a:solidFill>
                                    <a:srgbClr val="2D2015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Calibri" panose="020F0502020204030204" pitchFamily="34" charset="0"/>
                                </a:rPr>
                                <m:t>𝟏</m:t>
                              </m:r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en-US" altLang="zh-CN" sz="1000" b="1" i="1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1000" b="1" i="1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𝒆</m:t>
                                  </m:r>
                                </m:e>
                                <m:sup>
                                  <m:r>
                                    <a:rPr lang="en-US" altLang="zh-CN" sz="1000" b="1" i="1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𝒋</m:t>
                                  </m:r>
                                  <m:r>
                                    <a:rPr lang="zh-CN" altLang="en-US" sz="1000" b="1" i="1" smtClean="0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  <m:t>𝜽</m:t>
                                  </m:r>
                                </m:sup>
                              </m:sSup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1000" b="1" i="1">
                                      <a:solidFill>
                                        <a:srgbClr val="2D2015"/>
                                      </a:solidFill>
                                      <a:latin typeface="Cambria Math" panose="02040503050406030204" pitchFamily="18" charset="0"/>
                                      <a:ea typeface="+mj-ea"/>
                                      <a:cs typeface="Calibri" panose="020F0502020204030204" pitchFamily="34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sz="1000" b="1" i="1">
                                        <a:solidFill>
                                          <a:srgbClr val="2D2015"/>
                                        </a:solidFill>
                                        <a:latin typeface="Cambria Math" panose="02040503050406030204" pitchFamily="18" charset="0"/>
                                        <a:ea typeface="+mj-ea"/>
                                        <a:cs typeface="Calibri" panose="020F0502020204030204" pitchFamily="34" charset="0"/>
                                      </a:rPr>
                                      <m:t>⋮</m:t>
                                    </m:r>
                                  </m:e>
                                </m:mr>
                                <m:mr>
                                  <m:e>
                                    <m:sSup>
                                      <m:sSupPr>
                                        <m:ctrlP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𝒆</m:t>
                                        </m:r>
                                      </m:e>
                                      <m:sup>
                                        <m:r>
                                          <a:rPr lang="en-US" altLang="zh-CN" sz="1000" b="1" i="1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𝒋</m:t>
                                        </m:r>
                                        <m:d>
                                          <m:dPr>
                                            <m:ctrlPr>
                                              <a:rPr lang="en-US" altLang="zh-CN" sz="1000" b="1" i="1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1000" b="1" i="1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1000" b="1" i="1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  <m:t>𝑵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sz="1000" b="1" i="1" smtClean="0">
                                                    <a:solidFill>
                                                      <a:srgbClr val="2D2015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+mj-ea"/>
                                                    <a:cs typeface="Calibri" panose="020F0502020204030204" pitchFamily="34" charset="0"/>
                                                  </a:rPr>
                                                  <m:t>𝟐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zh-CN" sz="1000" b="1" i="1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altLang="zh-CN" sz="1000" b="1" i="1">
                                                <a:solidFill>
                                                  <a:srgbClr val="2D2015"/>
                                                </a:solidFill>
                                                <a:latin typeface="Cambria Math" panose="02040503050406030204" pitchFamily="18" charset="0"/>
                                                <a:ea typeface="+mj-ea"/>
                                                <a:cs typeface="Calibri" panose="020F0502020204030204" pitchFamily="34" charset="0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r>
                                          <a:rPr lang="zh-CN" altLang="en-US" sz="1000" b="1" i="1" smtClean="0">
                                            <a:solidFill>
                                              <a:srgbClr val="2D2015"/>
                                            </a:solidFill>
                                            <a:latin typeface="Cambria Math" panose="02040503050406030204" pitchFamily="18" charset="0"/>
                                            <a:ea typeface="+mj-ea"/>
                                            <a:cs typeface="Calibri" panose="020F0502020204030204" pitchFamily="34" charset="0"/>
                                          </a:rPr>
                                          <m:t>𝜽</m:t>
                                        </m:r>
                                      </m:sup>
                                    </m:s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, N</a:t>
                </a:r>
                <a:r>
                  <a:rPr lang="en-US" altLang="zh-CN" sz="1400" kern="0" baseline="-2500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1</a:t>
                </a:r>
                <a:r>
                  <a:rPr lang="zh-CN" altLang="en-US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，</a:t>
                </a: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N</a:t>
                </a:r>
                <a:r>
                  <a:rPr lang="en-US" altLang="zh-CN" sz="1400" kern="0" baseline="-2500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2</a:t>
                </a: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is antennas in horizontal and vertical in a polarization</a:t>
                </a:r>
              </a:p>
              <a:p>
                <a:pPr marL="1714618" lvl="3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Example of reporting contents: largest </a:t>
                </a:r>
                <a:r>
                  <a:rPr lang="en-US" altLang="zh-CN" sz="1400" kern="0" dirty="0" err="1">
                    <a:solidFill>
                      <a:srgbClr val="1D1D1A"/>
                    </a:solidFill>
                    <a:latin typeface="+mj-ea"/>
                    <a:cs typeface="Arial"/>
                  </a:rPr>
                  <a:t>Nt</a:t>
                </a: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cs typeface="Arial"/>
                  </a:rPr>
                  <a:t>/4</a:t>
                </a:r>
                <a:r>
                  <a:rPr lang="en-US" altLang="zh-CN" sz="14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 elements (real numbers), where each element is quantized to 4 bits</a:t>
                </a:r>
              </a:p>
              <a:p>
                <a:pPr marL="1257378" lvl="2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b="1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Specify procedures for covariance matrix reporting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, i.e. standalone CSI reporting for coefficients and bitmap of element position [RAN1] </a:t>
                </a:r>
              </a:p>
              <a:p>
                <a:pPr marL="1657468" lvl="3" indent="-28575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Calibri" panose="020F0502020204030204" pitchFamily="34" charset="0"/>
                  <a:buChar char="‒"/>
                  <a:defRPr/>
                </a:pP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cs typeface="Arial"/>
                  </a:rPr>
                  <a:t>Example: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cs typeface="Arial"/>
                  </a:rPr>
                  <a:t>/4 * 4 +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cs typeface="Arial"/>
                  </a:rPr>
                  <a:t>/2=3/2 </a:t>
                </a:r>
                <a:r>
                  <a:rPr lang="en-US" altLang="zh-CN" sz="1600" kern="0" dirty="0" err="1">
                    <a:solidFill>
                      <a:srgbClr val="1D1D1A"/>
                    </a:solidFill>
                    <a:latin typeface="+mj-ea"/>
                    <a:cs typeface="Arial"/>
                  </a:rPr>
                  <a:t>Nt</a:t>
                </a: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cs typeface="Arial"/>
                  </a:rPr>
                  <a:t> bits per TRP per 320ms</a:t>
                </a:r>
                <a:endParaRPr lang="en-US" altLang="zh-CN" sz="1600" kern="0" dirty="0">
                  <a:solidFill>
                    <a:srgbClr val="1D1D1A"/>
                  </a:solidFill>
                  <a:latin typeface="+mj-ea"/>
                  <a:ea typeface="+mj-ea"/>
                  <a:cs typeface="Arial"/>
                </a:endParaRPr>
              </a:p>
              <a:p>
                <a:pPr marL="800140" lvl="1" indent="-342900" defTabSz="914400" eaLnBrk="0" fontAlgn="base" hangingPunct="0">
                  <a:spcBef>
                    <a:spcPts val="1200"/>
                  </a:spcBef>
                  <a:spcAft>
                    <a:spcPct val="0"/>
                  </a:spcAft>
                  <a:buSzPct val="100000"/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600" kern="0" dirty="0">
                    <a:solidFill>
                      <a:srgbClr val="1D1D1A"/>
                    </a:solidFill>
                    <a:latin typeface="+mj-ea"/>
                    <a:ea typeface="+mj-ea"/>
                    <a:cs typeface="Arial"/>
                  </a:rPr>
                  <a:t>No new codebook design, Reuse legacy CSI-RS, and Up to 6 TRPs</a:t>
                </a:r>
              </a:p>
            </p:txBody>
          </p:sp>
        </mc:Choice>
        <mc:Fallback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47F1F93E-DD9F-4B3C-A418-3A5845E247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68" y="880885"/>
                <a:ext cx="11055330" cy="5799152"/>
              </a:xfrm>
              <a:prstGeom prst="rect">
                <a:avLst/>
              </a:prstGeom>
              <a:blipFill>
                <a:blip r:embed="rId3"/>
                <a:stretch>
                  <a:fillRect l="-386" t="-631" r="-607" b="-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F1E9D43-6EBC-4470-86AF-C6CE0D0A4EE9}"/>
                  </a:ext>
                </a:extLst>
              </p:cNvPr>
              <p:cNvSpPr/>
              <p:nvPr/>
            </p:nvSpPr>
            <p:spPr>
              <a:xfrm>
                <a:off x="4299592" y="3896896"/>
                <a:ext cx="2027349" cy="38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914400"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200" b="1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𝐒</m:t>
                      </m:r>
                      <m:r>
                        <a:rPr lang="en-US" altLang="zh-CN" sz="12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r>
                        <a:rPr lang="en-US" altLang="zh-CN" sz="14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𝑑𝑖𝑎𝑔</m:t>
                      </m:r>
                      <m:r>
                        <a:rPr lang="en-US" altLang="zh-CN" sz="14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(</m:t>
                      </m:r>
                      <m:r>
                        <a:rPr lang="en-US" altLang="zh-CN" sz="1400" b="1" i="1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𝐅</m:t>
                      </m:r>
                      <m:sSub>
                        <m:sSubPr>
                          <m:ctrlP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bPr>
                        <m:e>
                          <m: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𝑹</m:t>
                          </m:r>
                        </m:e>
                        <m:sub>
                          <m: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𝑯𝑯</m:t>
                          </m:r>
                        </m:sub>
                      </m:sSub>
                      <m:sSup>
                        <m:sSupPr>
                          <m:ctrlP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𝑭</m:t>
                          </m:r>
                        </m:e>
                        <m:sup>
                          <m:r>
                            <a:rPr lang="en-US" altLang="zh-CN" sz="1400" b="1" i="1">
                              <a:solidFill>
                                <a:srgbClr val="2D2015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</a:rPr>
                            <m:t>𝑯</m:t>
                          </m:r>
                        </m:sup>
                      </m:sSup>
                      <m:r>
                        <a:rPr lang="en-US" altLang="zh-CN" sz="1400">
                          <a:solidFill>
                            <a:srgbClr val="2D2015"/>
                          </a:solidFill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)</m:t>
                      </m:r>
                    </m:oMath>
                  </m:oMathPara>
                </a14:m>
                <a:endParaRPr lang="en-US" altLang="zh-CN" sz="1400" dirty="0">
                  <a:solidFill>
                    <a:srgbClr val="2D2015"/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F1E9D43-6EBC-4470-86AF-C6CE0D0A4E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9592" y="3896896"/>
                <a:ext cx="2027349" cy="3847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98587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3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5.xml><?xml version="1.0" encoding="utf-8"?>
<a:theme xmlns:a="http://schemas.openxmlformats.org/drawingml/2006/main" name="16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5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49872</TotalTime>
  <Words>828</Words>
  <Application>Microsoft Office PowerPoint</Application>
  <PresentationFormat>Custom</PresentationFormat>
  <Paragraphs>106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23" baseType="lpstr">
      <vt:lpstr>.AppleSystemUIFont</vt:lpstr>
      <vt:lpstr>MS Mincho</vt:lpstr>
      <vt:lpstr>等线</vt:lpstr>
      <vt:lpstr>黑体</vt:lpstr>
      <vt:lpstr>宋体</vt:lpstr>
      <vt:lpstr>微软雅黑</vt:lpstr>
      <vt:lpstr>微软雅黑</vt:lpstr>
      <vt:lpstr>Arial</vt:lpstr>
      <vt:lpstr>Calibri</vt:lpstr>
      <vt:lpstr>Cambria Math</vt:lpstr>
      <vt:lpstr>Times New Roman</vt:lpstr>
      <vt:lpstr>Verdana</vt:lpstr>
      <vt:lpstr>Wingdings</vt:lpstr>
      <vt:lpstr>封面页_图片版 </vt:lpstr>
      <vt:lpstr>章节页</vt:lpstr>
      <vt:lpstr>结束页</vt:lpstr>
      <vt:lpstr>3_章节页</vt:lpstr>
      <vt:lpstr>16_Chart page</vt:lpstr>
      <vt:lpstr>15_Custom Design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Zhangleiming (Roger)</cp:lastModifiedBy>
  <cp:revision>2888</cp:revision>
  <cp:lastPrinted>2024-12-03T10:25:12Z</cp:lastPrinted>
  <dcterms:created xsi:type="dcterms:W3CDTF">2020-08-28T08:44:19Z</dcterms:created>
  <dcterms:modified xsi:type="dcterms:W3CDTF">2025-03-12T03:03:59Z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1732768443</vt:lpwstr>
  </property>
</Properties>
</file>