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19" r:id="rId5"/>
    <p:sldMasterId id="2147483715" r:id="rId6"/>
  </p:sldMasterIdLst>
  <p:notesMasterIdLst>
    <p:notesMasterId r:id="rId13"/>
  </p:notesMasterIdLst>
  <p:handoutMasterIdLst>
    <p:handoutMasterId r:id="rId14"/>
  </p:handoutMasterIdLst>
  <p:sldIdLst>
    <p:sldId id="704" r:id="rId7"/>
    <p:sldId id="699" r:id="rId8"/>
    <p:sldId id="710" r:id="rId9"/>
    <p:sldId id="711" r:id="rId10"/>
    <p:sldId id="712" r:id="rId11"/>
    <p:sldId id="70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87960C-95FB-5A04-85F7-FB7B1FB540CD}" name="Jishnu A" initials="JA" userId="S::jishnu@tejasnetworks.com::6cdde94f-b0c3-449d-85cb-50b3b645d771" providerId="AD"/>
  <p188:author id="{9232BE40-2D91-670D-D952-03FC49272AE4}" name="Akshatha Nayak Manjeshwar" initials="" userId="S::akshatham@tejasnetworks.com::09aeab39-19c3-4533-80ce-ea79fe9daf7f" providerId="AD"/>
  <p188:author id="{685E5E5E-CDD1-D0D9-30C3-CCF6A916C8B2}" name="Vikram Singh" initials="" userId="S::vikramsin@tejasnetworks.com::5f4b5f5a-7e8f-403e-beaf-55cbf1b506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0B4"/>
    <a:srgbClr val="A6CE38"/>
    <a:srgbClr val="C86754"/>
    <a:srgbClr val="065280"/>
    <a:srgbClr val="FFFFFF"/>
    <a:srgbClr val="000000"/>
    <a:srgbClr val="C2DD75"/>
    <a:srgbClr val="D79183"/>
    <a:srgbClr val="279EBE"/>
    <a:srgbClr val="A1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2ADABA-621E-4E65-A576-2B90CF24768E}" v="2" dt="2025-02-28T20:28:23.6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kram Singh" userId="5f4b5f5a-7e8f-403e-beaf-55cbf1b50677" providerId="ADAL" clId="{8E2ADABA-621E-4E65-A576-2B90CF24768E}"/>
    <pc:docChg chg="undo redo custSel addSld delSld modSld">
      <pc:chgData name="Vikram Singh" userId="5f4b5f5a-7e8f-403e-beaf-55cbf1b50677" providerId="ADAL" clId="{8E2ADABA-621E-4E65-A576-2B90CF24768E}" dt="2025-03-01T08:31:04.333" v="573"/>
      <pc:docMkLst>
        <pc:docMk/>
      </pc:docMkLst>
      <pc:sldChg chg="modSp mod">
        <pc:chgData name="Vikram Singh" userId="5f4b5f5a-7e8f-403e-beaf-55cbf1b50677" providerId="ADAL" clId="{8E2ADABA-621E-4E65-A576-2B90CF24768E}" dt="2025-02-28T20:39:51.534" v="466" actId="948"/>
        <pc:sldMkLst>
          <pc:docMk/>
          <pc:sldMk cId="462068857" sldId="699"/>
        </pc:sldMkLst>
        <pc:spChg chg="mod">
          <ac:chgData name="Vikram Singh" userId="5f4b5f5a-7e8f-403e-beaf-55cbf1b50677" providerId="ADAL" clId="{8E2ADABA-621E-4E65-A576-2B90CF24768E}" dt="2025-02-28T20:39:51.534" v="466" actId="948"/>
          <ac:spMkLst>
            <pc:docMk/>
            <pc:sldMk cId="462068857" sldId="699"/>
            <ac:spMk id="2" creationId="{AF407D26-0E6F-4381-9423-E5DEE0755DA6}"/>
          </ac:spMkLst>
        </pc:spChg>
        <pc:spChg chg="mod">
          <ac:chgData name="Vikram Singh" userId="5f4b5f5a-7e8f-403e-beaf-55cbf1b50677" providerId="ADAL" clId="{8E2ADABA-621E-4E65-A576-2B90CF24768E}" dt="2025-02-28T20:39:14.949" v="462" actId="1035"/>
          <ac:spMkLst>
            <pc:docMk/>
            <pc:sldMk cId="462068857" sldId="699"/>
            <ac:spMk id="5" creationId="{FD46034C-D19F-4D3F-AF4B-3EB71D71E0E4}"/>
          </ac:spMkLst>
        </pc:spChg>
      </pc:sldChg>
      <pc:sldChg chg="modSp mod">
        <pc:chgData name="Vikram Singh" userId="5f4b5f5a-7e8f-403e-beaf-55cbf1b50677" providerId="ADAL" clId="{8E2ADABA-621E-4E65-A576-2B90CF24768E}" dt="2025-03-01T08:31:04.333" v="573"/>
        <pc:sldMkLst>
          <pc:docMk/>
          <pc:sldMk cId="1081060724" sldId="701"/>
        </pc:sldMkLst>
        <pc:spChg chg="mod">
          <ac:chgData name="Vikram Singh" userId="5f4b5f5a-7e8f-403e-beaf-55cbf1b50677" providerId="ADAL" clId="{8E2ADABA-621E-4E65-A576-2B90CF24768E}" dt="2025-02-28T20:38:28.061" v="425" actId="14100"/>
          <ac:spMkLst>
            <pc:docMk/>
            <pc:sldMk cId="1081060724" sldId="701"/>
            <ac:spMk id="2" creationId="{AF407D26-0E6F-4381-9423-E5DEE0755DA6}"/>
          </ac:spMkLst>
        </pc:spChg>
        <pc:spChg chg="mod">
          <ac:chgData name="Vikram Singh" userId="5f4b5f5a-7e8f-403e-beaf-55cbf1b50677" providerId="ADAL" clId="{8E2ADABA-621E-4E65-A576-2B90CF24768E}" dt="2025-02-28T20:37:29.094" v="422" actId="1036"/>
          <ac:spMkLst>
            <pc:docMk/>
            <pc:sldMk cId="1081060724" sldId="701"/>
            <ac:spMk id="5" creationId="{0A4A6DCF-6CAC-4BEF-BD91-852CBD0A23FC}"/>
          </ac:spMkLst>
        </pc:spChg>
        <pc:spChg chg="mod">
          <ac:chgData name="Vikram Singh" userId="5f4b5f5a-7e8f-403e-beaf-55cbf1b50677" providerId="ADAL" clId="{8E2ADABA-621E-4E65-A576-2B90CF24768E}" dt="2025-03-01T08:31:04.333" v="573"/>
          <ac:spMkLst>
            <pc:docMk/>
            <pc:sldMk cId="1081060724" sldId="701"/>
            <ac:spMk id="6" creationId="{85F41F5D-43CA-429B-B4D6-F34224365437}"/>
          </ac:spMkLst>
        </pc:spChg>
        <pc:spChg chg="mod">
          <ac:chgData name="Vikram Singh" userId="5f4b5f5a-7e8f-403e-beaf-55cbf1b50677" providerId="ADAL" clId="{8E2ADABA-621E-4E65-A576-2B90CF24768E}" dt="2025-02-28T20:38:48.475" v="439" actId="1035"/>
          <ac:spMkLst>
            <pc:docMk/>
            <pc:sldMk cId="1081060724" sldId="701"/>
            <ac:spMk id="7" creationId="{C09E09BE-C884-4DA8-B312-2FA54FC259E1}"/>
          </ac:spMkLst>
        </pc:spChg>
      </pc:sldChg>
      <pc:sldChg chg="modSp mod modCm">
        <pc:chgData name="Vikram Singh" userId="5f4b5f5a-7e8f-403e-beaf-55cbf1b50677" providerId="ADAL" clId="{8E2ADABA-621E-4E65-A576-2B90CF24768E}" dt="2025-02-28T20:14:55.645" v="76" actId="20577"/>
        <pc:sldMkLst>
          <pc:docMk/>
          <pc:sldMk cId="2167440568" sldId="710"/>
        </pc:sldMkLst>
        <pc:spChg chg="mod">
          <ac:chgData name="Vikram Singh" userId="5f4b5f5a-7e8f-403e-beaf-55cbf1b50677" providerId="ADAL" clId="{8E2ADABA-621E-4E65-A576-2B90CF24768E}" dt="2025-02-28T20:13:12.909" v="60" actId="948"/>
          <ac:spMkLst>
            <pc:docMk/>
            <pc:sldMk cId="2167440568" sldId="710"/>
            <ac:spMk id="2" creationId="{AF407D26-0E6F-4381-9423-E5DEE0755DA6}"/>
          </ac:spMkLst>
        </pc:spChg>
        <pc:spChg chg="mod">
          <ac:chgData name="Vikram Singh" userId="5f4b5f5a-7e8f-403e-beaf-55cbf1b50677" providerId="ADAL" clId="{8E2ADABA-621E-4E65-A576-2B90CF24768E}" dt="2025-02-28T20:14:55.645" v="76" actId="20577"/>
          <ac:spMkLst>
            <pc:docMk/>
            <pc:sldMk cId="2167440568" sldId="710"/>
            <ac:spMk id="8" creationId="{9869FFD7-D3D0-4D07-A4D8-CFCBEF22308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xmlns="" chg="mod">
              <pc226:chgData name="Vikram Singh" userId="5f4b5f5a-7e8f-403e-beaf-55cbf1b50677" providerId="ADAL" clId="{8E2ADABA-621E-4E65-A576-2B90CF24768E}" dt="2025-02-28T20:11:57.182" v="2"/>
              <pc2:cmMkLst xmlns:pc2="http://schemas.microsoft.com/office/powerpoint/2019/9/main/command">
                <pc:docMk/>
                <pc:sldMk cId="2167440568" sldId="710"/>
                <pc2:cmMk id="{B7DEC0CF-1CD6-494A-A674-A7ABFE829321}"/>
              </pc2:cmMkLst>
            </pc226:cmChg>
          </p:ext>
        </pc:extLst>
      </pc:sldChg>
      <pc:sldChg chg="modSp mod">
        <pc:chgData name="Vikram Singh" userId="5f4b5f5a-7e8f-403e-beaf-55cbf1b50677" providerId="ADAL" clId="{8E2ADABA-621E-4E65-A576-2B90CF24768E}" dt="2025-02-28T20:16:19.753" v="135" actId="1036"/>
        <pc:sldMkLst>
          <pc:docMk/>
          <pc:sldMk cId="2303425083" sldId="711"/>
        </pc:sldMkLst>
        <pc:spChg chg="mod">
          <ac:chgData name="Vikram Singh" userId="5f4b5f5a-7e8f-403e-beaf-55cbf1b50677" providerId="ADAL" clId="{8E2ADABA-621E-4E65-A576-2B90CF24768E}" dt="2025-02-28T20:15:50.670" v="115" actId="948"/>
          <ac:spMkLst>
            <pc:docMk/>
            <pc:sldMk cId="2303425083" sldId="711"/>
            <ac:spMk id="2" creationId="{AF407D26-0E6F-4381-9423-E5DEE0755DA6}"/>
          </ac:spMkLst>
        </pc:spChg>
        <pc:spChg chg="mod">
          <ac:chgData name="Vikram Singh" userId="5f4b5f5a-7e8f-403e-beaf-55cbf1b50677" providerId="ADAL" clId="{8E2ADABA-621E-4E65-A576-2B90CF24768E}" dt="2025-02-28T20:16:19.753" v="135" actId="1036"/>
          <ac:spMkLst>
            <pc:docMk/>
            <pc:sldMk cId="2303425083" sldId="711"/>
            <ac:spMk id="6" creationId="{03420041-D386-4E88-9C7F-C6114524D341}"/>
          </ac:spMkLst>
        </pc:spChg>
        <pc:graphicFrameChg chg="mod modGraphic">
          <ac:chgData name="Vikram Singh" userId="5f4b5f5a-7e8f-403e-beaf-55cbf1b50677" providerId="ADAL" clId="{8E2ADABA-621E-4E65-A576-2B90CF24768E}" dt="2025-02-28T20:15:35.292" v="112" actId="1035"/>
          <ac:graphicFrameMkLst>
            <pc:docMk/>
            <pc:sldMk cId="2303425083" sldId="711"/>
            <ac:graphicFrameMk id="5" creationId="{457A3205-C162-468B-9E4F-ECAAAC481A57}"/>
          </ac:graphicFrameMkLst>
        </pc:graphicFrameChg>
      </pc:sldChg>
      <pc:sldChg chg="addSp modSp mod">
        <pc:chgData name="Vikram Singh" userId="5f4b5f5a-7e8f-403e-beaf-55cbf1b50677" providerId="ADAL" clId="{8E2ADABA-621E-4E65-A576-2B90CF24768E}" dt="2025-03-01T08:30:40.346" v="570" actId="1076"/>
        <pc:sldMkLst>
          <pc:docMk/>
          <pc:sldMk cId="701990980" sldId="712"/>
        </pc:sldMkLst>
        <pc:spChg chg="mod">
          <ac:chgData name="Vikram Singh" userId="5f4b5f5a-7e8f-403e-beaf-55cbf1b50677" providerId="ADAL" clId="{8E2ADABA-621E-4E65-A576-2B90CF24768E}" dt="2025-03-01T08:30:37.794" v="569" actId="14100"/>
          <ac:spMkLst>
            <pc:docMk/>
            <pc:sldMk cId="701990980" sldId="712"/>
            <ac:spMk id="2" creationId="{AF407D26-0E6F-4381-9423-E5DEE0755DA6}"/>
          </ac:spMkLst>
        </pc:spChg>
        <pc:spChg chg="mod">
          <ac:chgData name="Vikram Singh" userId="5f4b5f5a-7e8f-403e-beaf-55cbf1b50677" providerId="ADAL" clId="{8E2ADABA-621E-4E65-A576-2B90CF24768E}" dt="2025-02-28T20:28:19.337" v="223" actId="164"/>
          <ac:spMkLst>
            <pc:docMk/>
            <pc:sldMk cId="701990980" sldId="712"/>
            <ac:spMk id="4" creationId="{6EB3A21C-2548-42F6-8F07-64A10A202096}"/>
          </ac:spMkLst>
        </pc:spChg>
        <pc:spChg chg="mod">
          <ac:chgData name="Vikram Singh" userId="5f4b5f5a-7e8f-403e-beaf-55cbf1b50677" providerId="ADAL" clId="{8E2ADABA-621E-4E65-A576-2B90CF24768E}" dt="2025-02-28T20:28:19.337" v="223" actId="164"/>
          <ac:spMkLst>
            <pc:docMk/>
            <pc:sldMk cId="701990980" sldId="712"/>
            <ac:spMk id="9" creationId="{D931FA2A-BF22-472D-91BD-14362D3A48FF}"/>
          </ac:spMkLst>
        </pc:spChg>
        <pc:spChg chg="mod">
          <ac:chgData name="Vikram Singh" userId="5f4b5f5a-7e8f-403e-beaf-55cbf1b50677" providerId="ADAL" clId="{8E2ADABA-621E-4E65-A576-2B90CF24768E}" dt="2025-02-28T20:28:19.337" v="223" actId="164"/>
          <ac:spMkLst>
            <pc:docMk/>
            <pc:sldMk cId="701990980" sldId="712"/>
            <ac:spMk id="10" creationId="{2525CD1A-F505-4B0D-9FC8-192D4CA633E6}"/>
          </ac:spMkLst>
        </pc:spChg>
        <pc:spChg chg="mod">
          <ac:chgData name="Vikram Singh" userId="5f4b5f5a-7e8f-403e-beaf-55cbf1b50677" providerId="ADAL" clId="{8E2ADABA-621E-4E65-A576-2B90CF24768E}" dt="2025-02-28T20:28:19.337" v="223" actId="164"/>
          <ac:spMkLst>
            <pc:docMk/>
            <pc:sldMk cId="701990980" sldId="712"/>
            <ac:spMk id="11" creationId="{51A08527-6D96-4D27-9655-0A7D46D458BF}"/>
          </ac:spMkLst>
        </pc:spChg>
        <pc:grpChg chg="add mod">
          <ac:chgData name="Vikram Singh" userId="5f4b5f5a-7e8f-403e-beaf-55cbf1b50677" providerId="ADAL" clId="{8E2ADABA-621E-4E65-A576-2B90CF24768E}" dt="2025-03-01T08:30:40.346" v="570" actId="1076"/>
          <ac:grpSpMkLst>
            <pc:docMk/>
            <pc:sldMk cId="701990980" sldId="712"/>
            <ac:grpSpMk id="5" creationId="{72A79816-264B-ECF8-0E3D-B88410B79973}"/>
          </ac:grpSpMkLst>
        </pc:grpChg>
        <pc:picChg chg="mod">
          <ac:chgData name="Vikram Singh" userId="5f4b5f5a-7e8f-403e-beaf-55cbf1b50677" providerId="ADAL" clId="{8E2ADABA-621E-4E65-A576-2B90CF24768E}" dt="2025-02-28T20:28:19.337" v="223" actId="164"/>
          <ac:picMkLst>
            <pc:docMk/>
            <pc:sldMk cId="701990980" sldId="712"/>
            <ac:picMk id="6" creationId="{CE3AB237-8698-44BA-9D1A-8B6E149A9ADF}"/>
          </ac:picMkLst>
        </pc:picChg>
        <pc:cxnChg chg="mod">
          <ac:chgData name="Vikram Singh" userId="5f4b5f5a-7e8f-403e-beaf-55cbf1b50677" providerId="ADAL" clId="{8E2ADABA-621E-4E65-A576-2B90CF24768E}" dt="2025-02-28T20:28:19.337" v="223" actId="164"/>
          <ac:cxnSpMkLst>
            <pc:docMk/>
            <pc:sldMk cId="701990980" sldId="712"/>
            <ac:cxnSpMk id="7" creationId="{C0623D27-8F9B-43A4-B9F1-1D82DE14E951}"/>
          </ac:cxnSpMkLst>
        </pc:cxnChg>
        <pc:cxnChg chg="mod">
          <ac:chgData name="Vikram Singh" userId="5f4b5f5a-7e8f-403e-beaf-55cbf1b50677" providerId="ADAL" clId="{8E2ADABA-621E-4E65-A576-2B90CF24768E}" dt="2025-02-28T20:28:19.337" v="223" actId="164"/>
          <ac:cxnSpMkLst>
            <pc:docMk/>
            <pc:sldMk cId="701990980" sldId="712"/>
            <ac:cxnSpMk id="8" creationId="{865F945C-2D94-47EC-80BF-604DEE6CE648}"/>
          </ac:cxnSpMkLst>
        </pc:cxnChg>
      </pc:sldChg>
      <pc:sldChg chg="addSp delSp new del mod">
        <pc:chgData name="Vikram Singh" userId="5f4b5f5a-7e8f-403e-beaf-55cbf1b50677" providerId="ADAL" clId="{8E2ADABA-621E-4E65-A576-2B90CF24768E}" dt="2025-03-01T08:24:14.828" v="471" actId="47"/>
        <pc:sldMkLst>
          <pc:docMk/>
          <pc:sldMk cId="1217863765" sldId="713"/>
        </pc:sldMkLst>
        <pc:spChg chg="del">
          <ac:chgData name="Vikram Singh" userId="5f4b5f5a-7e8f-403e-beaf-55cbf1b50677" providerId="ADAL" clId="{8E2ADABA-621E-4E65-A576-2B90CF24768E}" dt="2025-03-01T08:23:45.826" v="468" actId="478"/>
          <ac:spMkLst>
            <pc:docMk/>
            <pc:sldMk cId="1217863765" sldId="713"/>
            <ac:spMk id="2" creationId="{7BD4B886-3F7D-FCED-8DDF-E33A0BA60D69}"/>
          </ac:spMkLst>
        </pc:spChg>
        <pc:spChg chg="add del">
          <ac:chgData name="Vikram Singh" userId="5f4b5f5a-7e8f-403e-beaf-55cbf1b50677" providerId="ADAL" clId="{8E2ADABA-621E-4E65-A576-2B90CF24768E}" dt="2025-03-01T08:23:52.466" v="470" actId="21"/>
          <ac:spMkLst>
            <pc:docMk/>
            <pc:sldMk cId="1217863765" sldId="713"/>
            <ac:spMk id="5" creationId="{65785936-9937-3BB3-D986-819D808B444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7E5D0D-EEF9-40AF-B9E3-E1BB76DE6A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940BB-E1BA-4D5F-89E4-BB5F5993A5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B8C3B-144E-4D78-82AD-E3353688D802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3EC8-615B-477F-ACB5-50F3A1BD18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598F-2DCF-48E3-908E-6BF73C0F1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B1E1C-1DC5-42F7-A912-13B3C5E215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0266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254A3-5C6B-4961-88CE-95F84F047291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28223-62CE-46AB-BA2A-E5BE8004C1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170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0378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428223-62CE-46AB-BA2A-E5BE8004C1D9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54418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1104900"/>
            <a:ext cx="11322050" cy="2324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762836"/>
            <a:ext cx="11322050" cy="2324101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35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32262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763389E-133A-443D-A408-803B64002D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579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533775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238250"/>
            <a:ext cx="11322624" cy="2009775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B97797-4553-42F3-9DA4-246F7A9D1E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1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1293147"/>
            <a:ext cx="5648870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1293148"/>
            <a:ext cx="524195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9A7D30-E62E-47F0-A99B-1339719E70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588000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091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09116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D333E1-B807-4699-A7E1-DC68789BB4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3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948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94841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DE7291A-DB53-4F26-B281-FBFD8C9A61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99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538083C-93CD-46E3-8CD2-088E57D50E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578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Email Id Goes Here</a:t>
            </a:r>
            <a:endParaRPr lang="en-IN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Contact Number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194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 userDrawn="1"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6782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21" r:id="rId2"/>
    <p:sldLayoutId id="2147483717" r:id="rId3"/>
    <p:sldLayoutId id="2147483712" r:id="rId4"/>
    <p:sldLayoutId id="2147483713" r:id="rId5"/>
    <p:sldLayoutId id="2147483722" r:id="rId6"/>
    <p:sldLayoutId id="214748371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4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/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8F4926E-AD99-4704-A619-D78FD6C81EEF}"/>
              </a:ext>
            </a:extLst>
          </p:cNvPr>
          <p:cNvSpPr txBox="1">
            <a:spLocks/>
          </p:cNvSpPr>
          <p:nvPr/>
        </p:nvSpPr>
        <p:spPr>
          <a:xfrm>
            <a:off x="10300578" y="302280"/>
            <a:ext cx="1327352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RP-250665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E63DE8B-C07F-4EBE-A587-41219ECF734E}"/>
              </a:ext>
            </a:extLst>
          </p:cNvPr>
          <p:cNvSpPr txBox="1">
            <a:spLocks/>
          </p:cNvSpPr>
          <p:nvPr/>
        </p:nvSpPr>
        <p:spPr>
          <a:xfrm>
            <a:off x="355143" y="256627"/>
            <a:ext cx="6243620" cy="774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kern="1200" dirty="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Meeting #107</a:t>
            </a:r>
          </a:p>
          <a:p>
            <a:pPr algn="l"/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Incheon, Korea, 12</a:t>
            </a:r>
            <a:r>
              <a:rPr lang="en-US" sz="20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14</a:t>
            </a:r>
            <a:r>
              <a:rPr lang="en-US" sz="2000" b="1" baseline="30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March,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43207C-7A67-4ADA-8B0B-19926435C362}"/>
              </a:ext>
            </a:extLst>
          </p:cNvPr>
          <p:cNvSpPr txBox="1"/>
          <p:nvPr/>
        </p:nvSpPr>
        <p:spPr>
          <a:xfrm>
            <a:off x="169322" y="4629380"/>
            <a:ext cx="629746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i="0" u="none" strike="noStrike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Views on Scope for R20 “Sensing/ISAC for 5G-Adv and 6G”</a:t>
            </a:r>
            <a:endParaRPr lang="en-IN" sz="2400" b="1" i="0" u="none" strike="noStrike" baseline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41D005-87A5-4D9F-A034-3AE4980CD0BD}"/>
              </a:ext>
            </a:extLst>
          </p:cNvPr>
          <p:cNvSpPr txBox="1"/>
          <p:nvPr/>
        </p:nvSpPr>
        <p:spPr>
          <a:xfrm>
            <a:off x="169322" y="5592914"/>
            <a:ext cx="61937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	15.2.9.1</a:t>
            </a:r>
          </a:p>
          <a:p>
            <a:r>
              <a:rPr lang="en-IN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Source: 		Tejas Networks</a:t>
            </a:r>
          </a:p>
          <a:p>
            <a:r>
              <a:rPr lang="en-US" b="0" i="0" u="none" strike="noStrike" baseline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	Discussion</a:t>
            </a:r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86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6" y="1238250"/>
            <a:ext cx="11058914" cy="3790950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SA1: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rel-19 of 3GPP has defined multiple scenarios related to Integrated Sensing and Communication (ISAC):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Object/Target detection and tracking. e.g. UAVs, automotive vehicles, human beings, etc.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Weather monitoring. e.g. rainfall, floods, etc.</a:t>
            </a:r>
          </a:p>
          <a:p>
            <a:pPr>
              <a:spcBef>
                <a:spcPts val="800"/>
              </a:spcBef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RAN1: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rel-19 SI of 3GPP has been discussing:</a:t>
            </a:r>
          </a:p>
          <a:p>
            <a:pPr lv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ISAC channel modeling,</a:t>
            </a:r>
          </a:p>
          <a:p>
            <a:pPr lvl="2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Target Channel, Background Channel, RCS modelling, etc.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ISAC deployment scenarios.</a:t>
            </a:r>
          </a:p>
          <a:p>
            <a:pPr algn="just">
              <a:spcBef>
                <a:spcPts val="80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channel modeling and calibration work is expected to be completed by 3GPP RAN1#121 in Release-19. During RAN#106, companies agreed to study and discuss the RAN architecture related to ISAC within RAN3 for Release-20. Therefore, RAN1 should wait for RAN3 to make progress on the architectural aspects before initiating its own study and evaluation work.</a:t>
            </a:r>
          </a:p>
          <a:p>
            <a:pPr marL="0" indent="0">
              <a:buNone/>
            </a:pP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9788"/>
            <a:ext cx="10754139" cy="525463"/>
          </a:xfrm>
        </p:spPr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Motivation 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46034C-D19F-4D3F-AF4B-3EB71D71E0E4}"/>
              </a:ext>
            </a:extLst>
          </p:cNvPr>
          <p:cNvSpPr txBox="1"/>
          <p:nvPr/>
        </p:nvSpPr>
        <p:spPr>
          <a:xfrm>
            <a:off x="645459" y="5108352"/>
            <a:ext cx="10860000" cy="114748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square" anchor="ctr">
            <a:noAutofit/>
          </a:bodyPr>
          <a:lstStyle/>
          <a:p>
            <a:pPr algn="just"/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channel modeling and calibration work is expected to be completed by 3GPP RAN1#121 in Release-19. During RAN#106, companies agreed to study and discuss the RAN architecture related to ISAC within RAN3 for Release-20. Therefore, RAN1 should wait for RAN3 to make progress on the architectural aspects before initiating its own study and evaluation work.</a:t>
            </a:r>
          </a:p>
        </p:txBody>
      </p:sp>
    </p:spTree>
    <p:extLst>
      <p:ext uri="{BB962C8B-B14F-4D97-AF65-F5344CB8AC3E}">
        <p14:creationId xmlns:p14="http://schemas.microsoft.com/office/powerpoint/2010/main" val="462068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058915" cy="4848687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Times New Roman"/>
                <a:ea typeface="Roboto"/>
                <a:cs typeface="Times New Roman"/>
              </a:rPr>
              <a:t>For ISAC channel modeling, the following use-cases were prioritized by RAN-1: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/>
                <a:ea typeface="Roboto"/>
                <a:cs typeface="Times New Roman"/>
              </a:rPr>
              <a:t>UAV detection and weather monitoring use cases should be prioritized for study and evaluation in RAN1.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/>
                <a:ea typeface="Roboto"/>
                <a:cs typeface="Times New Roman"/>
              </a:rPr>
              <a:t>The OFDM waveform used in 5G is not suitable for sensing, especially for monostatic sensing.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Times New Roman"/>
                <a:ea typeface="Roboto"/>
                <a:cs typeface="Times New Roman"/>
              </a:rPr>
              <a:t>Furthermore, the standards impact for most sensing modes, particularly </a:t>
            </a:r>
            <a:r>
              <a:rPr lang="en-US" dirty="0" err="1">
                <a:latin typeface="Times New Roman"/>
                <a:ea typeface="Roboto"/>
                <a:cs typeface="Times New Roman"/>
              </a:rPr>
              <a:t>gNB</a:t>
            </a:r>
            <a:r>
              <a:rPr lang="en-US" dirty="0">
                <a:latin typeface="Times New Roman"/>
                <a:ea typeface="Roboto"/>
                <a:cs typeface="Times New Roman"/>
              </a:rPr>
              <a:t>-to-</a:t>
            </a:r>
            <a:r>
              <a:rPr lang="en-US" dirty="0" err="1">
                <a:latin typeface="Times New Roman"/>
                <a:ea typeface="Roboto"/>
                <a:cs typeface="Times New Roman"/>
              </a:rPr>
              <a:t>gNB</a:t>
            </a:r>
            <a:r>
              <a:rPr lang="en-US" dirty="0">
                <a:latin typeface="Times New Roman"/>
                <a:ea typeface="Roboto"/>
                <a:cs typeface="Times New Roman"/>
              </a:rPr>
              <a:t> sensing, is very high.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1700" dirty="0">
                <a:latin typeface="Times New Roman"/>
                <a:ea typeface="Roboto"/>
                <a:cs typeface="Times New Roman"/>
              </a:rPr>
              <a:t>We propose that ISAC should not be studied by 3GPP RAN1 in Release-20 under the 5G-Advanced track. Instead, it should be considered under the 6G track, once RAN3 makes adequate progress on the relevant architecture aspects.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9788"/>
            <a:ext cx="10754139" cy="525463"/>
          </a:xfrm>
        </p:spPr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ISAC Use-cases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457A3205-C162-468B-9E4F-ECAAAC481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69473"/>
              </p:ext>
            </p:extLst>
          </p:nvPr>
        </p:nvGraphicFramePr>
        <p:xfrm>
          <a:off x="780200" y="1676285"/>
          <a:ext cx="7426035" cy="1968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035">
                  <a:extLst>
                    <a:ext uri="{9D8B030D-6E8A-4147-A177-3AD203B41FA5}">
                      <a16:colId xmlns:a16="http://schemas.microsoft.com/office/drawing/2014/main" val="245585778"/>
                    </a:ext>
                  </a:extLst>
                </a:gridCol>
                <a:gridCol w="5472000">
                  <a:extLst>
                    <a:ext uri="{9D8B030D-6E8A-4147-A177-3AD203B41FA5}">
                      <a16:colId xmlns:a16="http://schemas.microsoft.com/office/drawing/2014/main" val="2650715149"/>
                    </a:ext>
                  </a:extLst>
                </a:gridCol>
              </a:tblGrid>
              <a:tr h="354953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Use-Case`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Sensing Functionality/Parameters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059806"/>
                  </a:ext>
                </a:extLst>
              </a:tr>
              <a:tr h="32268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UAV related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UAV detection, UAV localization, UAV tracking.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361054"/>
                  </a:ext>
                </a:extLst>
              </a:tr>
              <a:tr h="32268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Human related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VRU detection, fall detection.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207354"/>
                  </a:ext>
                </a:extLst>
              </a:tr>
              <a:tr h="32268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Weather related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Rainfall detection, flood detection, snow fall detection.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885128"/>
                  </a:ext>
                </a:extLst>
              </a:tr>
              <a:tr h="32268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Infrastructure related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Automated guided vehicle tracking in indoor factories.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3534331"/>
                  </a:ext>
                </a:extLst>
              </a:tr>
              <a:tr h="32268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Hazard related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Objects creating hazards on roads/railways.</a:t>
                      </a:r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324134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869FFD7-D3D0-4D07-A4D8-CFCBEF223081}"/>
              </a:ext>
            </a:extLst>
          </p:cNvPr>
          <p:cNvSpPr txBox="1"/>
          <p:nvPr/>
        </p:nvSpPr>
        <p:spPr>
          <a:xfrm>
            <a:off x="620269" y="5615770"/>
            <a:ext cx="10975382" cy="61555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square" lIns="14400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propose that ISAC should not be studied by 3GPP RAN1 in Release-20 under the 5G-Advanced track. Instead, it should be considered under the 6G track, once RAN3 makes adequate progress on the relevant architecture aspects.</a:t>
            </a:r>
          </a:p>
        </p:txBody>
      </p:sp>
    </p:spTree>
    <p:extLst>
      <p:ext uri="{BB962C8B-B14F-4D97-AF65-F5344CB8AC3E}">
        <p14:creationId xmlns:p14="http://schemas.microsoft.com/office/powerpoint/2010/main" val="2167440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241" y="789030"/>
            <a:ext cx="11058915" cy="4848687"/>
          </a:xfrm>
        </p:spPr>
        <p:txBody>
          <a:bodyPr lIns="91440" tIns="45720" rIns="91440" bIns="45720" anchor="t"/>
          <a:lstStyle/>
          <a:p>
            <a:pPr marL="4572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ISAC, RAN-1 should study the sensing performance for the following mode:</a:t>
            </a: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spcBef>
                <a:spcPts val="600"/>
              </a:spcBef>
            </a:pPr>
            <a:r>
              <a:rPr lang="en-US" sz="1800" dirty="0">
                <a:latin typeface="Times New Roman"/>
                <a:ea typeface="Roboto"/>
                <a:cs typeface="Times New Roman"/>
              </a:rPr>
              <a:t>The </a:t>
            </a:r>
            <a:r>
              <a:rPr lang="en-US" sz="1800" dirty="0" err="1">
                <a:latin typeface="Times New Roman"/>
                <a:ea typeface="Roboto"/>
                <a:cs typeface="Times New Roman"/>
              </a:rPr>
              <a:t>gNB</a:t>
            </a:r>
            <a:r>
              <a:rPr lang="en-US" sz="1800" dirty="0">
                <a:latin typeface="Times New Roman"/>
                <a:ea typeface="Roboto"/>
                <a:cs typeface="Times New Roman"/>
              </a:rPr>
              <a:t>-to-</a:t>
            </a:r>
            <a:r>
              <a:rPr lang="en-US" sz="1800" dirty="0" err="1">
                <a:latin typeface="Times New Roman"/>
                <a:ea typeface="Roboto"/>
                <a:cs typeface="Times New Roman"/>
              </a:rPr>
              <a:t>gNB</a:t>
            </a:r>
            <a:r>
              <a:rPr lang="en-US" sz="1800" dirty="0">
                <a:latin typeface="Times New Roman"/>
                <a:ea typeface="Roboto"/>
                <a:cs typeface="Times New Roman"/>
              </a:rPr>
              <a:t> multi-static sensing mode is the most reasonable and practical option and should be prioritized in the ISAC study by 3GPP RAN for all its works.</a:t>
            </a:r>
          </a:p>
          <a:p>
            <a:pPr lvl="2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latin typeface="Times New Roman"/>
                <a:ea typeface="Roboto"/>
                <a:cs typeface="Times New Roman"/>
              </a:rPr>
              <a:t>T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Roboto"/>
                <a:cs typeface="Times New Roman"/>
              </a:rPr>
              <a:t>his also aligns with views of the majority stakeholders in SA2#167 prioritizing </a:t>
            </a:r>
            <a:r>
              <a:rPr lang="en-US" sz="1600" dirty="0" err="1">
                <a:solidFill>
                  <a:srgbClr val="000000"/>
                </a:solidFill>
                <a:latin typeface="Times New Roman"/>
                <a:ea typeface="Roboto"/>
                <a:cs typeface="Times New Roman"/>
              </a:rPr>
              <a:t>gNB</a:t>
            </a:r>
            <a:r>
              <a:rPr lang="en-US" sz="1600" dirty="0">
                <a:solidFill>
                  <a:srgbClr val="000000"/>
                </a:solidFill>
                <a:latin typeface="Times New Roman"/>
                <a:ea typeface="Roboto"/>
                <a:cs typeface="Times New Roman"/>
              </a:rPr>
              <a:t> based sensing. </a:t>
            </a:r>
          </a:p>
          <a:p>
            <a:pPr lvl="2"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0000"/>
              </a:solidFill>
              <a:highlight>
                <a:srgbClr val="00FF00"/>
              </a:highlight>
              <a:latin typeface="Times New Roman"/>
              <a:ea typeface="Roboto"/>
              <a:cs typeface="Times New Roman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9788"/>
            <a:ext cx="10754139" cy="525463"/>
          </a:xfrm>
        </p:spPr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gNB based Sensing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457A3205-C162-468B-9E4F-ECAAAC481A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063154"/>
              </p:ext>
            </p:extLst>
          </p:nvPr>
        </p:nvGraphicFramePr>
        <p:xfrm>
          <a:off x="1155713" y="1469566"/>
          <a:ext cx="9876521" cy="321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4186">
                  <a:extLst>
                    <a:ext uri="{9D8B030D-6E8A-4147-A177-3AD203B41FA5}">
                      <a16:colId xmlns:a16="http://schemas.microsoft.com/office/drawing/2014/main" val="245585778"/>
                    </a:ext>
                  </a:extLst>
                </a:gridCol>
                <a:gridCol w="2298082">
                  <a:extLst>
                    <a:ext uri="{9D8B030D-6E8A-4147-A177-3AD203B41FA5}">
                      <a16:colId xmlns:a16="http://schemas.microsoft.com/office/drawing/2014/main" val="106081887"/>
                    </a:ext>
                  </a:extLst>
                </a:gridCol>
                <a:gridCol w="5134253">
                  <a:extLst>
                    <a:ext uri="{9D8B030D-6E8A-4147-A177-3AD203B41FA5}">
                      <a16:colId xmlns:a16="http://schemas.microsoft.com/office/drawing/2014/main" val="2650715149"/>
                    </a:ext>
                  </a:extLst>
                </a:gridCol>
              </a:tblGrid>
              <a:tr h="23366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Sensing Mode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Merit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Limitation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059806"/>
                  </a:ext>
                </a:extLst>
              </a:tr>
              <a:tr h="21242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 monostatic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Very low overhead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Self interference cancellation is very difficult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361054"/>
                  </a:ext>
                </a:extLst>
              </a:tr>
              <a:tr h="212422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gNB-gNB multi-static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 overhead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New SFI formats required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207354"/>
                  </a:ext>
                </a:extLst>
              </a:tr>
              <a:tr h="254907">
                <a:tc>
                  <a:txBody>
                    <a:bodyPr/>
                    <a:lstStyle/>
                    <a:p>
                      <a:r>
                        <a:rPr lang="en-US" sz="140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-UE multi-static</a:t>
                      </a: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endParaRPr lang="en-US" sz="140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 standards impact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reporting overhead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6885128"/>
                  </a:ext>
                </a:extLst>
              </a:tr>
              <a:tr h="339875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monostatic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 overhead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Self interference cancellation is extremely difficult.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Poor sensing performance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3534331"/>
                  </a:ext>
                </a:extLst>
              </a:tr>
              <a:tr h="477950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UE-UE multi-static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3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Poor sensing performance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Localized sensing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Synchronization and calibration issues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3241346"/>
                  </a:ext>
                </a:extLst>
              </a:tr>
              <a:tr h="50981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Note: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One or multiple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(s) transmits and One or multiple UE(s) receives the sensing signal in downlink or,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2. One or multiple UE(s) transmits and One or multiple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(s) receives the sensing signal in uplink. 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3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lang="en-US" sz="13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303403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3420041-D386-4E88-9C7F-C6114524D341}"/>
              </a:ext>
            </a:extLst>
          </p:cNvPr>
          <p:cNvSpPr txBox="1"/>
          <p:nvPr/>
        </p:nvSpPr>
        <p:spPr>
          <a:xfrm>
            <a:off x="977534" y="5810455"/>
            <a:ext cx="10437371" cy="35394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square" lIns="144000" anchor="ctr">
            <a:spAutoFit/>
          </a:bodyPr>
          <a:lstStyle/>
          <a:p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-to-</a:t>
            </a:r>
            <a:r>
              <a:rPr lang="en-US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multi-static sensing mode should be prioritized in the ISAC study by 3GPP RAN for all its works.</a:t>
            </a:r>
            <a:endParaRPr lang="en-IN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425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305354"/>
            <a:ext cx="5894318" cy="4637707"/>
          </a:xfrm>
        </p:spPr>
        <p:txBody>
          <a:bodyPr lIns="91440" tIns="45720" rIns="91440" bIns="45720" anchor="t"/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 WGs should prioritize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-to-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multi-static sensing use case.</a:t>
            </a:r>
          </a:p>
          <a:p>
            <a:pPr lvl="1" algn="just"/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Low reporting overhead 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5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to Sensing Function,</a:t>
            </a:r>
            <a:endParaRPr lang="en-US" sz="1500" dirty="0">
              <a:latin typeface="Times New Roman"/>
              <a:ea typeface="Roboto"/>
              <a:cs typeface="Times New Roman"/>
            </a:endParaRPr>
          </a:p>
          <a:p>
            <a:pPr lvl="1" algn="just"/>
            <a:r>
              <a:rPr lang="en-US" sz="1500" dirty="0">
                <a:latin typeface="Times New Roman"/>
                <a:ea typeface="Roboto"/>
                <a:cs typeface="Times New Roman"/>
              </a:rPr>
              <a:t>We believe this case has the </a:t>
            </a:r>
            <a:r>
              <a:rPr lang="en-US" sz="1500" b="1" dirty="0">
                <a:latin typeface="Times New Roman"/>
                <a:ea typeface="Roboto"/>
                <a:cs typeface="Times New Roman"/>
              </a:rPr>
              <a:t>least impact on existing standards,</a:t>
            </a:r>
          </a:p>
          <a:p>
            <a:pPr lvl="1" algn="just"/>
            <a:r>
              <a:rPr lang="en-US" sz="1500" dirty="0">
                <a:latin typeface="Times New Roman"/>
                <a:ea typeface="Roboto"/>
                <a:cs typeface="Times New Roman"/>
              </a:rPr>
              <a:t>High sensing accuracy due to </a:t>
            </a:r>
            <a:r>
              <a:rPr lang="en-US" sz="1500" b="1" dirty="0">
                <a:latin typeface="Times New Roman"/>
                <a:ea typeface="Roboto"/>
                <a:cs typeface="Times New Roman"/>
              </a:rPr>
              <a:t>large bandwidth </a:t>
            </a:r>
            <a:r>
              <a:rPr lang="en-US" sz="1500" dirty="0">
                <a:latin typeface="Times New Roman"/>
                <a:ea typeface="Roboto"/>
                <a:cs typeface="Times New Roman"/>
              </a:rPr>
              <a:t>and </a:t>
            </a:r>
            <a:r>
              <a:rPr lang="en-US" sz="1500" b="1" dirty="0">
                <a:latin typeface="Times New Roman"/>
                <a:ea typeface="Roboto"/>
                <a:cs typeface="Times New Roman"/>
              </a:rPr>
              <a:t>multiple antennas </a:t>
            </a:r>
            <a:r>
              <a:rPr lang="en-US" sz="1500" dirty="0">
                <a:latin typeface="Times New Roman"/>
                <a:ea typeface="Roboto"/>
                <a:cs typeface="Times New Roman"/>
              </a:rPr>
              <a:t>at </a:t>
            </a:r>
            <a:r>
              <a:rPr lang="en-US" sz="1500" dirty="0" err="1">
                <a:latin typeface="Times New Roman"/>
                <a:ea typeface="Roboto"/>
                <a:cs typeface="Times New Roman"/>
              </a:rPr>
              <a:t>gNB</a:t>
            </a:r>
            <a:r>
              <a:rPr lang="en-US" sz="1500" dirty="0">
                <a:latin typeface="Times New Roman"/>
                <a:ea typeface="Roboto"/>
                <a:cs typeface="Times New Roman"/>
              </a:rPr>
              <a:t>,</a:t>
            </a:r>
          </a:p>
          <a:p>
            <a:pPr lvl="1" algn="just"/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Excellent LOS probability 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with targets like UAVs in </a:t>
            </a:r>
            <a:r>
              <a:rPr lang="en-US" sz="15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-to-</a:t>
            </a:r>
            <a:r>
              <a:rPr lang="en-US" sz="15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sensing,</a:t>
            </a:r>
            <a:endParaRPr lang="en-US" sz="1500" dirty="0">
              <a:latin typeface="Times New Roman"/>
              <a:ea typeface="Roboto"/>
              <a:cs typeface="Times New Roman"/>
            </a:endParaRPr>
          </a:p>
          <a:p>
            <a:pPr lvl="1" algn="just"/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Superior sensing coverage 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with advanced transmitters and receivers,</a:t>
            </a:r>
          </a:p>
          <a:p>
            <a:pPr lvl="1" algn="just"/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Reduced network overhead 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(e.g., fewer handovers) compared to other sensing modes</a:t>
            </a:r>
          </a:p>
          <a:p>
            <a:pPr lvl="1" algn="just"/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Static nature of </a:t>
            </a:r>
            <a:r>
              <a:rPr lang="en-US" sz="15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with precisely known location, </a:t>
            </a:r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simplifies initial implementation 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compared to bistatic scenarios with 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49788"/>
            <a:ext cx="10754139" cy="525463"/>
          </a:xfrm>
        </p:spPr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gNB based Sensing</a:t>
            </a:r>
          </a:p>
          <a:p>
            <a:endParaRPr lang="en-I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2A79816-264B-ECF8-0E3D-B88410B79973}"/>
              </a:ext>
            </a:extLst>
          </p:cNvPr>
          <p:cNvGrpSpPr>
            <a:grpSpLocks noChangeAspect="1"/>
          </p:cNvGrpSpPr>
          <p:nvPr/>
        </p:nvGrpSpPr>
        <p:grpSpPr>
          <a:xfrm>
            <a:off x="6712663" y="1305354"/>
            <a:ext cx="4598176" cy="4140000"/>
            <a:chOff x="7199224" y="1557748"/>
            <a:chExt cx="4454845" cy="401095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E3AB237-8698-44BA-9D1A-8B6E149A9A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9224" y="1608699"/>
              <a:ext cx="4205338" cy="3960000"/>
            </a:xfrm>
            <a:prstGeom prst="rect">
              <a:avLst/>
            </a:prstGeom>
          </p:spPr>
        </p:pic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0623D27-8F9B-43A4-B9F1-1D82DE14E951}"/>
                </a:ext>
              </a:extLst>
            </p:cNvPr>
            <p:cNvCxnSpPr>
              <a:cxnSpLocks/>
            </p:cNvCxnSpPr>
            <p:nvPr/>
          </p:nvCxnSpPr>
          <p:spPr>
            <a:xfrm>
              <a:off x="8679534" y="1759530"/>
              <a:ext cx="792000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65F945C-2D94-47EC-80BF-604DEE6CE648}"/>
                </a:ext>
              </a:extLst>
            </p:cNvPr>
            <p:cNvCxnSpPr>
              <a:cxnSpLocks/>
            </p:cNvCxnSpPr>
            <p:nvPr/>
          </p:nvCxnSpPr>
          <p:spPr>
            <a:xfrm>
              <a:off x="8679534" y="2024184"/>
              <a:ext cx="792000" cy="0"/>
            </a:xfrm>
            <a:prstGeom prst="line">
              <a:avLst/>
            </a:prstGeom>
            <a:ln w="15875">
              <a:solidFill>
                <a:srgbClr val="A31D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931FA2A-BF22-472D-91BD-14362D3A48FF}"/>
                </a:ext>
              </a:extLst>
            </p:cNvPr>
            <p:cNvSpPr txBox="1"/>
            <p:nvPr/>
          </p:nvSpPr>
          <p:spPr>
            <a:xfrm>
              <a:off x="7326175" y="1605642"/>
              <a:ext cx="7922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Sensing</a:t>
              </a:r>
              <a:r>
                <a:rPr 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525CD1A-F505-4B0D-9FC8-192D4CA633E6}"/>
                </a:ext>
              </a:extLst>
            </p:cNvPr>
            <p:cNvSpPr txBox="1"/>
            <p:nvPr/>
          </p:nvSpPr>
          <p:spPr>
            <a:xfrm>
              <a:off x="7326175" y="1870294"/>
              <a:ext cx="13805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Communication</a:t>
              </a:r>
              <a:r>
                <a:rPr lang="en-US" sz="12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EB3A21C-2548-42F6-8F07-64A10A202096}"/>
                </a:ext>
              </a:extLst>
            </p:cNvPr>
            <p:cNvSpPr/>
            <p:nvPr/>
          </p:nvSpPr>
          <p:spPr>
            <a:xfrm>
              <a:off x="7326175" y="1605641"/>
              <a:ext cx="2339064" cy="572429"/>
            </a:xfrm>
            <a:prstGeom prst="rect">
              <a:avLst/>
            </a:prstGeom>
            <a:noFill/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1A08527-6D96-4D27-9655-0A7D46D458BF}"/>
                </a:ext>
              </a:extLst>
            </p:cNvPr>
            <p:cNvSpPr/>
            <p:nvPr/>
          </p:nvSpPr>
          <p:spPr>
            <a:xfrm>
              <a:off x="7279994" y="1557748"/>
              <a:ext cx="4374075" cy="4010951"/>
            </a:xfrm>
            <a:prstGeom prst="rect">
              <a:avLst/>
            </a:prstGeom>
            <a:noFill/>
            <a:ln w="158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01990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407D26-0E6F-4381-9423-E5DEE0755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688" y="4629538"/>
            <a:ext cx="11322624" cy="1549194"/>
          </a:xfrm>
          <a:ln w="12700">
            <a:solidFill>
              <a:schemeClr val="tx1"/>
            </a:solidFill>
          </a:ln>
        </p:spPr>
        <p:txBody>
          <a:bodyPr lIns="91440" tIns="45720" rIns="91440" bIns="45720" anchor="ctr"/>
          <a:lstStyle/>
          <a:p>
            <a:pPr algn="just"/>
            <a:r>
              <a:rPr lang="en-US" sz="1600" b="1" dirty="0">
                <a:latin typeface="Times New Roman"/>
                <a:ea typeface="Roboto"/>
                <a:cs typeface="Times New Roman"/>
              </a:rPr>
              <a:t>Proposal 1: </a:t>
            </a:r>
            <a:r>
              <a:rPr lang="en-US" sz="1500" dirty="0">
                <a:latin typeface="Times New Roman"/>
                <a:ea typeface="Roboto"/>
                <a:cs typeface="Times New Roman"/>
              </a:rPr>
              <a:t>The channel modeling and calibration work is expected to be completed by 3GPP RAN1#121 in Release-19. During RAN#106, companies agreed to study and discuss the RAN architecture related to ISAC within RAN3 for Release-20. Therefore, RAN1 should wait for RAN3 to make progress on the architectural aspects before initiating its own study and evaluation work.</a:t>
            </a:r>
          </a:p>
          <a:p>
            <a:pPr algn="just">
              <a:spcBef>
                <a:spcPts val="600"/>
              </a:spcBef>
            </a:pPr>
            <a:r>
              <a:rPr lang="en-US" sz="1600" b="1" dirty="0">
                <a:latin typeface="Times New Roman"/>
                <a:ea typeface="Roboto"/>
                <a:cs typeface="Times New Roman"/>
              </a:rPr>
              <a:t>Proposal 2: </a:t>
            </a:r>
            <a:r>
              <a:rPr lang="en-US" sz="1500" dirty="0">
                <a:latin typeface="Times New Roman"/>
                <a:ea typeface="Roboto"/>
                <a:cs typeface="Times New Roman"/>
              </a:rPr>
              <a:t>We propose that ISAC should not be studied by 3GPP RAN1 in Release-20 under the 5G-Advanced track. Instead, it should be considered under the 6G track, once RAN3 makes adequate progress on the relevant architecture aspects.</a:t>
            </a:r>
          </a:p>
          <a:p>
            <a:pPr algn="just">
              <a:spcBef>
                <a:spcPts val="600"/>
              </a:spcBef>
            </a:pPr>
            <a:r>
              <a:rPr lang="en-US" sz="1600" b="1" dirty="0">
                <a:latin typeface="Times New Roman"/>
                <a:ea typeface="Roboto"/>
                <a:cs typeface="Times New Roman"/>
              </a:rPr>
              <a:t>Proposal 3: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-to-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multi-static sensing mode should be prioritized in the ISAC study by 3GPP RAN for all its works [RAN-3 led].</a:t>
            </a:r>
            <a:endParaRPr lang="en-IN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FEA00C-A55E-4D4C-A1C1-B4CAAB830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4A6DCF-6CAC-4BEF-BD91-852CBD0A23FC}"/>
              </a:ext>
            </a:extLst>
          </p:cNvPr>
          <p:cNvSpPr txBox="1"/>
          <p:nvPr/>
        </p:nvSpPr>
        <p:spPr>
          <a:xfrm>
            <a:off x="434688" y="4271551"/>
            <a:ext cx="1080000" cy="3240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2060"/>
            </a:solidFill>
          </a:ln>
        </p:spPr>
        <p:txBody>
          <a:bodyPr wrap="square"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Proposals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85F41F5D-43CA-429B-B4D6-F34224365437}"/>
              </a:ext>
            </a:extLst>
          </p:cNvPr>
          <p:cNvSpPr txBox="1">
            <a:spLocks/>
          </p:cNvSpPr>
          <p:nvPr/>
        </p:nvSpPr>
        <p:spPr>
          <a:xfrm>
            <a:off x="434688" y="1647696"/>
            <a:ext cx="11322624" cy="2401794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RAN-1 should consider the following observations on the sensing modes for ISAC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</a:pPr>
            <a:r>
              <a:rPr lang="en-US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gNB-gNB</a:t>
            </a: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multi-static sensing mode is the most reasonable and practical use-case to study for ISAC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 reporting overhead from 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Sensing Function,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believe this case has the least impact on existing standards,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sensing accuracy due to large bandwidth and multiple antennas at 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Excellent LOS probability with targets like UAVs in 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-to-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sensing,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Superior sensing coverage and tracking with advanced transmitters and receivers,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Reduced network overhead (e.g., fewer handovers) compared to other sensing modes</a:t>
            </a:r>
          </a:p>
          <a:p>
            <a:pPr lvl="2">
              <a:spcBef>
                <a:spcPts val="300"/>
              </a:spcBef>
            </a:pP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Static nature of </a:t>
            </a:r>
            <a:r>
              <a:rPr lang="en-US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gNBs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with precisely known location, simplifies initial implementation compared to bistatic scenarios with UEs</a:t>
            </a:r>
          </a:p>
          <a:p>
            <a:pPr lvl="1"/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OFDM waveform used in 5G is not optimal for sensing and the standards impact for important practical sensing modes is very high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E09BE-C884-4DA8-B312-2FA54FC259E1}"/>
              </a:ext>
            </a:extLst>
          </p:cNvPr>
          <p:cNvSpPr txBox="1"/>
          <p:nvPr/>
        </p:nvSpPr>
        <p:spPr>
          <a:xfrm>
            <a:off x="434687" y="1293522"/>
            <a:ext cx="1440000" cy="3240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2060"/>
            </a:solidFill>
          </a:ln>
        </p:spPr>
        <p:txBody>
          <a:bodyPr wrap="square" anchor="ctr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Observations</a:t>
            </a:r>
            <a:endParaRPr lang="en-I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60724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E4A85568-D358-4625-A3AC-2C8577FA1B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352AABD8-F6DF-4C39-8700-EA578DF99CE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F341E96D5F85459BC6D958FECA505E" ma:contentTypeVersion="14" ma:contentTypeDescription="Create a new document." ma:contentTypeScope="" ma:versionID="059ff942ff2a4dd36243a0d0be83fdcb">
  <xsd:schema xmlns:xsd="http://www.w3.org/2001/XMLSchema" xmlns:xs="http://www.w3.org/2001/XMLSchema" xmlns:p="http://schemas.microsoft.com/office/2006/metadata/properties" xmlns:ns2="6176efa2-30a0-441c-9c03-48f8aba8ceb3" xmlns:ns3="c5699820-3acf-401b-ab2e-c7e85a4a674a" targetNamespace="http://schemas.microsoft.com/office/2006/metadata/properties" ma:root="true" ma:fieldsID="73e21df6fa91d01744efa21c75d8a24b" ns2:_="" ns3:_="">
    <xsd:import namespace="6176efa2-30a0-441c-9c03-48f8aba8ceb3"/>
    <xsd:import namespace="c5699820-3acf-401b-ab2e-c7e85a4a67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76efa2-30a0-441c-9c03-48f8aba8c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52b3041-04ac-44b9-bd7b-e4a1bc8e6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99820-3acf-401b-ab2e-c7e85a4a674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07aa001-3c44-4d74-82e2-1c4705c77aff}" ma:internalName="TaxCatchAll" ma:showField="CatchAllData" ma:web="c5699820-3acf-401b-ab2e-c7e85a4a67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6176efa2-30a0-441c-9c03-48f8aba8ceb3">
      <Terms xmlns="http://schemas.microsoft.com/office/infopath/2007/PartnerControls"/>
    </lcf76f155ced4ddcb4097134ff3c332f>
    <TaxCatchAll xmlns="c5699820-3acf-401b-ab2e-c7e85a4a674a" xsi:nil="true"/>
  </documentManagement>
</p:properties>
</file>

<file path=customXml/itemProps1.xml><?xml version="1.0" encoding="utf-8"?>
<ds:datastoreItem xmlns:ds="http://schemas.openxmlformats.org/officeDocument/2006/customXml" ds:itemID="{A0F6666D-6E95-451A-A9AE-BA9C25C7CF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9BD3711-1432-490E-A5C7-D18EEB24302E}">
  <ds:schemaRefs>
    <ds:schemaRef ds:uri="6176efa2-30a0-441c-9c03-48f8aba8ceb3"/>
    <ds:schemaRef ds:uri="c5699820-3acf-401b-ab2e-c7e85a4a67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6C0592A-B892-402B-B24A-A34A9E4EBE28}">
  <ds:schemaRefs>
    <ds:schemaRef ds:uri="http://purl.org/dc/elements/1.1/"/>
    <ds:schemaRef ds:uri="c5699820-3acf-401b-ab2e-c7e85a4a674a"/>
    <ds:schemaRef ds:uri="http://purl.org/dc/terms/"/>
    <ds:schemaRef ds:uri="6176efa2-30a0-441c-9c03-48f8aba8ceb3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Presentation_2021</Template>
  <TotalTime>43</TotalTime>
  <Words>1044</Words>
  <Application>Microsoft Office PowerPoint</Application>
  <PresentationFormat>Widescreen</PresentationFormat>
  <Paragraphs>111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Courier New</vt:lpstr>
      <vt:lpstr>Roboto</vt:lpstr>
      <vt:lpstr>Segoe UI</vt:lpstr>
      <vt:lpstr>Times New Roman</vt:lpstr>
      <vt:lpstr>Wingdings</vt:lpstr>
      <vt:lpstr>Master 1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India</dc:creator>
  <cp:lastModifiedBy>Devarakonda Pavan Kalyan</cp:lastModifiedBy>
  <cp:revision>3</cp:revision>
  <dcterms:created xsi:type="dcterms:W3CDTF">2024-11-11T06:30:19Z</dcterms:created>
  <dcterms:modified xsi:type="dcterms:W3CDTF">2025-03-03T08:40:12Z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0x01010013F341E96D5F85459BC6D958FECA505E</vt:lpwstr>
  </property>
  <property fmtid="{D5CDD505-2E9C-101B-9397-08002B2CF9AE}" pid="3" name="MediaServiceImageTags">
    <vt:lpwstr/>
  </property>
</Properties>
</file>