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19" r:id="rId5"/>
    <p:sldMasterId id="2147483715" r:id="rId6"/>
  </p:sldMasterIdLst>
  <p:notesMasterIdLst>
    <p:notesMasterId r:id="rId12"/>
  </p:notesMasterIdLst>
  <p:handoutMasterIdLst>
    <p:handoutMasterId r:id="rId13"/>
  </p:handoutMasterIdLst>
  <p:sldIdLst>
    <p:sldId id="704" r:id="rId7"/>
    <p:sldId id="699" r:id="rId8"/>
    <p:sldId id="705" r:id="rId9"/>
    <p:sldId id="706" r:id="rId10"/>
    <p:sldId id="70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7960C-95FB-5A04-85F7-FB7B1FB540CD}" name="Jishnu A" initials="JA" userId="S::jishnu@tejasnetworks.com::6cdde94f-b0c3-449d-85cb-50b3b645d771" providerId="AD"/>
  <p188:author id="{E70EE541-FA01-11CD-70D4-2C620A4F2D86}" name="Sushmita Ghosh" initials="" userId="S::sushmitag@tejasnetworks.com::f503617e-ce7e-46c3-a8fb-e63dbd8a9f9f" providerId="AD"/>
  <p188:author id="{685E5E5E-CDD1-D0D9-30C3-CCF6A916C8B2}" name="Vikram Singh" initials="VS" userId="S::vikramsin@tejasnetworks.com::5f4b5f5a-7e8f-403e-beaf-55cbf1b50677" providerId="AD"/>
  <p188:author id="{B74FFDCB-7D77-43DF-5B0E-07211CA5A93B}" name="Anindya Saha" initials="AS" userId="S::anindyas@tejasnetworks.com::c5d90394-4417-4b57-933b-dcb415ce4e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0B4"/>
    <a:srgbClr val="A6CE38"/>
    <a:srgbClr val="C86754"/>
    <a:srgbClr val="065280"/>
    <a:srgbClr val="FFFFFF"/>
    <a:srgbClr val="000000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18CEEA-0B25-408B-A8FE-9F53EF10DF5A}" v="1" dt="2025-03-03T06:09:15.088"/>
    <p1510:client id="{BB5B38B5-C691-3A78-1160-D96236F9693D}" v="100" dt="2025-03-03T05:32:27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0378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963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740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/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F4926E-AD99-4704-A619-D78FD6C81EEF}"/>
              </a:ext>
            </a:extLst>
          </p:cNvPr>
          <p:cNvSpPr txBox="1">
            <a:spLocks/>
          </p:cNvSpPr>
          <p:nvPr/>
        </p:nvSpPr>
        <p:spPr>
          <a:xfrm>
            <a:off x="10300578" y="302280"/>
            <a:ext cx="1327352" cy="3416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>
                <a:solidFill>
                  <a:schemeClr val="tx1"/>
                </a:solidFill>
                <a:latin typeface="Times New Roman"/>
                <a:cs typeface="Times New Roman"/>
              </a:rPr>
              <a:t>RP- 250664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E63DE8B-C07F-4EBE-A587-41219ECF734E}"/>
              </a:ext>
            </a:extLst>
          </p:cNvPr>
          <p:cNvSpPr txBox="1">
            <a:spLocks/>
          </p:cNvSpPr>
          <p:nvPr/>
        </p:nvSpPr>
        <p:spPr>
          <a:xfrm>
            <a:off x="355143" y="256627"/>
            <a:ext cx="6243620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#107</a:t>
            </a:r>
          </a:p>
          <a:p>
            <a:pPr algn="l"/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Incheon, Korea, 12</a:t>
            </a:r>
            <a:r>
              <a:rPr lang="en-US" sz="18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14</a:t>
            </a:r>
            <a:r>
              <a:rPr lang="en-US" sz="18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March,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3207C-7A67-4ADA-8B0B-19926435C362}"/>
              </a:ext>
            </a:extLst>
          </p:cNvPr>
          <p:cNvSpPr txBox="1"/>
          <p:nvPr/>
        </p:nvSpPr>
        <p:spPr>
          <a:xfrm>
            <a:off x="169322" y="4629380"/>
            <a:ext cx="6297466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n-US" sz="2400" b="1" i="0" u="none" strike="noStrike" baseline="0">
                <a:latin typeface="Times New Roman"/>
                <a:cs typeface="Times New Roman"/>
              </a:rPr>
              <a:t>Views on Scope for </a:t>
            </a:r>
            <a:r>
              <a:rPr lang="en-US" sz="2400" b="1">
                <a:latin typeface="Times New Roman"/>
                <a:cs typeface="Times New Roman"/>
              </a:rPr>
              <a:t>5G-A R20</a:t>
            </a:r>
            <a:r>
              <a:rPr lang="en-US" sz="2400" b="1" i="0" u="none" strike="noStrike" baseline="0">
                <a:latin typeface="Times New Roman"/>
                <a:cs typeface="Times New Roman"/>
              </a:rPr>
              <a:t> Ambient IoT</a:t>
            </a:r>
            <a:endParaRPr lang="en-IN" sz="2400" b="1" i="0" u="none" strike="noStrike" baseline="0">
              <a:latin typeface="Times New Roman"/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41D005-87A5-4D9F-A034-3AE4980CD0BD}"/>
              </a:ext>
            </a:extLst>
          </p:cNvPr>
          <p:cNvSpPr txBox="1"/>
          <p:nvPr/>
        </p:nvSpPr>
        <p:spPr>
          <a:xfrm>
            <a:off x="169322" y="5592914"/>
            <a:ext cx="61937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15.2.3</a:t>
            </a:r>
          </a:p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		Tejas Networks</a:t>
            </a:r>
          </a:p>
          <a:p>
            <a:r>
              <a:rPr lang="en-US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	Discussion</a:t>
            </a: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6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0025" y="121213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18E0E90-9747-430D-8C36-DE545EFE67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1451" y="808383"/>
            <a:ext cx="11582398" cy="1950369"/>
          </a:xfrm>
        </p:spPr>
        <p:txBody>
          <a:bodyPr lIns="91440" tIns="45720" rIns="91440" bIns="45720" anchor="t"/>
          <a:lstStyle/>
          <a:p>
            <a:pPr lvl="1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Existing UHF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RFID technology has various implementation issues in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scenario such as, limited reading range of a few meters, lack of interference management in case of dense deployment, etc.  </a:t>
            </a:r>
          </a:p>
          <a:p>
            <a:pPr lvl="1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NB-IoT Technology provides massive connectivity but having high power consumption, high complexity, and high cost.   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Rel-19 </a:t>
            </a: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Ambient IoT technology is low power consuming and cost effective indoor IoT technology, which supports massive connectivity with better interference management then RFID. However, Rel-19 work item for A-IoT specifies the protocols for Device 1 with topology 1 and the coverage is limited to 15 meters.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AE8F485-BF9A-40C0-841F-5F708BEE2565}"/>
              </a:ext>
            </a:extLst>
          </p:cNvPr>
          <p:cNvSpPr txBox="1">
            <a:spLocks/>
          </p:cNvSpPr>
          <p:nvPr/>
        </p:nvSpPr>
        <p:spPr>
          <a:xfrm>
            <a:off x="352426" y="2932113"/>
            <a:ext cx="10754139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 from R19 Ambient IoT </a:t>
            </a: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F74A912-35D2-4C4B-9B6C-857973B58648}"/>
              </a:ext>
            </a:extLst>
          </p:cNvPr>
          <p:cNvSpPr txBox="1">
            <a:spLocks/>
          </p:cNvSpPr>
          <p:nvPr/>
        </p:nvSpPr>
        <p:spPr>
          <a:xfrm>
            <a:off x="161925" y="3560764"/>
            <a:ext cx="7458075" cy="27924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lnSpc>
                <a:spcPct val="100000"/>
              </a:lnSpc>
              <a:buFont typeface="Wingdings" panose="020B0604020202020204" pitchFamily="34" charset="0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Rel-19 Ambient IoT (A-IoT) work item includes the following: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00000"/>
              </a:lnSpc>
              <a:buFont typeface="Wingdings" panose="020B0604020202020204" pitchFamily="34" charset="0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Topology 1 for Device 1 only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External carrier wave transmitter (CWT) for backscatter communication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buFont typeface="Wingdings" panose="020B0604020202020204" pitchFamily="34" charset="0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Physical layer uplink and downlink message signals are defined for handling multiple devices by one reader.</a:t>
            </a:r>
          </a:p>
          <a:p>
            <a:pPr lvl="1" algn="just">
              <a:lnSpc>
                <a:spcPct val="100000"/>
              </a:lnSpc>
              <a:buFont typeface="Wingdings" panose="020B0604020202020204" pitchFamily="34" charset="0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Coverage is limited to 15 meters only for Device 1 with topology 1.</a:t>
            </a:r>
          </a:p>
          <a:p>
            <a:pPr lvl="1" algn="just">
              <a:lnSpc>
                <a:spcPct val="100000"/>
              </a:lnSpc>
              <a:buFont typeface="Wingdings" panose="020B0604020202020204" pitchFamily="34" charset="0"/>
              <a:buChar char="§"/>
            </a:pPr>
            <a:r>
              <a:rPr lang="en-US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</a:rPr>
              <a:t>Due to limited power budget of Device 1, the clock accuracy is low, which increases the R2D signaling overhead for clock calibration.</a:t>
            </a:r>
          </a:p>
          <a:p>
            <a:pPr marL="457200" lvl="1" indent="0" algn="just">
              <a:lnSpc>
                <a:spcPct val="100000"/>
              </a:lnSpc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B850B-17AE-481D-8746-F68AB6666534}"/>
              </a:ext>
            </a:extLst>
          </p:cNvPr>
          <p:cNvSpPr txBox="1"/>
          <p:nvPr/>
        </p:nvSpPr>
        <p:spPr>
          <a:xfrm>
            <a:off x="7867648" y="3038474"/>
            <a:ext cx="4191002" cy="29385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290328-E00E-4064-AFCC-9EBDE600B2B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835" y="3512820"/>
            <a:ext cx="2825116" cy="199263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C5481FF-B777-441B-BBD7-91A5A06B1F3C}"/>
              </a:ext>
            </a:extLst>
          </p:cNvPr>
          <p:cNvSpPr txBox="1"/>
          <p:nvPr/>
        </p:nvSpPr>
        <p:spPr>
          <a:xfrm>
            <a:off x="8161972" y="5495925"/>
            <a:ext cx="3429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Topology 1: BS ↔ Ambient IoT device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462068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5BA0AA88-980F-46A9-9AFC-3E53EBF9D7F2}"/>
              </a:ext>
            </a:extLst>
          </p:cNvPr>
          <p:cNvSpPr txBox="1"/>
          <p:nvPr/>
        </p:nvSpPr>
        <p:spPr>
          <a:xfrm>
            <a:off x="276226" y="1322910"/>
            <a:ext cx="6943724" cy="47089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1: </a:t>
            </a:r>
            <a:r>
              <a:rPr lang="en-US" b="1" dirty="0">
                <a:latin typeface="Times New Roman"/>
                <a:ea typeface="Calibri"/>
                <a:cs typeface="Times New Roman"/>
              </a:rPr>
              <a:t>CW inside topology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is more practical than CW outside topology, as the on-demand availability of external CW transmitter is not always feasible (for device type 1/2a). </a:t>
            </a:r>
            <a:endParaRPr lang="en-US" dirty="0"/>
          </a:p>
          <a:p>
            <a:pPr algn="just">
              <a:spcBef>
                <a:spcPts val="600"/>
              </a:spcBef>
            </a:pPr>
            <a:endParaRPr lang="en-US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2: Higher complexity and power budget of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1800" b="1" dirty="0">
                <a:effectLst/>
                <a:latin typeface="Times New Roman"/>
                <a:ea typeface="Calibri"/>
                <a:cs typeface="Times New Roman"/>
              </a:rPr>
              <a:t>Device 2 provides higher coverage and clock accuracy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 compared to Deice 1. Thus, the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specification requirement of 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Pre/mid/post-ambles for Device 2 should be defined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for both Topologies 1 and 2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. </a:t>
            </a:r>
          </a:p>
          <a:p>
            <a:pPr algn="just">
              <a:spcBef>
                <a:spcPts val="600"/>
              </a:spcBef>
            </a:pPr>
            <a:endParaRPr lang="en-US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3: Charging cycle for energy harvesting of A-IoT devices should be defined for both Topologies 1 and 2 for all device types.</a:t>
            </a:r>
            <a:endParaRPr lang="en-US" sz="1800" dirty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</a:pPr>
            <a:endParaRPr lang="en-US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4: 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Coverage enhancement between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base station and intermediate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node, intermediate node 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and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A-IoT device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 in Topology 2 should be investigated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for all device types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.</a:t>
            </a:r>
          </a:p>
        </p:txBody>
      </p:sp>
      <p:sp>
        <p:nvSpPr>
          <p:cNvPr id="51" name="TextBox 5">
            <a:extLst>
              <a:ext uri="{FF2B5EF4-FFF2-40B4-BE49-F238E27FC236}">
                <a16:creationId xmlns:a16="http://schemas.microsoft.com/office/drawing/2014/main" id="{7D172952-CF02-4DA1-899E-3FD7117735F4}"/>
              </a:ext>
            </a:extLst>
          </p:cNvPr>
          <p:cNvSpPr txBox="1"/>
          <p:nvPr/>
        </p:nvSpPr>
        <p:spPr>
          <a:xfrm>
            <a:off x="421341" y="262886"/>
            <a:ext cx="859603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1C366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[RAN1-led]: Ambient IoT Proposal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EF79E4-BFA1-4609-BD40-C708AC53A51F}"/>
              </a:ext>
            </a:extLst>
          </p:cNvPr>
          <p:cNvSpPr txBox="1"/>
          <p:nvPr/>
        </p:nvSpPr>
        <p:spPr>
          <a:xfrm>
            <a:off x="7472902" y="1393739"/>
            <a:ext cx="4572000" cy="28909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E3E3B3E4-C76B-4DCF-BACA-62D17F98D27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503044"/>
            <a:ext cx="4238624" cy="2176617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13B376D7-D0B2-4C85-A961-930C564B735B}"/>
              </a:ext>
            </a:extLst>
          </p:cNvPr>
          <p:cNvSpPr txBox="1"/>
          <p:nvPr/>
        </p:nvSpPr>
        <p:spPr>
          <a:xfrm>
            <a:off x="7512908" y="383071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Topology 2: BS ↔ intermediate node ↔ Ambient IoT device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15542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5BA0AA88-980F-46A9-9AFC-3E53EBF9D7F2}"/>
              </a:ext>
            </a:extLst>
          </p:cNvPr>
          <p:cNvSpPr txBox="1"/>
          <p:nvPr/>
        </p:nvSpPr>
        <p:spPr>
          <a:xfrm>
            <a:off x="561974" y="1258809"/>
            <a:ext cx="11001888" cy="21390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1: Unified</a:t>
            </a:r>
            <a:r>
              <a:rPr lang="en-US" sz="1800" dirty="0">
                <a:effectLst/>
                <a:latin typeface="Times New Roman"/>
                <a:ea typeface="Calibri"/>
                <a:cs typeface="Times New Roman"/>
              </a:rPr>
              <a:t> message structure for both 2-step/4-step CBRA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for both topologies 1 and 2</a:t>
            </a:r>
            <a:endParaRPr lang="en-US" dirty="0">
              <a:cs typeface="Arial"/>
            </a:endParaRPr>
          </a:p>
          <a:p>
            <a:pPr algn="just">
              <a:spcBef>
                <a:spcPts val="600"/>
              </a:spcBef>
            </a:pPr>
            <a:endParaRPr lang="en-US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2: A-IoT message signal design including sleep mode to optimize the energy consumption for Device 2</a:t>
            </a:r>
          </a:p>
          <a:p>
            <a:pPr algn="just">
              <a:spcBef>
                <a:spcPts val="600"/>
              </a:spcBef>
            </a:pPr>
            <a:endParaRPr lang="en-US" dirty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/>
                <a:ea typeface="Calibri"/>
                <a:cs typeface="Times New Roman"/>
              </a:rPr>
              <a:t>Proposal 3: A-IoT paging and random access for Topology 2 </a:t>
            </a:r>
          </a:p>
          <a:p>
            <a:pPr algn="just">
              <a:spcBef>
                <a:spcPts val="600"/>
              </a:spcBef>
            </a:pP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">
            <a:extLst>
              <a:ext uri="{FF2B5EF4-FFF2-40B4-BE49-F238E27FC236}">
                <a16:creationId xmlns:a16="http://schemas.microsoft.com/office/drawing/2014/main" id="{7D172952-CF02-4DA1-899E-3FD7117735F4}"/>
              </a:ext>
            </a:extLst>
          </p:cNvPr>
          <p:cNvSpPr txBox="1"/>
          <p:nvPr/>
        </p:nvSpPr>
        <p:spPr>
          <a:xfrm>
            <a:off x="421341" y="252928"/>
            <a:ext cx="8596032" cy="5355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1C3664"/>
                </a:solidFill>
                <a:effectLst/>
                <a:uLnTx/>
                <a:uFillTx/>
                <a:latin typeface="Times New Roman"/>
                <a:cs typeface="Times New Roman"/>
              </a:rPr>
              <a:t>[RAN2-led]: Ambient IoT </a:t>
            </a:r>
            <a:r>
              <a:rPr lang="en-US" sz="3200" b="1">
                <a:solidFill>
                  <a:srgbClr val="1C3664"/>
                </a:solidFill>
                <a:latin typeface="Times New Roman"/>
                <a:cs typeface="Times New Roman"/>
              </a:rPr>
              <a:t>Proposals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1C3664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778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2C00D1-CAF8-439F-962F-E099E88E1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4184" y="4650908"/>
            <a:ext cx="5262980" cy="442259"/>
          </a:xfrm>
        </p:spPr>
        <p:txBody>
          <a:bodyPr/>
          <a:lstStyle/>
          <a:p>
            <a:r>
              <a:rPr lang="en-US">
                <a:latin typeface="Roboto"/>
                <a:cs typeface="Segoe UI" panose="020B0502040204020203" pitchFamily="34" charset="0"/>
              </a:rPr>
              <a:t>sushmitag@tejasnetworks.com</a:t>
            </a:r>
          </a:p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244934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9A3893BCFA7D4F9D6E37286A564B97" ma:contentTypeVersion="6" ma:contentTypeDescription="Create a new document." ma:contentTypeScope="" ma:versionID="34ba561dedd3f99f1286b9473ff97228">
  <xsd:schema xmlns:xsd="http://www.w3.org/2001/XMLSchema" xmlns:xs="http://www.w3.org/2001/XMLSchema" xmlns:p="http://schemas.microsoft.com/office/2006/metadata/properties" xmlns:ns2="12ff87a0-ac9f-4e1b-a604-9c5b34e6d156" xmlns:ns3="ad2032f1-5282-449b-9f8e-55e7de551869" targetNamespace="http://schemas.microsoft.com/office/2006/metadata/properties" ma:root="true" ma:fieldsID="ca18a0a52e8a0c13433470ce560df812" ns2:_="" ns3:_="">
    <xsd:import namespace="12ff87a0-ac9f-4e1b-a604-9c5b34e6d156"/>
    <xsd:import namespace="ad2032f1-5282-449b-9f8e-55e7de5518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f87a0-ac9f-4e1b-a604-9c5b34e6d1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2032f1-5282-449b-9f8e-55e7de55186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9B00D1-FD35-4D35-A747-901C531E4927}">
  <ds:schemaRefs>
    <ds:schemaRef ds:uri="12ff87a0-ac9f-4e1b-a604-9c5b34e6d156"/>
    <ds:schemaRef ds:uri="ad2032f1-5282-449b-9f8e-55e7de55186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6C0592A-B892-402B-B24A-A34A9E4EBE28}">
  <ds:schemaRefs>
    <ds:schemaRef ds:uri="e5c5e248-8e91-4f13-898f-48424f46cf5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0F6666D-6E95-451A-A9AE-BA9C25C7CF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2</TotalTime>
  <Words>453</Words>
  <Application>Microsoft Office PowerPoint</Application>
  <PresentationFormat>Widescreen</PresentationFormat>
  <Paragraphs>38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Courier New</vt:lpstr>
      <vt:lpstr>Roboto</vt:lpstr>
      <vt:lpstr>Segoe UI</vt:lpstr>
      <vt:lpstr>Times New Roman</vt:lpstr>
      <vt:lpstr>Wingdings</vt:lpstr>
      <vt:lpstr>Master 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Sushmita Ghosh</cp:lastModifiedBy>
  <cp:revision>6</cp:revision>
  <dcterms:created xsi:type="dcterms:W3CDTF">2024-11-11T06:30:19Z</dcterms:created>
  <dcterms:modified xsi:type="dcterms:W3CDTF">2025-03-03T06:45:27Z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0x0101006C9A3893BCFA7D4F9D6E37286A564B97</vt:lpwstr>
  </property>
</Properties>
</file>