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1172" r:id="rId2"/>
    <p:sldId id="265" r:id="rId3"/>
    <p:sldId id="1180" r:id="rId4"/>
    <p:sldId id="1182" r:id="rId5"/>
    <p:sldId id="1179" r:id="rId6"/>
    <p:sldId id="1174" r:id="rId7"/>
    <p:sldId id="1181" r:id="rId8"/>
    <p:sldId id="1177" r:id="rId9"/>
    <p:sldId id="1178" r:id="rId10"/>
    <p:sldId id="71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D5A45D-25DD-25D9-19C2-F23E677A3E9A}" name="Vishakha Singh" initials="VS" userId="S::vish@cewit.org.in::46f76d4f-a1bb-4b1b-884f-8a95f1c216f5" providerId="AD"/>
  <p188:author id="{B54262EF-7DE8-4B8D-4FAC-0DF52AF33BA9}" name="Deepak P M" initials="DP" userId="S::deepakpm@cewit.org.in::4e6ff620-5f47-422e-8e4a-892e3bd38d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BDA40-990D-4E96-ACF2-AC4EFFD1423E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23E71-4D89-4F26-8757-716C215DE85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9793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5B2E0-B8CE-A831-9EDE-95C3238D71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112B91-098D-77CC-4039-CC42A122E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2F576-00AB-9142-D223-DE535CA85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DD4C-CE22-4AAE-9C53-A617E9C35432}" type="datetime1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8B2ABF-E64A-498F-CEE7-41B73EA6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8DB7C3-F6E9-6606-7FC9-46F21C056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0451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2B45F-5AC5-0437-F3C7-C7C8D27FF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C30ADF-9F90-2D0E-45AD-8BAA43737C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B9E04-7ADB-D019-5C77-64D01DBE3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7383D-6F57-41F3-9D2F-BAD016AD7FC3}" type="datetime1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034139-0819-9694-E33F-39B08DCD2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DBD83-038B-F693-71CC-52EAA413F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9646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5303D0-B9A4-6BD2-CD67-00C7226E78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DA60A7-5728-0140-EF1A-A900D0B9A0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E162D8-69DC-FBB7-7336-BD6AF6B96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D397-26E3-421A-B010-4C4829EB5611}" type="datetime1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45958-B1ED-233C-47D6-76114F944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DE3D8-6D03-2CCD-36D0-47D803DE6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9722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0F85B-9296-CC78-FC09-D8F85FFB5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E2711-DD5B-0D29-D0A8-9C5D5DAA06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8D9C0-F899-AC4F-4559-59850F890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BBE77-EC18-4B6D-8217-1864ABA54DC4}" type="datetime1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8C579-FADA-DC4C-93CE-252DC27C0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0DA684-3186-D092-4DCD-1FBC88E8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138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EC4F1-7A5A-C393-2A1D-131CBC455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999838-2B97-C6A2-CBC0-E9F751817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62693-5D0E-1EE7-CE77-1DD9BC387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02EA0-016E-4223-AE10-37ADC55C8CCD}" type="datetime1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26188-1B12-B21B-520A-CA64ECECD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8B891-B2A2-74A3-87A1-C6863B6FA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4547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EB036-C0B9-F882-E86A-7D649477B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5EEFF9-29FC-80C5-5ADE-0038FBC4A3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22021-7E22-7212-01F1-10C5A41867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EA040B-CD5C-99B3-AE9A-EBC3B626C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4A74-E132-4955-B78A-06610F9F977E}" type="datetime1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C526BB-55E8-03E1-8C7D-9044E0558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41DDA4-0362-A34F-A325-EEFB47125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4361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655D8-C935-C085-3DB6-88AD1CF03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962580-9B0A-C596-8A44-789AA34AEF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54090A-AB72-37DF-59C0-A503E02E6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D94729-2D44-C4E1-429F-6A787704F9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DF5379-9B33-D025-E36D-577146AA31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51152E-692B-E9BE-D941-20C4FE887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19EC-B33D-4ADB-820B-ED5E23408314}" type="datetime1">
              <a:rPr lang="en-IN" smtClean="0"/>
              <a:t>03-03-2025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2A6A7D-E3A5-913A-5863-A17C3579A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8141D8-A20C-32C2-FB2D-0A1ED54A9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5074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E7DE2-C064-21D0-03B7-4F51E974D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0627D0-14A0-5CC3-F09D-598D78870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0B905-6CB1-4A25-BCE4-C1783B87E1F5}" type="datetime1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7A49B6-0DDD-9023-8382-2043D39DD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6EF1F0-ED86-49D6-FC3D-83DD83AC5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2803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7F52B8-6ED9-57D3-3284-1E540A001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95044-C42C-4117-BE57-B549924E93F6}" type="datetime1">
              <a:rPr lang="en-IN" smtClean="0"/>
              <a:t>03-03-2025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7CAC6E-16FA-F152-416B-B709E9666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FFD7EB-D250-0603-9CBA-341C620D1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623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CE1E9-597E-1C8A-1CEA-EB3CA3F35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ED5BD-9362-85FA-E995-F7B2CD1A0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796D15-7F00-A2CF-005A-02775AD3EE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2F418F-7C0D-61B5-DB26-30E21AE8A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8D04F-384B-433F-9BA9-25E6A4E19C1B}" type="datetime1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7DB7C6-9F40-DD2F-9314-12AC30B44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45F05-D63B-F321-D397-05C34DBC9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1486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80AE-C423-C08E-BE48-68C03562F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4DCFBD-BD4A-2BB5-45E8-8B7E01A554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6013C-783E-9EA9-C8DB-299C1BFC0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6AC398-5E05-1944-ABCA-0D65BDA73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ED81F-08D4-414C-99BE-A3871D452E6E}" type="datetime1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B31850-3866-69A2-4D57-28C563B21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/>
              <a:t>© CEWiT-Tejas Networks Limited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312B54-640D-5295-37E1-D7725D7A8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7706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94EFAA-D624-81B2-1721-14CF1B9CE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58318-FCFB-BD19-7EEE-B1454E9E5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CB143-5E02-786F-8BFF-A49626D6B4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55BB80-8447-48C5-A807-E1C96EEDD8A8}" type="datetime1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07C1F-0C88-068B-C2D2-72683920EC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IN"/>
              <a:t>© CEWiT-Tejas Networks Limited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4FC82D-18FD-2B08-FB1A-B56180B73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C5C5AC-7B7C-47DD-8702-0A66FD08FBF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71069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B8DC6-8F3C-EDBF-8702-BB02B5CC3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218" y="2679405"/>
            <a:ext cx="10770781" cy="925032"/>
          </a:xfrm>
          <a:solidFill>
            <a:schemeClr val="tx2">
              <a:lumMod val="10000"/>
              <a:lumOff val="90000"/>
            </a:schemeClr>
          </a:solidFill>
        </p:spPr>
        <p:txBody>
          <a:bodyPr anchor="b">
            <a:normAutofit/>
          </a:bodyPr>
          <a:lstStyle/>
          <a:p>
            <a:r>
              <a:rPr lang="en-US" sz="4800" kern="1200" spc="-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Views on Rel-20 Ambient IoT</a:t>
            </a:r>
            <a:endParaRPr lang="en-I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04721-D3BD-C2BB-3A7F-EE96DE97E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 dirty="0"/>
              <a:t>03-03-2025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06E0C-3B57-3F11-8251-CE7A5ED4B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F18EC-5837-DF59-6AC5-378F8D9B4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407E-B556-467B-BDAD-6D2E50BA1E42}" type="slidenum">
              <a:rPr lang="en-IN" smtClean="0"/>
              <a:t>1</a:t>
            </a:fld>
            <a:endParaRPr lang="en-I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EE3DF4-CE26-5A90-FF58-157717D236D9}"/>
              </a:ext>
            </a:extLst>
          </p:cNvPr>
          <p:cNvSpPr txBox="1"/>
          <p:nvPr/>
        </p:nvSpPr>
        <p:spPr>
          <a:xfrm>
            <a:off x="10126980" y="323165"/>
            <a:ext cx="206502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IN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RP-250651</a:t>
            </a:r>
            <a:endParaRPr lang="en-US" b="1" dirty="0">
              <a:solidFill>
                <a:srgbClr val="1D1D1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70B54A-CF59-B93F-5357-223267957795}"/>
              </a:ext>
            </a:extLst>
          </p:cNvPr>
          <p:cNvSpPr txBox="1"/>
          <p:nvPr/>
        </p:nvSpPr>
        <p:spPr>
          <a:xfrm>
            <a:off x="119743" y="0"/>
            <a:ext cx="60960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IN" sz="12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ja-JP" b="1" dirty="0">
                <a:solidFill>
                  <a:srgbClr val="1D1D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#107</a:t>
            </a:r>
          </a:p>
          <a:p>
            <a:r>
              <a:rPr lang="fr-FR" altLang="ja-JP" b="1" dirty="0">
                <a:solidFill>
                  <a:srgbClr val="1D1D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Incheon, </a:t>
            </a:r>
            <a:r>
              <a:rPr lang="fr-FR" altLang="ja-JP" b="1" dirty="0" err="1">
                <a:solidFill>
                  <a:srgbClr val="1D1D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Korea</a:t>
            </a:r>
            <a:r>
              <a:rPr lang="fr-FR" altLang="ja-JP" b="1" dirty="0">
                <a:solidFill>
                  <a:srgbClr val="1D1D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March 12-14, 2025 </a:t>
            </a:r>
          </a:p>
          <a:p>
            <a:r>
              <a:rPr lang="en-IN" sz="1800" b="1" i="0" u="none" strike="noStrike" baseline="0" dirty="0">
                <a:solidFill>
                  <a:srgbClr val="1D1D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15.2.3</a:t>
            </a:r>
          </a:p>
          <a:p>
            <a:endParaRPr lang="en-IN" dirty="0"/>
          </a:p>
        </p:txBody>
      </p:sp>
      <p:pic>
        <p:nvPicPr>
          <p:cNvPr id="9" name="Picture 8" descr="A black and grey sign with a blue line&#10;&#10;Description automatically generated">
            <a:extLst>
              <a:ext uri="{FF2B5EF4-FFF2-40B4-BE49-F238E27FC236}">
                <a16:creationId xmlns:a16="http://schemas.microsoft.com/office/drawing/2014/main" id="{18278E68-7D67-1397-5A67-1473EBF54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59" y="5382477"/>
            <a:ext cx="1627497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87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D4E68339-1B90-44F9-BCC4-4600A6E240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30FA55-913B-4966-8A01-F008B7ACF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7489" y="1360778"/>
            <a:ext cx="9142288" cy="2068222"/>
          </a:xfr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C98F3-3ECD-5E93-6F06-5604A710EB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tx1">
                    <a:tint val="75000"/>
                  </a:schemeClr>
                </a:solidFill>
              </a:rPr>
              <a:t>03-03-2025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CD0B02-7E81-C39D-DE6B-904D7E08D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© </a:t>
            </a:r>
            <a:r>
              <a:rPr lang="en-US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CEWiT</a:t>
            </a:r>
            <a:endParaRPr lang="en-US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6D4B-07C4-F7C8-5D27-85C38B944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US" smtClean="0">
                <a:solidFill>
                  <a:schemeClr val="tx1">
                    <a:tint val="75000"/>
                  </a:schemeClr>
                </a:solidFill>
              </a:rPr>
              <a:pPr>
                <a:spcAft>
                  <a:spcPts val="600"/>
                </a:spcAft>
              </a:pPr>
              <a:t>10</a:t>
            </a:fld>
            <a:endParaRPr lang="en-US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3" name="Picture 12" descr="A black and grey sign with a blue line&#10;&#10;Description automatically generated">
            <a:extLst>
              <a:ext uri="{FF2B5EF4-FFF2-40B4-BE49-F238E27FC236}">
                <a16:creationId xmlns:a16="http://schemas.microsoft.com/office/drawing/2014/main" id="{697CADB8-B072-6A90-A96D-60A1BB932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885" y="5297618"/>
            <a:ext cx="1627497" cy="7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40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2A7A51-6860-8049-F2BB-4256F7E24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2CB962CF-61A3-4EF9-94F6-7C59B0329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6C1CA757-58F8-7A7F-7A82-40EFDCD789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535294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03-03-2025</a:t>
            </a:r>
          </a:p>
          <a:p>
            <a:pPr>
              <a:spcAft>
                <a:spcPts val="600"/>
              </a:spcAft>
            </a:pPr>
            <a:endParaRPr lang="en-IN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190C312C-238A-E3D7-F26C-4642614C1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099A298A-6EA9-468F-1CED-EDBE428F4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2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593654D-6FA4-0EA2-5E08-09DD8C3CBF22}"/>
              </a:ext>
            </a:extLst>
          </p:cNvPr>
          <p:cNvSpPr txBox="1">
            <a:spLocks/>
          </p:cNvSpPr>
          <p:nvPr/>
        </p:nvSpPr>
        <p:spPr>
          <a:xfrm>
            <a:off x="838200" y="294422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Background</a:t>
            </a:r>
            <a:endParaRPr lang="en-IN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1F0B1-D30E-AE9D-626C-B0BE5D8A1026}"/>
              </a:ext>
            </a:extLst>
          </p:cNvPr>
          <p:cNvSpPr txBox="1"/>
          <p:nvPr/>
        </p:nvSpPr>
        <p:spPr>
          <a:xfrm>
            <a:off x="838200" y="1513876"/>
            <a:ext cx="10770780" cy="4596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indent="-342900" algn="just" latinLnBrk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Scope of A-IoT in Rel. 19  and Rel. 20 was discussed together in RAN#106 [1]</a:t>
            </a:r>
          </a:p>
          <a:p>
            <a:pPr marL="342900" marR="0" indent="-342900" algn="just" latinLnBrk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WI for A</a:t>
            </a:r>
            <a:r>
              <a:rPr lang="en-US" b="1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-IoT with minimum scope was agreed in Rel. 19 [2]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To ensure timely completion of WI during Rel. 19 time frame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Based on discussions in RAN#106 [1], the scope of A-IoT in Rel. 20</a:t>
            </a: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Includes D2T2</a:t>
            </a: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Includes Device 2</a:t>
            </a: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 limited number of additional use cases, deployments, connectivity topologies, devices, traffic types in TR38.848 as a starting point</a:t>
            </a: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kern="1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Note: work on D2T2, device 2 shall follow the Rel-19 study conclusions, and further down-selection of architecture options for topology 2 may be needed. For indoor use cases, deviations from Rel-19 study conclusion shall be well justified and agreed.</a:t>
            </a: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Details to be discussed at a later RAN plenary meeting, including the need for study phase.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754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CDB01-020B-2976-2494-FEABD99DB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8055D1BB-0D24-807D-B4ED-F3E41F036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92875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03-03-2025</a:t>
            </a:r>
          </a:p>
          <a:p>
            <a:pPr>
              <a:spcAft>
                <a:spcPts val="600"/>
              </a:spcAft>
            </a:pPr>
            <a:endParaRPr lang="en-IN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E4E3125E-3EE3-0C93-A96F-2EFF67F1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AF2EF7A3-47C7-BB26-4AB0-72258383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3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8E759-EAD4-C25B-8A3F-3DE520C3A173}"/>
              </a:ext>
            </a:extLst>
          </p:cNvPr>
          <p:cNvSpPr txBox="1">
            <a:spLocks/>
          </p:cNvSpPr>
          <p:nvPr/>
        </p:nvSpPr>
        <p:spPr>
          <a:xfrm>
            <a:off x="214310" y="13652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Discussion on Rel-20 Ambient IoT 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45D9FD-F586-F444-F8E6-1CAEE201E824}"/>
              </a:ext>
            </a:extLst>
          </p:cNvPr>
          <p:cNvSpPr txBox="1"/>
          <p:nvPr/>
        </p:nvSpPr>
        <p:spPr>
          <a:xfrm>
            <a:off x="372397" y="1482213"/>
            <a:ext cx="11447206" cy="3893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Topology D2T2 offers distinct coverage benefits depending on the use case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D2T2 is more suitable when the reader is outdoor and enables reuse of the existing infrastructure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ntermediate UE must be under the control of serving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gNB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for s</a:t>
            </a: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erving the Ambient IoT devices and for multiplexing NR and Ambient IoT operations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L1 and higher-layer based control signaling (Option 2) provides higher flexibility and better resource utilization and is inline with the configurations in NR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Device 2a has additional capabilities and meet the minimum coverage requirements in case of D1T1 and D2T2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RRC based A-IoT architecture must be supported for D2T2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 err="1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gNB</a:t>
            </a: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can do a better job in selection and controlling of UE reader compared to CORE network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D1T1 scenario in Rel. 19 is based on control plane option</a:t>
            </a:r>
          </a:p>
        </p:txBody>
      </p:sp>
    </p:spTree>
    <p:extLst>
      <p:ext uri="{BB962C8B-B14F-4D97-AF65-F5344CB8AC3E}">
        <p14:creationId xmlns:p14="http://schemas.microsoft.com/office/powerpoint/2010/main" val="313854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7A642D-6358-454A-C513-7C0A4C0A9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7DC86CDF-242D-4925-147B-62F07DBD64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92875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03-03-2025</a:t>
            </a:r>
          </a:p>
          <a:p>
            <a:pPr>
              <a:spcAft>
                <a:spcPts val="600"/>
              </a:spcAft>
            </a:pPr>
            <a:endParaRPr lang="en-IN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C54F11C6-90D7-99CB-F657-266D1BADC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79282974-1FC8-F456-9A62-061641BBD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4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C66508-970E-A397-8795-63F281986173}"/>
              </a:ext>
            </a:extLst>
          </p:cNvPr>
          <p:cNvSpPr txBox="1">
            <a:spLocks/>
          </p:cNvSpPr>
          <p:nvPr/>
        </p:nvSpPr>
        <p:spPr>
          <a:xfrm>
            <a:off x="214310" y="298757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Discussion on Rel-20 Ambient IoT 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2325E0-4F3A-DB68-74D5-C4A21D1B6100}"/>
              </a:ext>
            </a:extLst>
          </p:cNvPr>
          <p:cNvSpPr txBox="1"/>
          <p:nvPr/>
        </p:nvSpPr>
        <p:spPr>
          <a:xfrm>
            <a:off x="292510" y="1747578"/>
            <a:ext cx="11606979" cy="33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device unavailability, Direction 2 offers low communication delay, efficient resource allocation and optimum use of device capabilities</a:t>
            </a: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Carrier wave, external CW outside scenario (i.e., D1T1-B and D2T2-B) is simple, provide maximum coverage and avoids self interference issue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Control of CWN is essential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kern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 ON CWN Generates significant interference and affects D2R reception [3]</a:t>
            </a:r>
            <a:endParaRPr lang="en-US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Demands higher interference suppression at reader, which increases reader complexity and cost</a:t>
            </a:r>
          </a:p>
          <a:p>
            <a:pPr marL="1257300" lvl="2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E.g., During study phase, different companies have reported interference suppression value ~  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150dB</a:t>
            </a: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Increase in reader complexity is not desirable, especially in D2T2 where UE act as reader</a:t>
            </a:r>
            <a:endParaRPr lang="en-US" kern="100" dirty="0">
              <a:effectLst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79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15D454-9227-D7AF-0A6C-A418C3273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3921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Proposal: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D1T1 and D2T2 for Device 2a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inventory and command use cases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L1 and higher layer (i.e., Option 2) based control of intermediate UE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RRC based A-IoT architecture for D2T2</a:t>
            </a:r>
          </a:p>
          <a:p>
            <a:pPr lvl="1"/>
            <a:r>
              <a:rPr lang="en-US" altLang="ko-KR" sz="1800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Device </a:t>
            </a:r>
            <a:r>
              <a:rPr lang="en-US" altLang="en-US" sz="1800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unavailability direction 2 and </a:t>
            </a:r>
            <a:r>
              <a:rPr lang="en-US" altLang="ko-KR" sz="1800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energy status report</a:t>
            </a:r>
          </a:p>
          <a:p>
            <a:pPr lvl="1"/>
            <a:r>
              <a:rPr lang="en-GB" sz="1800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Control of carrier wave node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C77BAD-378E-B040-DCA8-6270B6077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BBE77-EC18-4B6D-8217-1864ABA54DC4}" type="datetime1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E5050-9442-3879-802F-A4F0C6E45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FFD93-2EB7-2028-53F0-A99AF80ED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5</a:t>
            </a:fld>
            <a:endParaRPr lang="en-IN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BF51AC-A1BF-5203-95CE-ACB8FE97B080}"/>
              </a:ext>
            </a:extLst>
          </p:cNvPr>
          <p:cNvSpPr txBox="1">
            <a:spLocks/>
          </p:cNvSpPr>
          <p:nvPr/>
        </p:nvSpPr>
        <p:spPr>
          <a:xfrm>
            <a:off x="710609" y="348384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Discussion on Rel-20 Ambient IoT </a:t>
            </a:r>
            <a:endParaRPr lang="en-IN" sz="3600" dirty="0"/>
          </a:p>
        </p:txBody>
      </p:sp>
    </p:spTree>
    <p:extLst>
      <p:ext uri="{BB962C8B-B14F-4D97-AF65-F5344CB8AC3E}">
        <p14:creationId xmlns:p14="http://schemas.microsoft.com/office/powerpoint/2010/main" val="2751148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7D11DC-E241-C520-B5D8-3DFA9D929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8DF65FD0-F964-4F69-D86E-1C66523A9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77AE48C8-AEA5-2C9C-9B1D-19F876E46A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92875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03-03-2025</a:t>
            </a:r>
          </a:p>
          <a:p>
            <a:pPr>
              <a:spcAft>
                <a:spcPts val="600"/>
              </a:spcAft>
            </a:pPr>
            <a:endParaRPr lang="en-IN" dirty="0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43106513-D474-AB93-27B7-EDE3CD528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47DFB731-71B3-78EA-C925-7AA662953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6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9A2809-6292-408E-94BF-64D1549E7DBC}"/>
              </a:ext>
            </a:extLst>
          </p:cNvPr>
          <p:cNvSpPr txBox="1">
            <a:spLocks/>
          </p:cNvSpPr>
          <p:nvPr/>
        </p:nvSpPr>
        <p:spPr>
          <a:xfrm>
            <a:off x="583019" y="30505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Discussion on Rel-20 Ambient IoT 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E3B392-D614-FA17-DEA9-678DAC8F8F01}"/>
              </a:ext>
            </a:extLst>
          </p:cNvPr>
          <p:cNvSpPr txBox="1"/>
          <p:nvPr/>
        </p:nvSpPr>
        <p:spPr>
          <a:xfrm>
            <a:off x="583018" y="1591584"/>
            <a:ext cx="10770781" cy="3465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Rel. 19 A-IoT studied only a limited set of use cases (focused on indoor inventory and command) and deployment scenarios  (Indoor and outdoor to indoor) mentioned in TR 38.848.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kern="1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Rel 20 should extend the study to other use cases and scenarios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A-IoT 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deployment scenario D4 (device outdoor, BS outdoor) 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A-IoT for sensor use cases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Topology 1 and Topology 2 (with NCR as intermediate node)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device architecture and procedure to improve coverage for outdoor use cases</a:t>
            </a:r>
          </a:p>
          <a:p>
            <a:pPr marL="800100" lvl="1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extend device operational time</a:t>
            </a:r>
          </a:p>
        </p:txBody>
      </p:sp>
    </p:spTree>
    <p:extLst>
      <p:ext uri="{BB962C8B-B14F-4D97-AF65-F5344CB8AC3E}">
        <p14:creationId xmlns:p14="http://schemas.microsoft.com/office/powerpoint/2010/main" val="1964709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0A4A1-1F76-93D4-2E88-D250E94E07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3EDAC6-EFB1-8B44-0D68-D7CCDE8DD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3921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following aspects in Rel. 20 A-IoT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D1T1 and D2T2 for sensor use cases</a:t>
            </a: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A-IoT in deployment scenario D4 (device outdoor, BS outdoor) for sensor use case</a:t>
            </a:r>
          </a:p>
          <a:p>
            <a:pPr lvl="2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both Topology 1 and Topology 2 (with NCR as intermediate node)</a:t>
            </a:r>
          </a:p>
          <a:p>
            <a:pPr lvl="2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device architecture and procedure to improve coverage for outdoor use cases</a:t>
            </a:r>
          </a:p>
          <a:p>
            <a:pPr lvl="2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extend device operational time</a:t>
            </a: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2F21C5-5FFC-F338-4017-2E8876E93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BBE77-EC18-4B6D-8217-1864ABA54DC4}" type="datetime1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C400B-5876-ED7B-A51D-81F17E7EF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F6CDD-E8CE-3653-2D38-2C75E4767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5C5AC-7B7C-47DD-8702-0A66FD08FBF5}" type="slidenum">
              <a:rPr lang="en-IN" smtClean="0"/>
              <a:t>7</a:t>
            </a:fld>
            <a:endParaRPr lang="en-IN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988BD64-D5F4-A6E6-CDF6-D2E1173690A7}"/>
              </a:ext>
            </a:extLst>
          </p:cNvPr>
          <p:cNvSpPr txBox="1">
            <a:spLocks/>
          </p:cNvSpPr>
          <p:nvPr/>
        </p:nvSpPr>
        <p:spPr>
          <a:xfrm>
            <a:off x="710609" y="348384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Discussion on Rel-20 Ambient IoT </a:t>
            </a:r>
            <a:endParaRPr lang="en-IN" sz="3600" dirty="0"/>
          </a:p>
        </p:txBody>
      </p:sp>
    </p:spTree>
    <p:extLst>
      <p:ext uri="{BB962C8B-B14F-4D97-AF65-F5344CB8AC3E}">
        <p14:creationId xmlns:p14="http://schemas.microsoft.com/office/powerpoint/2010/main" val="3940483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B81979-C69B-B2DA-5885-D7C997F2E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265CBE01-2B76-20F8-BB85-EF300FE7EC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D4199AA2-429E-D197-B28B-3F52069CA5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047E60D-4D24-4C2F-A5B4-C2B3C7DF3203}" type="datetime1">
              <a:rPr lang="en-IN" smtClean="0"/>
              <a:t>03-03-2025</a:t>
            </a:fld>
            <a:endParaRPr lang="en-IN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1CEF41B8-48DE-5206-61C8-5D282C5B7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BE1C2822-50B0-FCC7-11EE-CCDE19B95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8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0EDD65-75C7-E2F0-F7BF-C9D01D4E8C60}"/>
              </a:ext>
            </a:extLst>
          </p:cNvPr>
          <p:cNvSpPr txBox="1">
            <a:spLocks/>
          </p:cNvSpPr>
          <p:nvPr/>
        </p:nvSpPr>
        <p:spPr>
          <a:xfrm>
            <a:off x="583019" y="30505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Conclusion</a:t>
            </a:r>
            <a:endParaRPr lang="en-IN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6359BA8-0663-6BEC-4B1C-AF9A37176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49" y="1824784"/>
            <a:ext cx="4643283" cy="44385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D1T1 and D2T2 for Device 2a</a:t>
            </a:r>
          </a:p>
          <a:p>
            <a:pPr lvl="1">
              <a:lnSpc>
                <a:spcPct val="150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inventory and command use cases</a:t>
            </a:r>
          </a:p>
          <a:p>
            <a:pPr lvl="1">
              <a:lnSpc>
                <a:spcPct val="150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L1 and higher layer (i.e., Option 2) based control of intermediate UE</a:t>
            </a:r>
          </a:p>
          <a:p>
            <a:pPr lvl="1">
              <a:lnSpc>
                <a:spcPct val="150000"/>
              </a:lnSpc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RRC based A-IoT architecture for D2T2</a:t>
            </a:r>
          </a:p>
          <a:p>
            <a:pPr lvl="1">
              <a:lnSpc>
                <a:spcPct val="150000"/>
              </a:lnSpc>
            </a:pPr>
            <a:r>
              <a:rPr lang="en-US" altLang="ko-KR" sz="1800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Device </a:t>
            </a:r>
            <a:r>
              <a:rPr lang="en-US" altLang="en-US" sz="1800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unavailability direction 2 and </a:t>
            </a:r>
            <a:r>
              <a:rPr lang="en-US" altLang="ko-KR" sz="1800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energy status report</a:t>
            </a:r>
          </a:p>
          <a:p>
            <a:pPr lvl="1">
              <a:lnSpc>
                <a:spcPct val="150000"/>
              </a:lnSpc>
            </a:pPr>
            <a:r>
              <a:rPr lang="en-GB" sz="1800" kern="100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Control of carrier wave node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BA13A7-A6EE-ACAC-FBB1-34421724F743}"/>
              </a:ext>
            </a:extLst>
          </p:cNvPr>
          <p:cNvSpPr txBox="1"/>
          <p:nvPr/>
        </p:nvSpPr>
        <p:spPr>
          <a:xfrm>
            <a:off x="5368412" y="1803889"/>
            <a:ext cx="6290777" cy="4059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2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following aspects in Rel. 20 A-IoT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D1T1 and D2T2 for sensor use cases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A-IoT in deployment scenario D4 (device outdoor, BS outdoor) for sensor use case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both Topology 1 and Topology 2 (with NCR as intermediate node)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device architecture and procedure to improve coverage for outdoor use cases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to extend device operational time</a:t>
            </a:r>
          </a:p>
        </p:txBody>
      </p:sp>
    </p:spTree>
    <p:extLst>
      <p:ext uri="{BB962C8B-B14F-4D97-AF65-F5344CB8AC3E}">
        <p14:creationId xmlns:p14="http://schemas.microsoft.com/office/powerpoint/2010/main" val="4181776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105F19-2922-190D-179F-0A07B2E5E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5" name="Rectangle 94">
            <a:extLst>
              <a:ext uri="{FF2B5EF4-FFF2-40B4-BE49-F238E27FC236}">
                <a16:creationId xmlns:a16="http://schemas.microsoft.com/office/drawing/2014/main" id="{A15C6D66-DDB6-6D70-EF60-6463D20C9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71E38353-1CF2-6727-F192-33C55C630A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047E60D-4D24-4C2F-A5B4-C2B3C7DF3203}" type="datetime1">
              <a:rPr lang="en-IN" smtClean="0"/>
              <a:t>03-03-2025</a:t>
            </a:fld>
            <a:endParaRPr lang="en-IN"/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E4876D60-2A08-09CF-25CC-339426D13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IN" dirty="0"/>
              <a:t>© </a:t>
            </a:r>
            <a:r>
              <a:rPr lang="en-IN" dirty="0" err="1"/>
              <a:t>CEWiT</a:t>
            </a:r>
            <a:endParaRPr lang="en-IN" dirty="0"/>
          </a:p>
        </p:txBody>
      </p:sp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44F9202C-8BD1-092B-4D4A-317984331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C5C5AC-7B7C-47DD-8702-0A66FD08FBF5}" type="slidenum">
              <a:rPr lang="en-IN" smtClean="0"/>
              <a:pPr>
                <a:spcAft>
                  <a:spcPts val="600"/>
                </a:spcAft>
              </a:pPr>
              <a:t>9</a:t>
            </a:fld>
            <a:endParaRPr lang="en-IN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22A06D5-64B7-CAAA-CB94-88584724EE70}"/>
              </a:ext>
            </a:extLst>
          </p:cNvPr>
          <p:cNvSpPr txBox="1">
            <a:spLocks/>
          </p:cNvSpPr>
          <p:nvPr/>
        </p:nvSpPr>
        <p:spPr>
          <a:xfrm>
            <a:off x="583019" y="305055"/>
            <a:ext cx="10770781" cy="92503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pc="-1" dirty="0"/>
              <a:t>References</a:t>
            </a:r>
            <a:endParaRPr lang="en-IN" sz="3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F25EC0-0F06-58F2-1A5B-D935FB253617}"/>
              </a:ext>
            </a:extLst>
          </p:cNvPr>
          <p:cNvSpPr txBox="1"/>
          <p:nvPr/>
        </p:nvSpPr>
        <p:spPr>
          <a:xfrm>
            <a:off x="502388" y="2037208"/>
            <a:ext cx="10932042" cy="4174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[1]. RP-243280, “</a:t>
            </a:r>
            <a:r>
              <a:rPr lang="en-US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Way forward for Ambient IoT for REL-19 and REL-20”, RAN# 106, Madrid, Spain, December 9-12, 2024.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[2] RP-243326. “New Work Item: Solutions for Ambient IoT (Internet of Things) in NR”, RAN# 106, Madrid, Spain, December 9-12, 2024.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zh-CN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[3] Sec. 6.7.5, “Carrier wave interference cancellation study”, TR 38.769 TS study on solutions for A-IoT in NR, REL-19.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altLang="zh-CN" sz="1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b="1" i="1" kern="100" dirty="0"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kern="100" dirty="0">
              <a:effectLst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marR="0" lvl="1" indent="-285750" algn="just" latinLnBrk="0">
              <a:lnSpc>
                <a:spcPct val="107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kern="100" dirty="0">
              <a:effectLst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endParaRPr lang="en-US" altLang="ko-KR" b="1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854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5728</TotalTime>
  <Words>919</Words>
  <Application>Microsoft Office PowerPoint</Application>
  <PresentationFormat>Widescreen</PresentationFormat>
  <Paragraphs>117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Malgun Gothic</vt:lpstr>
      <vt:lpstr>Aptos</vt:lpstr>
      <vt:lpstr>Aptos Display</vt:lpstr>
      <vt:lpstr>Arial</vt:lpstr>
      <vt:lpstr>Calibri</vt:lpstr>
      <vt:lpstr>Times New Roman</vt:lpstr>
      <vt:lpstr>Office Theme</vt:lpstr>
      <vt:lpstr>Views on Rel-20 Ambient IoT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Deepak P M</dc:creator>
  <cp:lastModifiedBy>Vishakha Singh</cp:lastModifiedBy>
  <cp:revision>16</cp:revision>
  <dcterms:created xsi:type="dcterms:W3CDTF">2024-11-28T10:08:32Z</dcterms:created>
  <dcterms:modified xsi:type="dcterms:W3CDTF">2025-03-03T11:48:19Z</dcterms:modified>
</cp:coreProperties>
</file>