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4" r:id="rId6"/>
    <p:sldMasterId id="2147483746" r:id="rId7"/>
  </p:sldMasterIdLst>
  <p:notesMasterIdLst>
    <p:notesMasterId r:id="rId15"/>
  </p:notesMasterIdLst>
  <p:handoutMasterIdLst>
    <p:handoutMasterId r:id="rId16"/>
  </p:handoutMasterIdLst>
  <p:sldIdLst>
    <p:sldId id="835" r:id="rId8"/>
    <p:sldId id="840" r:id="rId9"/>
    <p:sldId id="841" r:id="rId10"/>
    <p:sldId id="848" r:id="rId11"/>
    <p:sldId id="850" r:id="rId12"/>
    <p:sldId id="847" r:id="rId13"/>
    <p:sldId id="83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40"/>
            <p14:sldId id="841"/>
            <p14:sldId id="848"/>
            <p14:sldId id="850"/>
            <p14:sldId id="847"/>
            <p14:sldId id="830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307FF9"/>
    <a:srgbClr val="99FFCC"/>
    <a:srgbClr val="990099"/>
    <a:srgbClr val="00FF00"/>
    <a:srgbClr val="C00000"/>
    <a:srgbClr val="0068B7"/>
    <a:srgbClr val="66FFCC"/>
    <a:srgbClr val="9999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07" autoAdjust="0"/>
    <p:restoredTop sz="97181" autoAdjust="0"/>
  </p:normalViewPr>
  <p:slideViewPr>
    <p:cSldViewPr snapToGrid="0">
      <p:cViewPr>
        <p:scale>
          <a:sx n="74" d="100"/>
          <a:sy n="74" d="100"/>
        </p:scale>
        <p:origin x="-344" y="-156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2025/3/3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594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9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7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=""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=""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=""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91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52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11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211" y="1549962"/>
            <a:ext cx="8016539" cy="1429297"/>
          </a:xfrm>
        </p:spPr>
        <p:txBody>
          <a:bodyPr>
            <a:no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Views on 5G-A Rel-20 ISAC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1844" y="3963912"/>
            <a:ext cx="7560000" cy="484098"/>
          </a:xfrm>
        </p:spPr>
        <p:txBody>
          <a:bodyPr/>
          <a:lstStyle/>
          <a:p>
            <a:r>
              <a:rPr lang="en-US" altLang="zh-CN" sz="2400" b="1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24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" name="内容占位符 7">
            <a:extLst>
              <a:ext uri="{FF2B5EF4-FFF2-40B4-BE49-F238E27FC236}">
                <a16:creationId xmlns:a16="http://schemas.microsoft.com/office/drawing/2014/main" xmlns="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1844" y="172928"/>
            <a:ext cx="7560000" cy="1044464"/>
          </a:xfrm>
        </p:spPr>
        <p:txBody>
          <a:bodyPr/>
          <a:lstStyle/>
          <a:p>
            <a:r>
              <a:rPr lang="en-US" altLang="zh-CN" dirty="0"/>
              <a:t>3GPP TSG RAN Meeting #</a:t>
            </a:r>
            <a:r>
              <a:rPr lang="en-US" altLang="zh-CN" dirty="0" smtClean="0"/>
              <a:t>107</a:t>
            </a:r>
          </a:p>
          <a:p>
            <a:r>
              <a:rPr lang="en-US" altLang="zh-CN" dirty="0" smtClean="0"/>
              <a:t>Incheon, Korean, March 12-14, 2025</a:t>
            </a:r>
          </a:p>
          <a:p>
            <a:r>
              <a:rPr lang="en-US" altLang="zh-CN" dirty="0" smtClean="0"/>
              <a:t>Agenda item: 15.2.9.1</a:t>
            </a:r>
            <a:endParaRPr lang="en-US" altLang="zh-CN" dirty="0"/>
          </a:p>
        </p:txBody>
      </p:sp>
      <p:sp>
        <p:nvSpPr>
          <p:cNvPr id="2" name="矩形 1"/>
          <p:cNvSpPr/>
          <p:nvPr/>
        </p:nvSpPr>
        <p:spPr>
          <a:xfrm>
            <a:off x="10438579" y="172928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RP-250516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Background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 Rel-19, channel modeling for Integrated Sensing And Communication (ISAC) is studied (</a:t>
            </a:r>
            <a:r>
              <a:rPr lang="en-GB" altLang="zh-CN" b="1" dirty="0"/>
              <a:t>RP-242348</a:t>
            </a:r>
            <a:r>
              <a:rPr lang="en-US" altLang="zh-CN" dirty="0" smtClean="0">
                <a:solidFill>
                  <a:schemeClr val="tx1"/>
                </a:solidFill>
              </a:rPr>
              <a:t>)</a:t>
            </a:r>
            <a:r>
              <a:rPr lang="en-US" altLang="zh-CN" dirty="0" smtClean="0"/>
              <a:t>. The study aims to support object detection &amp; tracking for the following sensing targets: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UAVs</a:t>
            </a:r>
            <a:endParaRPr lang="en-US" altLang="zh-CN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Humans </a:t>
            </a:r>
            <a:r>
              <a:rPr lang="en-US" altLang="zh-CN" dirty="0">
                <a:solidFill>
                  <a:schemeClr val="tx1"/>
                </a:solidFill>
              </a:rPr>
              <a:t>indoors and outdoors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Automotive </a:t>
            </a:r>
            <a:r>
              <a:rPr lang="en-US" altLang="zh-CN" dirty="0">
                <a:solidFill>
                  <a:schemeClr val="tx1"/>
                </a:solidFill>
              </a:rPr>
              <a:t>vehicles (at least outdoors)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Automated </a:t>
            </a:r>
            <a:r>
              <a:rPr lang="en-US" altLang="zh-CN" dirty="0">
                <a:solidFill>
                  <a:schemeClr val="tx1"/>
                </a:solidFill>
              </a:rPr>
              <a:t>guided vehicles (e.g. in indoor factories)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Objects </a:t>
            </a:r>
            <a:r>
              <a:rPr lang="en-US" altLang="zh-CN" dirty="0">
                <a:solidFill>
                  <a:schemeClr val="tx1"/>
                </a:solidFill>
              </a:rPr>
              <a:t>creating hazards on roads/railways, with a minimum size dependent on </a:t>
            </a:r>
            <a:r>
              <a:rPr lang="en-US" altLang="zh-CN" dirty="0" smtClean="0">
                <a:solidFill>
                  <a:schemeClr val="tx1"/>
                </a:solidFill>
              </a:rPr>
              <a:t>frequency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In RAN#105 checkpoint , there was no consensus to extend the scope in Rel-19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/>
              <a:t>Progress at RAN#105 was premature to pursue performance evaluation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It is expected that the study on ISAC channel modeling will be finished in time in Rel-19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/>
              <a:t>Progress after RAN#105 is smooth and good </a:t>
            </a:r>
          </a:p>
          <a:p>
            <a:r>
              <a:rPr lang="en-US" altLang="zh-CN" sz="2200" dirty="0"/>
              <a:t>In </a:t>
            </a:r>
            <a:r>
              <a:rPr lang="en-US" altLang="zh-CN" sz="2200" dirty="0" smtClean="0"/>
              <a:t>SA2</a:t>
            </a:r>
            <a:r>
              <a:rPr lang="en-US" altLang="zh-CN" dirty="0" smtClean="0"/>
              <a:t>#167,Rel-20 5G-A Integrated Sensing and Communication SID was approved  </a:t>
            </a:r>
            <a:endParaRPr lang="en-US" altLang="zh-CN" dirty="0"/>
          </a:p>
          <a:p>
            <a:pPr marL="457200" lvl="1" indent="0">
              <a:lnSpc>
                <a:spcPct val="120000"/>
              </a:lnSpc>
              <a:buNone/>
            </a:pPr>
            <a:endParaRPr lang="en-US" altLang="zh-CN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dirty="0" smtClean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84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Motivation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It is desired to support sensing feature in 5G-A Rel-20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To seize </a:t>
            </a:r>
            <a:r>
              <a:rPr lang="en-US" altLang="zh-CN" dirty="0">
                <a:solidFill>
                  <a:schemeClr val="tx1"/>
                </a:solidFill>
              </a:rPr>
              <a:t>the urgent commercial need </a:t>
            </a:r>
            <a:r>
              <a:rPr lang="en-US" altLang="zh-CN" dirty="0" smtClean="0">
                <a:solidFill>
                  <a:schemeClr val="tx1"/>
                </a:solidFill>
              </a:rPr>
              <a:t>(e.g. low altitude economy) in 1~4 </a:t>
            </a:r>
            <a:r>
              <a:rPr lang="en-US" altLang="zh-CN" dirty="0">
                <a:solidFill>
                  <a:schemeClr val="tx1"/>
                </a:solidFill>
              </a:rPr>
              <a:t>years from vertical industry, which can’t wait for the first version of </a:t>
            </a:r>
            <a:r>
              <a:rPr lang="en-US" altLang="zh-CN" dirty="0" smtClean="0">
                <a:solidFill>
                  <a:schemeClr val="tx1"/>
                </a:solidFill>
              </a:rPr>
              <a:t>6G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To </a:t>
            </a:r>
            <a:r>
              <a:rPr lang="en-US" altLang="zh-CN" dirty="0"/>
              <a:t>extend 5G-A capability and life cycle, and accumulate experience for 6G standardization</a:t>
            </a:r>
          </a:p>
          <a:p>
            <a:endParaRPr lang="en-US" altLang="zh-CN" b="1" dirty="0" smtClean="0">
              <a:solidFill>
                <a:schemeClr val="accent1"/>
              </a:solidFill>
            </a:endParaRPr>
          </a:p>
          <a:p>
            <a:endParaRPr lang="en-US" altLang="zh-CN" b="1" dirty="0">
              <a:solidFill>
                <a:schemeClr val="accent1"/>
              </a:solidFill>
            </a:endParaRPr>
          </a:p>
          <a:p>
            <a:endParaRPr lang="en-US" altLang="zh-CN" b="1" dirty="0" smtClean="0">
              <a:solidFill>
                <a:schemeClr val="accent1"/>
              </a:solidFill>
            </a:endParaRPr>
          </a:p>
          <a:p>
            <a:r>
              <a:rPr lang="en-US" altLang="zh-CN" b="1" dirty="0">
                <a:solidFill>
                  <a:schemeClr val="tx1"/>
                </a:solidFill>
              </a:rPr>
              <a:t>Proposal 1: Support </a:t>
            </a:r>
            <a:r>
              <a:rPr lang="en-US" altLang="zh-CN" b="1" dirty="0" err="1" smtClean="0">
                <a:solidFill>
                  <a:schemeClr val="tx1"/>
                </a:solidFill>
              </a:rPr>
              <a:t>gNB</a:t>
            </a:r>
            <a:r>
              <a:rPr lang="en-US" altLang="zh-CN" b="1" dirty="0" smtClean="0">
                <a:solidFill>
                  <a:schemeClr val="tx1"/>
                </a:solidFill>
              </a:rPr>
              <a:t>-based sensing feature in 5G-A Rel-20.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9260" y="3733130"/>
            <a:ext cx="2327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68B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UAV detection &amp; tracking</a:t>
            </a:r>
            <a:endParaRPr lang="zh-CN" altLang="en-US" sz="1600" b="1" dirty="0">
              <a:solidFill>
                <a:srgbClr val="0068B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9179" y="3733418"/>
            <a:ext cx="33525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068B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Sensing </a:t>
            </a:r>
            <a:r>
              <a:rPr lang="en-US" altLang="zh-CN" sz="1600" b="1" dirty="0" smtClean="0">
                <a:solidFill>
                  <a:srgbClr val="0068B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pedestrian/vehicle/obstacle</a:t>
            </a:r>
            <a:endParaRPr lang="zh-CN" altLang="en-US" sz="1600" b="1" dirty="0">
              <a:solidFill>
                <a:srgbClr val="0068B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96231" y="1973906"/>
            <a:ext cx="4288506" cy="1816161"/>
            <a:chOff x="1388048" y="1603360"/>
            <a:chExt cx="4288506" cy="1816161"/>
          </a:xfrm>
        </p:grpSpPr>
        <p:sp>
          <p:nvSpPr>
            <p:cNvPr id="10" name="椭圆 9"/>
            <p:cNvSpPr/>
            <p:nvPr/>
          </p:nvSpPr>
          <p:spPr>
            <a:xfrm>
              <a:off x="3794826" y="2398448"/>
              <a:ext cx="1881728" cy="41184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87488" y="2814476"/>
              <a:ext cx="2736304" cy="58600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7888" y="2082897"/>
              <a:ext cx="1336627" cy="133662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2615" y="1889729"/>
              <a:ext cx="906149" cy="9061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8048" y="1603360"/>
              <a:ext cx="724240" cy="724240"/>
            </a:xfrm>
            <a:prstGeom prst="rect">
              <a:avLst/>
            </a:prstGeom>
          </p:spPr>
        </p:pic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 rot="21244978">
              <a:off x="1958789" y="1860302"/>
              <a:ext cx="786586" cy="840704"/>
              <a:chOff x="2181255" y="1941053"/>
              <a:chExt cx="546790" cy="584410"/>
            </a:xfrm>
          </p:grpSpPr>
          <p:cxnSp>
            <p:nvCxnSpPr>
              <p:cNvPr id="28" name="直接箭头连接符 27"/>
              <p:cNvCxnSpPr>
                <a:stCxn id="29" idx="2"/>
                <a:endCxn id="29" idx="6"/>
              </p:cNvCxnSpPr>
              <p:nvPr/>
            </p:nvCxnSpPr>
            <p:spPr>
              <a:xfrm flipH="1" flipV="1">
                <a:off x="2231636" y="2009518"/>
                <a:ext cx="446028" cy="3162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sp>
            <p:nvSpPr>
              <p:cNvPr id="29" name="椭圆 28"/>
              <p:cNvSpPr/>
              <p:nvPr/>
            </p:nvSpPr>
            <p:spPr>
              <a:xfrm rot="12920470">
                <a:off x="2181255" y="2116110"/>
                <a:ext cx="546790" cy="103099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2898701">
                <a:off x="2150222" y="2177000"/>
                <a:ext cx="584410" cy="11251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cxnSp>
            <p:nvCxnSpPr>
              <p:cNvPr id="31" name="直接箭头连接符 30"/>
              <p:cNvCxnSpPr>
                <a:stCxn id="30" idx="2"/>
                <a:endCxn id="30" idx="6"/>
              </p:cNvCxnSpPr>
              <p:nvPr/>
            </p:nvCxnSpPr>
            <p:spPr>
              <a:xfrm>
                <a:off x="2248087" y="2015044"/>
                <a:ext cx="388679" cy="436422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2172" y="1763048"/>
              <a:ext cx="509986" cy="509986"/>
            </a:xfrm>
            <a:prstGeom prst="rect">
              <a:avLst/>
            </a:prstGeom>
          </p:spPr>
        </p:pic>
        <p:cxnSp>
          <p:nvCxnSpPr>
            <p:cNvPr id="17" name="直接箭头连接符 16"/>
            <p:cNvCxnSpPr>
              <a:stCxn id="18" idx="2"/>
              <a:endCxn id="18" idx="6"/>
            </p:cNvCxnSpPr>
            <p:nvPr/>
          </p:nvCxnSpPr>
          <p:spPr>
            <a:xfrm flipV="1">
              <a:off x="3057220" y="2044985"/>
              <a:ext cx="551486" cy="37447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18" name="椭圆 17"/>
            <p:cNvSpPr/>
            <p:nvPr/>
          </p:nvSpPr>
          <p:spPr>
            <a:xfrm rot="19549357">
              <a:off x="2999659" y="2162756"/>
              <a:ext cx="666608" cy="138929"/>
            </a:xfrm>
            <a:prstGeom prst="ellipse">
              <a:avLst/>
            </a:prstGeom>
            <a:solidFill>
              <a:srgbClr val="FF6600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646591">
              <a:off x="3843502" y="2036718"/>
              <a:ext cx="760580" cy="131470"/>
            </a:xfrm>
            <a:prstGeom prst="ellipse">
              <a:avLst/>
            </a:prstGeom>
            <a:solidFill>
              <a:srgbClr val="4BACC6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  <a:defRPr/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cxnSp>
          <p:nvCxnSpPr>
            <p:cNvPr id="20" name="直接箭头连接符 19"/>
            <p:cNvCxnSpPr>
              <a:stCxn id="19" idx="2"/>
              <a:endCxn id="19" idx="6"/>
            </p:cNvCxnSpPr>
            <p:nvPr/>
          </p:nvCxnSpPr>
          <p:spPr>
            <a:xfrm>
              <a:off x="3850209" y="2031347"/>
              <a:ext cx="747166" cy="14221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dash"/>
              <a:miter lim="800000"/>
              <a:tailEnd type="arrow"/>
            </a:ln>
            <a:effectLst/>
          </p:spPr>
        </p:cxn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076" y="1672772"/>
              <a:ext cx="433914" cy="433914"/>
            </a:xfrm>
            <a:prstGeom prst="rect">
              <a:avLst/>
            </a:prstGeom>
          </p:spPr>
        </p:pic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 rot="6838390">
              <a:off x="4867316" y="1792773"/>
              <a:ext cx="471952" cy="504422"/>
              <a:chOff x="2181255" y="1941053"/>
              <a:chExt cx="546790" cy="584410"/>
            </a:xfrm>
          </p:grpSpPr>
          <p:cxnSp>
            <p:nvCxnSpPr>
              <p:cNvPr id="24" name="直接箭头连接符 23"/>
              <p:cNvCxnSpPr>
                <a:stCxn id="25" idx="2"/>
                <a:endCxn id="25" idx="6"/>
              </p:cNvCxnSpPr>
              <p:nvPr/>
            </p:nvCxnSpPr>
            <p:spPr>
              <a:xfrm flipH="1" flipV="1">
                <a:off x="2231636" y="2009518"/>
                <a:ext cx="446028" cy="3162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sp>
            <p:nvSpPr>
              <p:cNvPr id="25" name="椭圆 24"/>
              <p:cNvSpPr/>
              <p:nvPr/>
            </p:nvSpPr>
            <p:spPr>
              <a:xfrm rot="12920470">
                <a:off x="2181255" y="2116110"/>
                <a:ext cx="546790" cy="103099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 rot="2898701">
                <a:off x="2150222" y="2177000"/>
                <a:ext cx="584410" cy="11251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cxnSp>
            <p:nvCxnSpPr>
              <p:cNvPr id="27" name="直接箭头连接符 26"/>
              <p:cNvCxnSpPr>
                <a:stCxn id="26" idx="2"/>
                <a:endCxn id="26" idx="6"/>
              </p:cNvCxnSpPr>
              <p:nvPr/>
            </p:nvCxnSpPr>
            <p:spPr>
              <a:xfrm>
                <a:off x="2248087" y="2015044"/>
                <a:ext cx="388679" cy="436422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</p:grpSp>
      </p:grpSp>
      <p:grpSp>
        <p:nvGrpSpPr>
          <p:cNvPr id="32" name="组合 31"/>
          <p:cNvGrpSpPr/>
          <p:nvPr/>
        </p:nvGrpSpPr>
        <p:grpSpPr>
          <a:xfrm>
            <a:off x="6803689" y="2091887"/>
            <a:ext cx="3578074" cy="1637102"/>
            <a:chOff x="6695506" y="1678611"/>
            <a:chExt cx="3578074" cy="1637102"/>
          </a:xfrm>
        </p:grpSpPr>
        <p:sp>
          <p:nvSpPr>
            <p:cNvPr id="33" name="梯形 32"/>
            <p:cNvSpPr/>
            <p:nvPr/>
          </p:nvSpPr>
          <p:spPr>
            <a:xfrm>
              <a:off x="7580472" y="2109823"/>
              <a:ext cx="1710910" cy="1148057"/>
            </a:xfrm>
            <a:prstGeom prst="trapezoid">
              <a:avLst>
                <a:gd name="adj" fmla="val 52964"/>
              </a:avLst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sp>
          <p:nvSpPr>
            <p:cNvPr id="34" name="梯形 33"/>
            <p:cNvSpPr/>
            <p:nvPr/>
          </p:nvSpPr>
          <p:spPr>
            <a:xfrm>
              <a:off x="6695506" y="2500764"/>
              <a:ext cx="3504949" cy="428370"/>
            </a:xfrm>
            <a:prstGeom prst="trapezoid">
              <a:avLst>
                <a:gd name="adj" fmla="val 77311"/>
              </a:avLst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1319" y="1678611"/>
              <a:ext cx="996589" cy="996588"/>
            </a:xfrm>
            <a:prstGeom prst="rect">
              <a:avLst/>
            </a:prstGeom>
          </p:spPr>
        </p:pic>
        <p:cxnSp>
          <p:nvCxnSpPr>
            <p:cNvPr id="36" name="直接连接符 35"/>
            <p:cNvCxnSpPr>
              <a:stCxn id="34" idx="1"/>
              <a:endCxn id="34" idx="3"/>
            </p:cNvCxnSpPr>
            <p:nvPr/>
          </p:nvCxnSpPr>
          <p:spPr>
            <a:xfrm>
              <a:off x="6861095" y="2714949"/>
              <a:ext cx="3173771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Picture 2" descr="G:\H 模板\icon\行人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13981" y="2700277"/>
              <a:ext cx="341548" cy="341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:\H 模板\icon\汽车2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4517" y="2219983"/>
              <a:ext cx="315552" cy="315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38"/>
            <p:cNvGrpSpPr/>
            <p:nvPr/>
          </p:nvGrpSpPr>
          <p:grpSpPr>
            <a:xfrm rot="9851841">
              <a:off x="7766136" y="1857713"/>
              <a:ext cx="497082" cy="531281"/>
              <a:chOff x="8342070" y="2526329"/>
              <a:chExt cx="564866" cy="603729"/>
            </a:xfrm>
          </p:grpSpPr>
          <p:cxnSp>
            <p:nvCxnSpPr>
              <p:cNvPr id="56" name="直接箭头连接符 55"/>
              <p:cNvCxnSpPr>
                <a:stCxn id="58" idx="2"/>
                <a:endCxn id="58" idx="6"/>
              </p:cNvCxnSpPr>
              <p:nvPr/>
            </p:nvCxnSpPr>
            <p:spPr>
              <a:xfrm flipH="1" flipV="1">
                <a:off x="8394117" y="2597059"/>
                <a:ext cx="460773" cy="326744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57" name="直接箭头连接符 56"/>
              <p:cNvCxnSpPr>
                <a:stCxn id="59" idx="2"/>
                <a:endCxn id="59" idx="6"/>
              </p:cNvCxnSpPr>
              <p:nvPr/>
            </p:nvCxnSpPr>
            <p:spPr>
              <a:xfrm>
                <a:off x="8411113" y="2602768"/>
                <a:ext cx="401528" cy="450849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  <p:sp>
            <p:nvSpPr>
              <p:cNvPr id="58" name="椭圆 57"/>
              <p:cNvSpPr/>
              <p:nvPr/>
            </p:nvSpPr>
            <p:spPr>
              <a:xfrm rot="12920470">
                <a:off x="8342070" y="2707177"/>
                <a:ext cx="564866" cy="106508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rot="2898701">
                <a:off x="8310012" y="2770076"/>
                <a:ext cx="603729" cy="11623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549565">
              <a:off x="7625187" y="2035758"/>
              <a:ext cx="325012" cy="692080"/>
              <a:chOff x="8502081" y="2486745"/>
              <a:chExt cx="338035" cy="643313"/>
            </a:xfrm>
          </p:grpSpPr>
          <p:cxnSp>
            <p:nvCxnSpPr>
              <p:cNvPr id="52" name="直接箭头连接符 51"/>
              <p:cNvCxnSpPr>
                <a:stCxn id="54" idx="2"/>
                <a:endCxn id="54" idx="6"/>
              </p:cNvCxnSpPr>
              <p:nvPr/>
            </p:nvCxnSpPr>
            <p:spPr>
              <a:xfrm rot="10050435">
                <a:off x="8502081" y="2526955"/>
                <a:ext cx="338035" cy="527269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53" name="直接箭头连接符 52"/>
              <p:cNvCxnSpPr>
                <a:stCxn id="55" idx="2"/>
                <a:endCxn id="55" idx="6"/>
              </p:cNvCxnSpPr>
              <p:nvPr/>
            </p:nvCxnSpPr>
            <p:spPr>
              <a:xfrm rot="10050435" flipH="1" flipV="1">
                <a:off x="8513547" y="2539404"/>
                <a:ext cx="196661" cy="57757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  <p:sp>
            <p:nvSpPr>
              <p:cNvPr id="54" name="椭圆 53"/>
              <p:cNvSpPr/>
              <p:nvPr/>
            </p:nvSpPr>
            <p:spPr>
              <a:xfrm rot="13661746">
                <a:off x="8367255" y="2730438"/>
                <a:ext cx="607687" cy="120302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rot="3634914">
                <a:off x="8310013" y="2770076"/>
                <a:ext cx="603729" cy="11623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657465" y="2462463"/>
              <a:ext cx="1140607" cy="291799"/>
            </a:xfrm>
            <a:prstGeom prst="ellipse">
              <a:avLst/>
            </a:prstGeom>
            <a:solidFill>
              <a:srgbClr val="FF6600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8856171" y="2542210"/>
              <a:ext cx="754745" cy="126368"/>
            </a:xfrm>
            <a:prstGeom prst="ellipse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7201" y="2076250"/>
              <a:ext cx="754189" cy="754188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9852" y="2261986"/>
              <a:ext cx="1053728" cy="1053727"/>
            </a:xfrm>
            <a:prstGeom prst="rect">
              <a:avLst/>
            </a:prstGeom>
          </p:spPr>
        </p:pic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 rot="18555415" flipH="1">
              <a:off x="9021372" y="2500796"/>
              <a:ext cx="706892" cy="470556"/>
              <a:chOff x="7980311" y="2402273"/>
              <a:chExt cx="1004108" cy="668405"/>
            </a:xfrm>
          </p:grpSpPr>
          <p:cxnSp>
            <p:nvCxnSpPr>
              <p:cNvPr id="48" name="直接箭头连接符 47"/>
              <p:cNvCxnSpPr>
                <a:stCxn id="50" idx="2"/>
                <a:endCxn id="50" idx="6"/>
              </p:cNvCxnSpPr>
              <p:nvPr/>
            </p:nvCxnSpPr>
            <p:spPr>
              <a:xfrm rot="18555415" flipH="1" flipV="1">
                <a:off x="8518053" y="2371878"/>
                <a:ext cx="367868" cy="428657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49" name="直接箭头连接符 48"/>
              <p:cNvCxnSpPr>
                <a:stCxn id="51" idx="2"/>
                <a:endCxn id="51" idx="6"/>
              </p:cNvCxnSpPr>
              <p:nvPr/>
            </p:nvCxnSpPr>
            <p:spPr>
              <a:xfrm rot="18555415" flipH="1" flipV="1">
                <a:off x="7981649" y="2783729"/>
                <a:ext cx="521001" cy="5289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  <p:sp>
            <p:nvSpPr>
              <p:cNvPr id="50" name="椭圆 49"/>
              <p:cNvSpPr/>
              <p:nvPr/>
            </p:nvSpPr>
            <p:spPr>
              <a:xfrm rot="10717261">
                <a:off x="8419553" y="2532952"/>
                <a:ext cx="564866" cy="106509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rot="8103264">
                <a:off x="7980311" y="2738558"/>
                <a:ext cx="523679" cy="143240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46" name="Picture 3" descr="C:\Users\feiyongqiang\Downloads\手机.png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8372" y="2942120"/>
              <a:ext cx="163561" cy="137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G:\H 模板\icon\行人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790447" y="2889821"/>
              <a:ext cx="341548" cy="341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0" name="Picture 2" descr="G:\H 模板\icon\6g_launch_450_350px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60889" y1="44286" x2="60889" y2="44286"/>
                        <a14:foregroundMark x1="71333" y1="40286" x2="71333" y2="40286"/>
                        <a14:foregroundMark x1="77111" y1="34857" x2="77111" y2="34857"/>
                        <a14:foregroundMark x1="82000" y1="27714" x2="82000" y2="27714"/>
                        <a14:foregroundMark x1="80000" y1="39714" x2="80000" y2="39714"/>
                        <a14:foregroundMark x1="88000" y1="40286" x2="88000" y2="40286"/>
                        <a14:foregroundMark x1="71556" y1="20857" x2="71556" y2="20857"/>
                        <a14:foregroundMark x1="70444" y1="20857" x2="70444" y2="20857"/>
                        <a14:foregroundMark x1="68667" y1="28857" x2="68667" y2="28857"/>
                        <a14:foregroundMark x1="65333" y1="35714" x2="65333" y2="35714"/>
                        <a14:foregroundMark x1="70444" y1="37714" x2="70444" y2="37714"/>
                        <a14:foregroundMark x1="68889" y1="36857" x2="68889" y2="36857"/>
                        <a14:foregroundMark x1="67111" y1="36000" x2="67111" y2="36000"/>
                        <a14:foregroundMark x1="67556" y1="28571" x2="67556" y2="2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952" y="4559654"/>
            <a:ext cx="1447799" cy="112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右箭头 1"/>
          <p:cNvSpPr/>
          <p:nvPr/>
        </p:nvSpPr>
        <p:spPr>
          <a:xfrm>
            <a:off x="5708271" y="4807763"/>
            <a:ext cx="1571231" cy="629847"/>
          </a:xfrm>
          <a:prstGeom prst="rightArrow">
            <a:avLst/>
          </a:prstGeom>
          <a:gradFill flip="none" rotWithShape="1">
            <a:gsLst>
              <a:gs pos="0">
                <a:schemeClr val="bg2"/>
              </a:gs>
              <a:gs pos="40000">
                <a:schemeClr val="accent1">
                  <a:tint val="44500"/>
                  <a:satMod val="160000"/>
                </a:schemeClr>
              </a:gs>
              <a:gs pos="8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migr</a:t>
            </a:r>
            <a:r>
              <a:rPr lang="en-US" altLang="zh-CN" dirty="0" smtClean="0">
                <a:solidFill>
                  <a:schemeClr val="bg1"/>
                </a:solidFill>
              </a:rPr>
              <a:t>ates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6" name="그림 1"/>
          <p:cNvPicPr preferRelativeResize="0"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5004" y="4450056"/>
            <a:ext cx="1255463" cy="1256846"/>
          </a:xfrm>
          <a:prstGeom prst="rect">
            <a:avLst/>
          </a:prstGeom>
          <a:effectLst/>
        </p:spPr>
      </p:pic>
      <p:grpSp>
        <p:nvGrpSpPr>
          <p:cNvPr id="69" name="组合 68"/>
          <p:cNvGrpSpPr/>
          <p:nvPr/>
        </p:nvGrpSpPr>
        <p:grpSpPr>
          <a:xfrm>
            <a:off x="2107976" y="4506489"/>
            <a:ext cx="2918981" cy="1179231"/>
            <a:chOff x="2107976" y="4506489"/>
            <a:chExt cx="2918981" cy="1179231"/>
          </a:xfrm>
        </p:grpSpPr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2107976" y="4506489"/>
              <a:ext cx="1600928" cy="992438"/>
              <a:chOff x="6727956" y="3179851"/>
              <a:chExt cx="1777908" cy="1107468"/>
            </a:xfrm>
          </p:grpSpPr>
          <p:sp>
            <p:nvSpPr>
              <p:cNvPr id="63" name="矩形 62"/>
              <p:cNvSpPr/>
              <p:nvPr/>
            </p:nvSpPr>
            <p:spPr>
              <a:xfrm rot="785570">
                <a:off x="7847172" y="3358836"/>
                <a:ext cx="342900" cy="749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64" name="Picture 1">
                <a:extLst>
                  <a:ext uri="{FF2B5EF4-FFF2-40B4-BE49-F238E27FC236}">
                    <a16:creationId xmlns:a16="http://schemas.microsoft.com/office/drawing/2014/main" xmlns="" id="{672E946A-07AB-4632-B3F8-4E765F4A3B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27956" y="3179851"/>
                <a:ext cx="1777908" cy="1107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5" name="TextBox 64"/>
            <p:cNvSpPr txBox="1"/>
            <p:nvPr/>
          </p:nvSpPr>
          <p:spPr>
            <a:xfrm>
              <a:off x="3611541" y="4945641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/>
                <a:t>+</a:t>
              </a:r>
              <a:endParaRPr lang="zh-CN" altLang="en-US" dirty="0" err="1" smtClean="0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86350" y="4768139"/>
              <a:ext cx="1140607" cy="291799"/>
            </a:xfrm>
            <a:prstGeom prst="ellipse">
              <a:avLst/>
            </a:prstGeom>
            <a:solidFill>
              <a:srgbClr val="FF6600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012407" y="4837296"/>
              <a:ext cx="885824" cy="165412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5191" y="4538472"/>
              <a:ext cx="1147251" cy="1147248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4119329" y="4506529"/>
              <a:ext cx="6719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050" dirty="0" smtClean="0">
                  <a:solidFill>
                    <a:srgbClr val="307FF9"/>
                  </a:solidFill>
                </a:rPr>
                <a:t>sensing</a:t>
              </a:r>
              <a:endParaRPr lang="zh-CN" altLang="en-US" sz="1050" dirty="0" err="1" smtClean="0">
                <a:solidFill>
                  <a:srgbClr val="307FF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2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Objectives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High level consideration for gNB-based sensing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err="1" smtClean="0"/>
              <a:t>gNB</a:t>
            </a:r>
            <a:r>
              <a:rPr lang="en-US" altLang="zh-CN" dirty="0" smtClean="0"/>
              <a:t> </a:t>
            </a:r>
            <a:r>
              <a:rPr lang="en-US" altLang="zh-CN" dirty="0"/>
              <a:t>mono-static </a:t>
            </a:r>
            <a:r>
              <a:rPr lang="en-US" altLang="zh-CN" dirty="0" smtClean="0"/>
              <a:t>can </a:t>
            </a:r>
            <a:r>
              <a:rPr lang="en-US" altLang="zh-CN" dirty="0"/>
              <a:t>be supported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How </a:t>
            </a:r>
            <a:r>
              <a:rPr lang="en-US" altLang="zh-CN" dirty="0"/>
              <a:t>to perform sensing by a gNB can be up to </a:t>
            </a:r>
            <a:r>
              <a:rPr lang="en-US" altLang="zh-CN" dirty="0" smtClean="0"/>
              <a:t>vendor’s implementation </a:t>
            </a:r>
            <a:endParaRPr lang="en-US" altLang="zh-CN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gNB-based sensing should be transparent to UE</a:t>
            </a:r>
          </a:p>
          <a:p>
            <a:r>
              <a:rPr lang="en-US" altLang="zh-CN" b="1" dirty="0" smtClean="0">
                <a:solidFill>
                  <a:schemeClr val="tx1"/>
                </a:solidFill>
              </a:rPr>
              <a:t>Higher layer aspects for gNB-based sensing</a:t>
            </a:r>
            <a:endParaRPr lang="en-US" altLang="zh-CN" b="1" dirty="0" smtClean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/>
              <a:t>Architecture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and Procedure </a:t>
            </a:r>
            <a:r>
              <a:rPr lang="en-US" altLang="zh-CN" dirty="0"/>
              <a:t>for sensing data transmission between RAN and </a:t>
            </a:r>
            <a:r>
              <a:rPr lang="en-US" altLang="zh-CN" dirty="0" smtClean="0"/>
              <a:t>sensing function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Sensing capability report related procedure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dirty="0" smtClean="0"/>
              <a:t>Note: Coordination with SA2/RAN1 maybe needed.</a:t>
            </a:r>
          </a:p>
          <a:p>
            <a:r>
              <a:rPr lang="en-US" altLang="zh-CN" b="1" dirty="0">
                <a:solidFill>
                  <a:schemeClr val="tx1"/>
                </a:solidFill>
              </a:rPr>
              <a:t>Proposal 2: The following </a:t>
            </a:r>
            <a:r>
              <a:rPr lang="en-US" altLang="zh-CN" b="1" dirty="0" smtClean="0">
                <a:solidFill>
                  <a:schemeClr val="tx1"/>
                </a:solidFill>
              </a:rPr>
              <a:t>higher layer aspects are specified for </a:t>
            </a:r>
            <a:r>
              <a:rPr lang="en-US" altLang="zh-CN" b="1" dirty="0" err="1" smtClean="0">
                <a:solidFill>
                  <a:schemeClr val="tx1"/>
                </a:solidFill>
              </a:rPr>
              <a:t>gNB</a:t>
            </a:r>
            <a:r>
              <a:rPr lang="en-US" altLang="zh-CN" b="1" dirty="0" smtClean="0">
                <a:solidFill>
                  <a:schemeClr val="tx1"/>
                </a:solidFill>
              </a:rPr>
              <a:t>-based sensing(RAN3)</a:t>
            </a:r>
            <a:endParaRPr lang="en-US" altLang="zh-CN" b="1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/>
              <a:t>Architecture</a:t>
            </a:r>
            <a:r>
              <a:rPr lang="en-US" altLang="zh-CN" b="1" dirty="0" smtClean="0"/>
              <a:t>, </a:t>
            </a:r>
            <a:r>
              <a:rPr lang="en-US" altLang="zh-CN" b="1" dirty="0" err="1" smtClean="0"/>
              <a:t>Signalling</a:t>
            </a:r>
            <a:r>
              <a:rPr lang="en-US" altLang="zh-CN" b="1" dirty="0" smtClean="0"/>
              <a:t> </a:t>
            </a:r>
            <a:r>
              <a:rPr lang="en-US" altLang="zh-CN" b="1" dirty="0"/>
              <a:t>and procedure for sensing data transmission between RAN and sensing function</a:t>
            </a:r>
            <a:r>
              <a:rPr lang="en-US" altLang="zh-CN" b="1" dirty="0" smtClean="0"/>
              <a:t>;</a:t>
            </a:r>
            <a:endParaRPr lang="en-US" altLang="zh-CN" b="1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 smtClean="0"/>
              <a:t>Sensing capability report related procedure</a:t>
            </a:r>
            <a:endParaRPr lang="en-US" altLang="zh-CN" b="1" dirty="0"/>
          </a:p>
          <a:p>
            <a:pPr lvl="1">
              <a:lnSpc>
                <a:spcPct val="120000"/>
              </a:lnSpc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828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Potential RAN1 work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zh-CN" dirty="0">
                <a:solidFill>
                  <a:schemeClr val="tx1"/>
                </a:solidFill>
              </a:rPr>
              <a:t>As only </a:t>
            </a:r>
            <a:r>
              <a:rPr lang="en-US" altLang="zh-CN" dirty="0" err="1">
                <a:solidFill>
                  <a:schemeClr val="tx1"/>
                </a:solidFill>
              </a:rPr>
              <a:t>gNB</a:t>
            </a:r>
            <a:r>
              <a:rPr lang="en-US" altLang="zh-CN" dirty="0">
                <a:solidFill>
                  <a:schemeClr val="tx1"/>
                </a:solidFill>
              </a:rPr>
              <a:t>-based mono-static sensing is considered in Rel-20 5G-A, physical </a:t>
            </a:r>
            <a:r>
              <a:rPr lang="en-US" altLang="zh-CN" dirty="0" smtClean="0">
                <a:solidFill>
                  <a:schemeClr val="tx1"/>
                </a:solidFill>
              </a:rPr>
              <a:t>layer design should be up to vendor’s implementation.</a:t>
            </a:r>
          </a:p>
          <a:p>
            <a:pPr>
              <a:spcBef>
                <a:spcPts val="0"/>
              </a:spcBef>
            </a:pPr>
            <a:endParaRPr lang="en-US" altLang="zh-CN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For now, we do not consider RAN1 work as a prerequisite for the success of this RAN3-led 5G-A Rel-20 ISAC. However, RAN1 </a:t>
            </a:r>
            <a:r>
              <a:rPr lang="en-US" altLang="zh-CN" dirty="0">
                <a:solidFill>
                  <a:schemeClr val="tx1"/>
                </a:solidFill>
              </a:rPr>
              <a:t>work may be triggered based on the request from </a:t>
            </a:r>
            <a:r>
              <a:rPr lang="en-US" altLang="zh-CN" dirty="0" smtClean="0">
                <a:solidFill>
                  <a:schemeClr val="tx1"/>
                </a:solidFill>
              </a:rPr>
              <a:t>RAN3, potentially include: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/>
                </a:solidFill>
              </a:rPr>
              <a:t>Performance evaluation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/>
                </a:solidFill>
              </a:rPr>
              <a:t>Definition of sensing measurement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Note 1: As a starting point, 0 TU is assumed for RAN1.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altLang="zh-CN" dirty="0" smtClean="0"/>
              <a:t>Note </a:t>
            </a:r>
            <a:r>
              <a:rPr lang="en-US" altLang="zh-CN" dirty="0"/>
              <a:t>2</a:t>
            </a:r>
            <a:r>
              <a:rPr lang="en-US" altLang="zh-CN" dirty="0" smtClean="0"/>
              <a:t>: </a:t>
            </a:r>
            <a:r>
              <a:rPr lang="en-US" altLang="zh-CN" dirty="0"/>
              <a:t>Whether to trigger RAN1 work can be discussed during </a:t>
            </a:r>
            <a:r>
              <a:rPr lang="en-US" altLang="zh-CN" dirty="0" smtClean="0"/>
              <a:t>RAN3 study/normative phase.</a:t>
            </a:r>
            <a:endParaRPr lang="en-US" altLang="zh-CN" dirty="0"/>
          </a:p>
          <a:p>
            <a:pPr>
              <a:spcBef>
                <a:spcPts val="0"/>
              </a:spcBef>
            </a:pPr>
            <a:endParaRPr lang="en-US" altLang="zh-CN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b="1" dirty="0">
                <a:solidFill>
                  <a:schemeClr val="tx1"/>
                </a:solidFill>
              </a:rPr>
              <a:t>Proposal 3: For </a:t>
            </a:r>
            <a:r>
              <a:rPr lang="en-US" altLang="zh-CN" b="1" dirty="0" smtClean="0">
                <a:solidFill>
                  <a:schemeClr val="tx1"/>
                </a:solidFill>
              </a:rPr>
              <a:t>5G-A Rel-20 ISAC, RAN1 work may be triggered based on the request from RAN3, if any.</a:t>
            </a:r>
            <a:endParaRPr lang="en-US" altLang="zh-CN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1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tx1"/>
                </a:solidFill>
              </a:rPr>
              <a:t>Proposal 1: Support </a:t>
            </a:r>
            <a:r>
              <a:rPr lang="en-US" altLang="zh-CN" b="1" dirty="0" err="1">
                <a:solidFill>
                  <a:schemeClr val="tx1"/>
                </a:solidFill>
              </a:rPr>
              <a:t>gNB</a:t>
            </a:r>
            <a:r>
              <a:rPr lang="en-US" altLang="zh-CN" b="1" dirty="0">
                <a:solidFill>
                  <a:schemeClr val="tx1"/>
                </a:solidFill>
              </a:rPr>
              <a:t>-based sensing feature in 5G-A </a:t>
            </a:r>
            <a:r>
              <a:rPr lang="en-US" altLang="zh-CN" b="1" dirty="0" smtClean="0">
                <a:solidFill>
                  <a:schemeClr val="tx1"/>
                </a:solidFill>
              </a:rPr>
              <a:t>Rel-20.</a:t>
            </a:r>
            <a:endParaRPr lang="en-US" altLang="zh-CN" b="1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sz="2000" b="1" dirty="0"/>
          </a:p>
          <a:p>
            <a:r>
              <a:rPr lang="en-US" altLang="zh-CN" b="1" dirty="0">
                <a:solidFill>
                  <a:schemeClr val="tx1"/>
                </a:solidFill>
              </a:rPr>
              <a:t>Proposal 2: The following higher layer aspects are specified for </a:t>
            </a:r>
            <a:r>
              <a:rPr lang="en-US" altLang="zh-CN" b="1" dirty="0" err="1">
                <a:solidFill>
                  <a:schemeClr val="tx1"/>
                </a:solidFill>
              </a:rPr>
              <a:t>gNB</a:t>
            </a:r>
            <a:r>
              <a:rPr lang="en-US" altLang="zh-CN" b="1" dirty="0">
                <a:solidFill>
                  <a:schemeClr val="tx1"/>
                </a:solidFill>
              </a:rPr>
              <a:t>-based sensing</a:t>
            </a:r>
            <a:r>
              <a:rPr lang="zh-CN" altLang="en-US" b="1" dirty="0">
                <a:solidFill>
                  <a:schemeClr val="tx1"/>
                </a:solidFill>
              </a:rPr>
              <a:t>：</a:t>
            </a:r>
            <a:endParaRPr lang="en-US" altLang="zh-CN" b="1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2000" b="1" dirty="0"/>
              <a:t>Architecture, </a:t>
            </a:r>
            <a:r>
              <a:rPr lang="en-US" altLang="zh-CN" sz="2000" b="1" dirty="0" err="1"/>
              <a:t>Signalling</a:t>
            </a:r>
            <a:r>
              <a:rPr lang="en-US" altLang="zh-CN" sz="2000" b="1" dirty="0"/>
              <a:t> and procedure for sensing data transmission between RAN and sensing function</a:t>
            </a:r>
            <a:r>
              <a:rPr lang="zh-CN" altLang="en-US" sz="2000" b="1" dirty="0"/>
              <a:t>（</a:t>
            </a:r>
            <a:r>
              <a:rPr lang="en-US" altLang="zh-CN" sz="2000" b="1" dirty="0"/>
              <a:t>RAN3</a:t>
            </a:r>
            <a:r>
              <a:rPr lang="zh-CN" altLang="en-US" sz="2000" b="1" dirty="0"/>
              <a:t>）</a:t>
            </a:r>
            <a:endParaRPr lang="en-US" altLang="zh-CN" sz="2000" b="1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2000" b="1" dirty="0"/>
              <a:t>Sensing capability report related procedure</a:t>
            </a:r>
            <a:r>
              <a:rPr lang="zh-CN" altLang="en-US" sz="2000" b="1" dirty="0"/>
              <a:t>（</a:t>
            </a:r>
            <a:r>
              <a:rPr lang="en-US" altLang="zh-CN" sz="2000" b="1" dirty="0"/>
              <a:t>RAN3</a:t>
            </a:r>
            <a:r>
              <a:rPr lang="zh-CN" altLang="en-US" sz="2000" b="1" dirty="0" smtClean="0"/>
              <a:t>）</a:t>
            </a:r>
            <a:endParaRPr lang="en-US" altLang="zh-CN" sz="2000" b="1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CN" sz="2000" b="1" dirty="0" smtClean="0"/>
              <a:t>Note</a:t>
            </a:r>
            <a:r>
              <a:rPr lang="zh-CN" altLang="en-US" sz="2000" b="1" dirty="0" smtClean="0"/>
              <a:t>：</a:t>
            </a:r>
            <a:r>
              <a:rPr lang="en-US" altLang="zh-CN" sz="2000" b="1" dirty="0" smtClean="0"/>
              <a:t>1 TU each meeting in RAN3 is expected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altLang="zh-CN" sz="2000" b="1" dirty="0"/>
          </a:p>
          <a:p>
            <a:pPr>
              <a:spcBef>
                <a:spcPts val="0"/>
              </a:spcBef>
            </a:pPr>
            <a:r>
              <a:rPr lang="en-US" altLang="zh-CN" b="1" dirty="0">
                <a:solidFill>
                  <a:schemeClr val="tx1"/>
                </a:solidFill>
              </a:rPr>
              <a:t>Proposal 3: For 5G-A Rel-20 ISAC, RAN1 work may be triggered based on the request from RAN3, if any.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87415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14811</TotalTime>
  <Words>544</Words>
  <Application>Microsoft Office PowerPoint</Application>
  <PresentationFormat>自定义</PresentationFormat>
  <Paragraphs>78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2_浅色内页</vt:lpstr>
      <vt:lpstr>Views on 5G-A Rel-20 ISAC</vt:lpstr>
      <vt:lpstr>Background</vt:lpstr>
      <vt:lpstr>Motivation</vt:lpstr>
      <vt:lpstr>Objectives</vt:lpstr>
      <vt:lpstr>Potential RAN1 work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1485</cp:revision>
  <dcterms:created xsi:type="dcterms:W3CDTF">2019-07-24T06:46:10Z</dcterms:created>
  <dcterms:modified xsi:type="dcterms:W3CDTF">2025-03-03T07:46:53Z</dcterms:modified>
</cp:coreProperties>
</file>