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5" r:id="rId2"/>
    <p:sldMasterId id="2147483659" r:id="rId3"/>
    <p:sldMasterId id="2147483661" r:id="rId4"/>
    <p:sldMasterId id="2147483663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802" r:id="rId7"/>
    <p:sldId id="1376" r:id="rId8"/>
    <p:sldId id="1377" r:id="rId9"/>
    <p:sldId id="1378" r:id="rId10"/>
    <p:sldId id="1379" r:id="rId11"/>
    <p:sldId id="81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费永强" initials="费永强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F"/>
    <a:srgbClr val="0000FF"/>
    <a:srgbClr val="33CCFF"/>
    <a:srgbClr val="7DDDFF"/>
    <a:srgbClr val="92F0EE"/>
    <a:srgbClr val="FF5050"/>
    <a:srgbClr val="FF3300"/>
    <a:srgbClr val="F79646"/>
    <a:srgbClr val="385D8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87822" autoAdjust="0"/>
  </p:normalViewPr>
  <p:slideViewPr>
    <p:cSldViewPr showGuides="1">
      <p:cViewPr>
        <p:scale>
          <a:sx n="66" d="100"/>
          <a:sy n="66" d="100"/>
        </p:scale>
        <p:origin x="-780" y="-168"/>
      </p:cViewPr>
      <p:guideLst>
        <p:guide orient="horz" pos="2174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99C2EDB-E03A-4161-910C-A6279116A248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等线" panose="02010600030101010101" charset="-122"/>
                <a:ea typeface="等线" panose="02010600030101010101" charset="-122"/>
              </a:rPr>
              <a:t>3/3/2025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7D55AD-8A1B-4E38-AABE-15FBCB3B22E8}" type="slidenum">
              <a:rPr/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124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FE3688F-16CD-4467-96D2-DF04AFED03BE}" type="datetime1">
              <a:rPr lang="en-US"/>
              <a:t>3/3/2025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备注占位符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6" name="页脚占位符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77D4672-B426-4019-9E15-60A8E815FC07}" type="slidenum">
              <a:r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2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42" y="4396270"/>
            <a:ext cx="670620" cy="5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90" y="5323572"/>
            <a:ext cx="5642771" cy="144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 noGrp="1"/>
          </p:cNvSpPr>
          <p:nvPr>
            <p:ph type="title"/>
          </p:nvPr>
        </p:nvSpPr>
        <p:spPr>
          <a:xfrm>
            <a:off x="717822" y="1071137"/>
            <a:ext cx="9023235" cy="1429298"/>
          </a:xfrm>
        </p:spPr>
        <p:txBody>
          <a:bodyPr/>
          <a:lstStyle>
            <a:lvl1pPr defTabSz="457200">
              <a:lnSpc>
                <a:spcPct val="110000"/>
              </a:lnSpc>
              <a:defRPr sz="4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idx="4294967295"/>
          </p:nvPr>
        </p:nvSpPr>
        <p:spPr>
          <a:xfrm>
            <a:off x="710543" y="2757610"/>
            <a:ext cx="5369914" cy="484101"/>
          </a:xfrm>
        </p:spPr>
        <p:txBody>
          <a:bodyPr anchor="ctr"/>
          <a:lstStyle>
            <a:lvl1pPr marL="0" indent="0">
              <a:buNone/>
              <a:defRPr lang="en-US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idx="9"/>
          </p:nvPr>
        </p:nvSpPr>
        <p:spPr>
          <a:xfrm>
            <a:off x="710543" y="3272793"/>
            <a:ext cx="5369914" cy="484101"/>
          </a:xfrm>
        </p:spPr>
        <p:txBody>
          <a:bodyPr/>
          <a:lstStyle>
            <a:lvl1pPr marL="0" indent="0">
              <a:buNone/>
              <a:defRPr lang="en-US" sz="21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2"/>
          <p:cNvSpPr txBox="1">
            <a:spLocks noGrp="1"/>
          </p:cNvSpPr>
          <p:nvPr>
            <p:ph idx="19"/>
          </p:nvPr>
        </p:nvSpPr>
        <p:spPr>
          <a:xfrm>
            <a:off x="710543" y="3840260"/>
            <a:ext cx="5369914" cy="484101"/>
          </a:xfrm>
        </p:spPr>
        <p:txBody>
          <a:bodyPr anchor="ctr"/>
          <a:lstStyle>
            <a:lvl1pPr marL="0" indent="0">
              <a:buNone/>
              <a:defRPr lang="en-US" sz="18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99" y="410931"/>
            <a:ext cx="1799603" cy="522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 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2" y="1624513"/>
            <a:ext cx="8238725" cy="158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452" y="2745312"/>
            <a:ext cx="4464000" cy="57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081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86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8"/>
          <p:cNvSpPr txBox="1"/>
          <p:nvPr/>
        </p:nvSpPr>
        <p:spPr>
          <a:xfrm>
            <a:off x="996028" y="5680902"/>
            <a:ext cx="2904170" cy="301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60" b="0" i="0" u="none" strike="noStrike" kern="1200" cap="none" spc="0" baseline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https://www.cictmobile.com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C5094F45-C1A0-4600-8E97-37F44FB4E941}" type="slidenum">
              <a:rPr/>
              <a:t>‹#›</a:t>
            </a:fld>
            <a:endParaRPr lang="en-US"/>
          </a:p>
        </p:txBody>
      </p:sp>
      <p:sp>
        <p:nvSpPr>
          <p:cNvPr id="7" name="灯片编号占位符 3"/>
          <p:cNvSpPr txBox="1"/>
          <p:nvPr/>
        </p:nvSpPr>
        <p:spPr>
          <a:xfrm>
            <a:off x="8903540" y="-1833545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16FCEDE-6C34-403F-A0D8-42F1A058A0BC}" type="slidenum">
              <a:rPr/>
              <a:t>‹#›</a:t>
            </a:fld>
            <a:endParaRPr lang="en-US" sz="1400" b="0" i="0" u="none" strike="noStrike" kern="1200" cap="none" spc="0" baseline="0">
              <a:solidFill>
                <a:srgbClr val="898989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7DE1493F-7CC5-4D5A-9B14-45F53FB434CD}" type="slidenum">
              <a:r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>
            <a:spLocks noGrp="1"/>
          </p:cNvSpPr>
          <p:nvPr>
            <p:ph type="title"/>
          </p:nvPr>
        </p:nvSpPr>
        <p:spPr>
          <a:xfrm>
            <a:off x="695400" y="1484784"/>
            <a:ext cx="11689140" cy="1429298"/>
          </a:xfrm>
        </p:spPr>
        <p:txBody>
          <a:bodyPr/>
          <a:lstStyle/>
          <a:p>
            <a:pPr lvl="0"/>
            <a:r>
              <a:rPr lang="en-US" sz="2800" dirty="0" smtClean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/>
              </a:rPr>
              <a:t>View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/>
              </a:rPr>
              <a:t> on Rel-20 5G-A SON/MDT </a:t>
            </a:r>
            <a:b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/>
              </a:rPr>
            </a:br>
            <a:endParaRPr lang="en-US" sz="28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/>
            </a:endParaRPr>
          </a:p>
        </p:txBody>
      </p:sp>
      <p:sp>
        <p:nvSpPr>
          <p:cNvPr id="3" name="内容占位符 7"/>
          <p:cNvSpPr txBox="1">
            <a:spLocks noGrp="1"/>
          </p:cNvSpPr>
          <p:nvPr>
            <p:ph type="body" idx="4294967295"/>
          </p:nvPr>
        </p:nvSpPr>
        <p:spPr>
          <a:xfrm>
            <a:off x="710543" y="3272793"/>
            <a:ext cx="5369914" cy="854707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CN" sz="2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CATT</a:t>
            </a:r>
          </a:p>
          <a:p>
            <a:pPr marL="0" lvl="0" indent="0">
              <a:buNone/>
            </a:pPr>
            <a:r>
              <a:rPr lang="en-US" sz="21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2025.3</a:t>
            </a:r>
            <a:endParaRPr lang="en-US" sz="21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5440" y="404664"/>
            <a:ext cx="4464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2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 to Next burst transmission </a:t>
            </a:r>
            <a:endParaRPr lang="zh-CN" altLang="en-US" dirty="0"/>
          </a:p>
        </p:txBody>
      </p:sp>
      <p:sp>
        <p:nvSpPr>
          <p:cNvPr id="5" name="内容占位符 7">
            <a:extLst>
              <a:ext uri="{FF2B5EF4-FFF2-40B4-BE49-F238E27FC236}">
                <a16:creationId xmlns:a16="http://schemas.microsoft.com/office/drawing/2014/main" xmlns="" id="{DD18A36E-78A5-4726-8F1A-31F1BFADC7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61844" y="172928"/>
            <a:ext cx="7560000" cy="104446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3GPP TSG RAN Meeting #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107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Incheon, Korean, March 12-14, 2025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Agenda item: 15.2.9.2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60496" y="35332"/>
            <a:ext cx="120097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RP-250515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SON/MDT for UAV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436445"/>
              </p:ext>
            </p:extLst>
          </p:nvPr>
        </p:nvGraphicFramePr>
        <p:xfrm>
          <a:off x="7896200" y="2276872"/>
          <a:ext cx="3993933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Visio" r:id="rId4" imgW="6743700" imgH="4508500" progId="Visio.Drawing.11">
                  <p:embed/>
                </p:oleObj>
              </mc:Choice>
              <mc:Fallback>
                <p:oleObj name="Visio" r:id="rId4" imgW="6743700" imgH="45085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200" y="2276872"/>
                        <a:ext cx="3993933" cy="2664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灯片编号占位符 3"/>
          <p:cNvSpPr txBox="1"/>
          <p:nvPr/>
        </p:nvSpPr>
        <p:spPr>
          <a:xfrm>
            <a:off x="9047914" y="6422608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defPPr>
              <a:defRPr lang="zh-CN"/>
            </a:defPPr>
            <a:lvl1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C091945-BED8-40C6-A17E-143F3A6898E6}" type="slidenum">
              <a:rPr kumimoji="0" lang="en-GB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fld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556" y="1196752"/>
            <a:ext cx="7683667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 </a:t>
            </a:r>
            <a:endParaRPr lang="en-US" altLang="zh-CN" sz="2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UAV technology is already commercially available by supporting aerial vehicles via terrestrial cellular systems</a:t>
            </a: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Multiple mechanism are specified for UAV</a:t>
            </a:r>
          </a:p>
          <a:p>
            <a:pPr marL="995045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Measurement report based on configured height thresholds</a:t>
            </a:r>
          </a:p>
          <a:p>
            <a:pPr marL="995045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Reporting of height, location and speed in measurement report</a:t>
            </a:r>
          </a:p>
          <a:p>
            <a:pPr marL="995045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Flight path reporting</a:t>
            </a:r>
          </a:p>
          <a:p>
            <a:pPr marL="995045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Measurement reporting based on a configured number of cells (i.e. larger than one) fulfilling the criteria simultaneously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en-US" altLang="zh-CN" sz="2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 and Signaling design for MDT on UAV(RAN2)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 and Signaling design for MRO on UAV(RAN3) 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6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68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lvl="0" indent="-285750">
              <a:spcAft>
                <a:spcPts val="6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 </a:t>
            </a: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Rel-19,further LTM enhancements were discussed on the following aspects</a:t>
            </a:r>
          </a:p>
          <a:p>
            <a:pPr marL="1052195" lvl="2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Inter-CU LTM</a:t>
            </a:r>
          </a:p>
          <a:p>
            <a:pPr marL="1052195" lvl="2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LTM 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NR-DC scenario</a:t>
            </a:r>
          </a:p>
          <a:p>
            <a:pPr marL="1052195" lvl="2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Conditional 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LTM</a:t>
            </a:r>
            <a:endParaRPr lang="en-US" altLang="zh-CN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important to optimization the new introduced LTM 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techniques 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performance improvement</a:t>
            </a:r>
          </a:p>
          <a:p>
            <a:pPr marL="285750" indent="-285750">
              <a:spcAft>
                <a:spcPts val="60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en-US" altLang="zh-CN" sz="2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 and signaling design on MRO for LTM enhancement(RAN3)</a:t>
            </a:r>
            <a:endParaRPr lang="en-US" altLang="zh-CN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79377" y="67824"/>
            <a:ext cx="11712624" cy="912881"/>
          </a:xfrm>
        </p:spPr>
        <p:txBody>
          <a:bodyPr/>
          <a:lstStyle/>
          <a:p>
            <a:r>
              <a:rPr lang="en-US" altLang="zh-CN" dirty="0" smtClean="0"/>
              <a:t>SON/MDT for LTM enhancement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2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SON/MDT for XR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03493"/>
              </p:ext>
            </p:extLst>
          </p:nvPr>
        </p:nvGraphicFramePr>
        <p:xfrm>
          <a:off x="7219759" y="3573016"/>
          <a:ext cx="4278719" cy="1372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Visio" r:id="rId4" imgW="8712200" imgH="2806700" progId="Visio.Drawing.11">
                  <p:embed/>
                </p:oleObj>
              </mc:Choice>
              <mc:Fallback>
                <p:oleObj name="Visio" r:id="rId4" imgW="8712200" imgH="28067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9759" y="3573016"/>
                        <a:ext cx="4278719" cy="13728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灯片编号占位符 3"/>
          <p:cNvSpPr txBox="1"/>
          <p:nvPr/>
        </p:nvSpPr>
        <p:spPr>
          <a:xfrm>
            <a:off x="9047914" y="6422608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defPPr>
              <a:defRPr lang="zh-CN"/>
            </a:defPPr>
            <a:lvl1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C091945-BED8-40C6-A17E-143F3A6898E6}" type="slidenum">
              <a:rPr kumimoji="0" lang="en-GB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fld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384" y="1340768"/>
            <a:ext cx="7776863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Motivation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.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Improve the performance for XR service with the following characteristics specific for XR traffic 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considered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Further </a:t>
            </a:r>
            <a:r>
              <a:rPr lang="en-US" altLang="zh-CN" dirty="0" err="1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QoS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 requirement via PDU set based </a:t>
            </a:r>
            <a:r>
              <a:rPr lang="en-US" altLang="zh-CN" dirty="0" err="1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QoS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 handling for high data rate service</a:t>
            </a: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PDU set based discard to adapt high data volume</a:t>
            </a: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Device mobility with XR service continuity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Objectives</a:t>
            </a:r>
          </a:p>
          <a:p>
            <a:pPr marL="537845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SON enhancements for </a:t>
            </a: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XR(RAN3)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MRO for XR to ensure XR service continuity</a:t>
            </a:r>
          </a:p>
          <a:p>
            <a:pPr marL="995045" lvl="2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XR specific configuration optimization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6984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43472" y="692696"/>
            <a:ext cx="10297144" cy="6023675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Proposal: To </a:t>
            </a:r>
            <a:r>
              <a:rPr lang="en-US" altLang="zh-CN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consider the following objectives in Rel-20 SON/MDT:</a:t>
            </a:r>
          </a:p>
          <a:p>
            <a:pPr lvl="3">
              <a:buFont typeface="Wingdings" pitchFamily="2" charset="2"/>
              <a:buChar char="ü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Procedure and Signaling design for MDT </a:t>
            </a: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MRO on UAV(RAN3,RAN2)</a:t>
            </a:r>
          </a:p>
          <a:p>
            <a:pPr lvl="3"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of MRO 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LTM enhancement(RAN3)</a:t>
            </a:r>
          </a:p>
          <a:p>
            <a:pPr lvl="3">
              <a:buFont typeface="Wingdings" pitchFamily="2" charset="2"/>
              <a:buChar char="ü"/>
            </a:pP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MRO for XR to ensure XR service continuity and XR specific configuration </a:t>
            </a:r>
            <a:endParaRPr lang="en-US" altLang="zh-CN" sz="20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optimization(RAN3</a:t>
            </a: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3"/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</a:t>
            </a:r>
            <a:r>
              <a:rPr lang="zh-CN" alt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TU each meeting in RAN3 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0.25 TU each meeting in RAN2 </a:t>
            </a:r>
            <a:r>
              <a:rPr lang="en-US" altLang="zh-CN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 expected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endParaRPr lang="en-US" altLang="zh-CN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77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FjNTZjMjRjNjZlM2EzYTdiYmExMDhhN2U2YTZhMmQifQ=="/>
</p:tagLst>
</file>

<file path=ppt/theme/theme1.xml><?xml version="1.0" encoding="utf-8"?>
<a:theme xmlns:a="http://schemas.openxmlformats.org/drawingml/2006/main" name="1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3883</TotalTime>
  <Words>302</Words>
  <Application>Microsoft Office PowerPoint</Application>
  <PresentationFormat>自定义</PresentationFormat>
  <Paragraphs>56</Paragraphs>
  <Slides>6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18_Office 主题​​</vt:lpstr>
      <vt:lpstr>19_Office 主题​​</vt:lpstr>
      <vt:lpstr>浅色内页</vt:lpstr>
      <vt:lpstr>11_浅色内页</vt:lpstr>
      <vt:lpstr>12_浅色内页</vt:lpstr>
      <vt:lpstr>14_浅色内页</vt:lpstr>
      <vt:lpstr>Visio</vt:lpstr>
      <vt:lpstr>View on Rel-20 5G-A SON/MDT  </vt:lpstr>
      <vt:lpstr>SON/MDT for UAV</vt:lpstr>
      <vt:lpstr>SON/MDT for LTM enhancement</vt:lpstr>
      <vt:lpstr>SON/MDT for XR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</cp:lastModifiedBy>
  <cp:revision>3248</cp:revision>
  <dcterms:created xsi:type="dcterms:W3CDTF">2019-07-24T06:46:00Z</dcterms:created>
  <dcterms:modified xsi:type="dcterms:W3CDTF">2025-03-03T07:48:09Z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2264B7BD29E5481798CB8D20BA7A77B1_13</vt:lpwstr>
  </property>
  <property fmtid="{D5CDD505-2E9C-101B-9397-08002B2CF9AE}" pid="3" name="KSOProductBuildVer">
    <vt:lpwstr>2052-12.1.0.18276</vt:lpwstr>
  </property>
</Properties>
</file>