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</p:sldMasterIdLst>
  <p:notesMasterIdLst>
    <p:notesMasterId r:id="rId15"/>
  </p:notesMasterIdLst>
  <p:handoutMasterIdLst>
    <p:handoutMasterId r:id="rId16"/>
  </p:handoutMasterIdLst>
  <p:sldIdLst>
    <p:sldId id="1397" r:id="rId7"/>
    <p:sldId id="1399" r:id="rId8"/>
    <p:sldId id="1400" r:id="rId9"/>
    <p:sldId id="1386" r:id="rId10"/>
    <p:sldId id="1401" r:id="rId11"/>
    <p:sldId id="1398" r:id="rId12"/>
    <p:sldId id="818" r:id="rId13"/>
    <p:sldId id="813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0000F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8478" autoAdjust="0"/>
  </p:normalViewPr>
  <p:slideViewPr>
    <p:cSldViewPr showGuides="1">
      <p:cViewPr varScale="1">
        <p:scale>
          <a:sx n="94" d="100"/>
          <a:sy n="94" d="100"/>
        </p:scale>
        <p:origin x="408" y="82"/>
      </p:cViewPr>
      <p:guideLst>
        <p:guide orient="horz" pos="2174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3/2/2025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3/2/2025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E4280-0CE0-6562-B983-E1966C236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9E2AFA-9B22-C984-F7D8-BC68929137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920FEA-9B04-B1D3-EC58-AD70C9850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899D9A-9428-128C-AF48-358C49019D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001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F05B3-5D9C-2A75-2EEB-F8AD2D6F8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202268-411D-FA28-3317-81CD1B44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C5E7F2-64C3-0A9F-DA77-0DECC3AC4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872D90-EFFD-912A-A9BC-5689CA9E3F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6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/>
              <a:t>Views on Ambient IoT work in 5G-A Rel-20</a:t>
            </a:r>
            <a:endParaRPr lang="en-US" sz="2800" dirty="0"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Agenda item:  </a:t>
            </a:r>
            <a:r>
              <a:rPr lang="en-US" altLang="zh-CN" sz="2400" dirty="0">
                <a:solidFill>
                  <a:schemeClr val="bg1"/>
                </a:solidFill>
              </a:rPr>
              <a:t>15.2.3</a:t>
            </a:r>
            <a:endParaRPr lang="zh-CN" altLang="zh-CN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Source:	   </a:t>
            </a:r>
            <a:r>
              <a:rPr lang="en-US" altLang="zh-CN" sz="2400" dirty="0">
                <a:solidFill>
                  <a:schemeClr val="bg1"/>
                </a:solidFill>
              </a:rPr>
              <a:t>CATT</a:t>
            </a:r>
            <a:endParaRPr lang="en-US" sz="21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</a:rPr>
              <a:t>3GPP TSG RAN Meeting #107			     RP-250507 </a:t>
            </a:r>
            <a:endParaRPr lang="zh-CN" altLang="zh-CN" sz="2400" dirty="0">
              <a:solidFill>
                <a:schemeClr val="bg1"/>
              </a:solidFill>
            </a:endParaRPr>
          </a:p>
          <a:p>
            <a:r>
              <a:rPr lang="en-GB" altLang="zh-CN" sz="2400" b="1" dirty="0">
                <a:solidFill>
                  <a:schemeClr val="bg1"/>
                </a:solidFill>
              </a:rPr>
              <a:t>Incheon, South Korea, 12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-14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March, 2025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50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1ED994-10CC-49CB-6B8F-CC669C343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working group complete the study of solution for Ambient IoT in Rel-19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outcome of A-IoT study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Target to have the common air interface design for different deployment scenarios and topologies for all types of devices.  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 methodology and evaluation results of coverage and latency for inventory use case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 structure and timing for A-IoT operation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A-IoT device architecture – devices 1/2a/2b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device availability/unavailability associated with energy harvesting,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physical layer design -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Modulation and waveform – including CP handling for OFDM waveform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Channel coding – Line code, FEC, CRC, bit/chip/block-level repetition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channels/signals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PRDCH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  PDRCH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Preamble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Carrier wave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Single tone and dual single tone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Operation spectrums and transmission node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Interference cancellation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Access – TDMA/FDMA/CDMA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Random Access procedures 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Paging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3-step/2-step/unified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Topology 2 resource allocation for UE reader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F623F-B01C-65A5-29D9-5B58C80B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IoT Normative works after RAN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40DD6-F586-1670-2711-D0A9582175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2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F67333-9091-1F09-A060-B090BCBEF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NR system design framework in support of A-IoT operation would have a common air interface for devices 1/2a/2b and high power device 3 in all deployment scenarios and topologies for all use cases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Rel-19 A-IoT work needs to finalize several aspects with different alternatives which has impact to the A-IoT system design framework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 structure and the end of PRDCH/PDRCH 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CP handling of PRDCH and the associated chip duration for PRDCH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timing determination between DL R2D transmission and UL D2R transmission</a:t>
            </a:r>
          </a:p>
          <a:p>
            <a:pPr lvl="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random access procedures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selection of options would be critical for the A-IoT operation in different scenarios, topologies, and use cases in the first release and subsequent release	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A-IoT normative work in Rel-19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target deployment scenarios would be indoor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UE reader is not included in Rel-19 and is the critical element in extending the network coverage of A-IoT devices and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Rel-19 A-IoT frame work needs to specify the common interface and functions with forward compatibility to support the outdoor deployment scenarios and use cases with additional Topologies in addition to Topologies 1 and 2 as well as Topologies 3 and 4.</a:t>
            </a:r>
          </a:p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A-IoT normative works is based on the assumption of Rel-19 A-IoT to support A-IoT system design framework for both Indoor and outdoor use cases</a:t>
            </a:r>
          </a:p>
          <a:p>
            <a:pPr lvl="1"/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5664B-0E95-1AA7-E85C-A852C0060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Normative work in Rel-20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71970-3E06-886B-89D6-E0A6C66B3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05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内容占位符 1"/>
          <p:cNvSpPr>
            <a:spLocks noGrp="1"/>
          </p:cNvSpPr>
          <p:nvPr>
            <p:ph idx="4294967295"/>
          </p:nvPr>
        </p:nvSpPr>
        <p:spPr>
          <a:xfrm>
            <a:off x="408307" y="1027396"/>
            <a:ext cx="6839821" cy="5425940"/>
          </a:xfrm>
          <a:prstGeom prst="rect">
            <a:avLst/>
          </a:prstGeom>
          <a:solidFill>
            <a:srgbClr val="B3DDF2">
              <a:alpha val="15000"/>
            </a:srgb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spcAft>
                <a:spcPts val="30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 outdoor/indoor A-IoT device with device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target coverage distance of 50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 m for A-IoT device with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use cases: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inventory: airport port terminal/shipping port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personal belonging finding, cargo tracking,  luggage tracking</a:t>
            </a:r>
          </a:p>
          <a:p>
            <a:pPr marL="1223645" lvl="3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A-IoT device triggering focuses on device 2A/2B</a:t>
            </a:r>
            <a:endParaRPr lang="en-US" altLang="zh-CN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mechanism in extension of the A-IoT coverage to 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maximum distance of 50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1000m with device mobility for outdoor scenarios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autonomous A-IoT device triggering for device initiated use case for outdoor inventory and positioning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control mechanism for Topologies 3 and 4 in addition to Topologies 1 and 2.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4805" y="2459824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sensor: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ultra-high voltage substation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5207" y="4188649"/>
            <a:ext cx="3711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 terminal/shipping port and cargo tracking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1144482"/>
            <a:ext cx="3815520" cy="1326994"/>
          </a:xfrm>
          <a:prstGeom prst="rect">
            <a:avLst/>
          </a:prstGeom>
          <a:noFill/>
        </p:spPr>
      </p:pic>
      <p:pic>
        <p:nvPicPr>
          <p:cNvPr id="31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166" y="2820342"/>
            <a:ext cx="1871304" cy="1363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2832285"/>
            <a:ext cx="2058162" cy="137025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International airport terminal. Asian beautiful woman with luggage and walking in airport International airport terminal. Asian beautiful woman with luggage and walking in airport airport luggage stock pictures, royalty-free photos &amp; images">
            <a:extLst>
              <a:ext uri="{FF2B5EF4-FFF2-40B4-BE49-F238E27FC236}">
                <a16:creationId xmlns:a16="http://schemas.microsoft.com/office/drawing/2014/main" id="{264477F6-F853-C199-0666-F3A1D5541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69" y="4711869"/>
            <a:ext cx="1992697" cy="133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hildren learning in a school classroom Back to school. A group of schoolchildren with backpacks walk along the school corridor during recess. Education and science concept. Education Stock Photo">
            <a:extLst>
              <a:ext uri="{FF2B5EF4-FFF2-40B4-BE49-F238E27FC236}">
                <a16:creationId xmlns:a16="http://schemas.microsoft.com/office/drawing/2014/main" id="{E1184582-DE0D-6338-0BBC-A3CE02D2A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551" y="4762241"/>
            <a:ext cx="2135142" cy="106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10">
            <a:extLst>
              <a:ext uri="{FF2B5EF4-FFF2-40B4-BE49-F238E27FC236}">
                <a16:creationId xmlns:a16="http://schemas.microsoft.com/office/drawing/2014/main" id="{D036C078-5D7B-5585-9D5E-32CCB45E401B}"/>
              </a:ext>
            </a:extLst>
          </p:cNvPr>
          <p:cNvSpPr/>
          <p:nvPr/>
        </p:nvSpPr>
        <p:spPr>
          <a:xfrm>
            <a:off x="7792569" y="6079421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 personal belonging finding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AB3F0B-591D-4665-C6EB-0D54363D1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105754"/>
            <a:ext cx="9335391" cy="912881"/>
          </a:xfrm>
        </p:spPr>
        <p:txBody>
          <a:bodyPr/>
          <a:lstStyle/>
          <a:p>
            <a:r>
              <a:rPr lang="en-US" dirty="0"/>
              <a:t>Outdoor Coverage with A-IoT device Mobility</a:t>
            </a:r>
          </a:p>
        </p:txBody>
      </p:sp>
    </p:spTree>
    <p:extLst>
      <p:ext uri="{BB962C8B-B14F-4D97-AF65-F5344CB8AC3E}">
        <p14:creationId xmlns:p14="http://schemas.microsoft.com/office/powerpoint/2010/main" val="269541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F9249-BFA7-19A4-B142-F4B68E8A9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A5560068-140B-942B-DB7D-91C0797D5058}"/>
              </a:ext>
            </a:extLst>
          </p:cNvPr>
          <p:cNvSpPr/>
          <p:nvPr/>
        </p:nvSpPr>
        <p:spPr>
          <a:xfrm>
            <a:off x="432582" y="1412776"/>
            <a:ext cx="6239482" cy="479657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A-IoT positioning use cases of locating and tracking A-IoT devices could not get the required positioning accuracy from Proximity determination in Rel-19 A-IoT study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Support the positioning method for tracking A-IoT device with device mobility.   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Low 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hearability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in signals backscattered/transmitted from the A-IoT device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Specify the positioning method for the reader to enable the A-IoT device positioning estimation for positioning use cases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1896626-E790-9F25-4EB9-B82D45735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A-IoT Positioning for Positioning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3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Cases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076278-80AE-5E25-42C6-DDFD03A47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63E2C95-6511-F9DE-4A3F-3AC2A5210E3B}"/>
              </a:ext>
            </a:extLst>
          </p:cNvPr>
          <p:cNvSpPr/>
          <p:nvPr/>
        </p:nvSpPr>
        <p:spPr>
          <a:xfrm>
            <a:off x="8822571" y="3842094"/>
            <a:ext cx="1506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Smart Parking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BF7C75D-1BAC-4080-2C5A-98B23B620597}"/>
              </a:ext>
            </a:extLst>
          </p:cNvPr>
          <p:cNvSpPr/>
          <p:nvPr/>
        </p:nvSpPr>
        <p:spPr>
          <a:xfrm>
            <a:off x="7809778" y="2459343"/>
            <a:ext cx="31827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 and locating A-IoT devices indoors and outdoors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7D9F7CA-52C2-E811-8A5C-006EE41FBF20}"/>
              </a:ext>
            </a:extLst>
          </p:cNvPr>
          <p:cNvSpPr/>
          <p:nvPr/>
        </p:nvSpPr>
        <p:spPr>
          <a:xfrm>
            <a:off x="7978752" y="5756495"/>
            <a:ext cx="32700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management and positioning base payment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灯片编号占位符 3">
            <a:extLst>
              <a:ext uri="{FF2B5EF4-FFF2-40B4-BE49-F238E27FC236}">
                <a16:creationId xmlns:a16="http://schemas.microsoft.com/office/drawing/2014/main" id="{63F88B60-2640-0EE4-19F9-17C6042BEF8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图片 50">
            <a:extLst>
              <a:ext uri="{FF2B5EF4-FFF2-40B4-BE49-F238E27FC236}">
                <a16:creationId xmlns:a16="http://schemas.microsoft.com/office/drawing/2014/main" id="{B05201C7-6B61-D377-F962-A70E21840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747" y="1235456"/>
            <a:ext cx="2085527" cy="1131625"/>
          </a:xfrm>
          <a:prstGeom prst="rect">
            <a:avLst/>
          </a:prstGeom>
        </p:spPr>
      </p:pic>
      <p:pic>
        <p:nvPicPr>
          <p:cNvPr id="4" name="图片 52">
            <a:extLst>
              <a:ext uri="{FF2B5EF4-FFF2-40B4-BE49-F238E27FC236}">
                <a16:creationId xmlns:a16="http://schemas.microsoft.com/office/drawing/2014/main" id="{7C157DB7-7062-5FAB-F2D1-6731F5BED86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95376" y="2959633"/>
            <a:ext cx="1958630" cy="8279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A7AD67B8-DCA6-9D79-8EBD-8849BC7EB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830" y="1527473"/>
            <a:ext cx="660789" cy="67652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CE037A7-8E7E-17DE-64E5-F565E78C0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413" y="1404993"/>
            <a:ext cx="707349" cy="82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53" descr="上下架照片-2">
            <a:extLst>
              <a:ext uri="{FF2B5EF4-FFF2-40B4-BE49-F238E27FC236}">
                <a16:creationId xmlns:a16="http://schemas.microsoft.com/office/drawing/2014/main" id="{75100C34-C66D-C9C5-5B4D-57514C466B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077" r="19249"/>
          <a:stretch>
            <a:fillRect/>
          </a:stretch>
        </p:blipFill>
        <p:spPr>
          <a:xfrm>
            <a:off x="7516509" y="4297917"/>
            <a:ext cx="1781329" cy="1289760"/>
          </a:xfrm>
          <a:prstGeom prst="rect">
            <a:avLst/>
          </a:prstGeom>
        </p:spPr>
      </p:pic>
      <p:pic>
        <p:nvPicPr>
          <p:cNvPr id="9" name="图片 54">
            <a:extLst>
              <a:ext uri="{FF2B5EF4-FFF2-40B4-BE49-F238E27FC236}">
                <a16:creationId xmlns:a16="http://schemas.microsoft.com/office/drawing/2014/main" id="{514826B4-2773-6956-DF64-152A110DF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1161" y="4304516"/>
            <a:ext cx="2671898" cy="120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8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CDBA8-8B96-8F16-1792-A718C6FD5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BE4ABEFE-AD24-4A7B-7C52-77A36E1CCE1C}"/>
              </a:ext>
            </a:extLst>
          </p:cNvPr>
          <p:cNvSpPr/>
          <p:nvPr/>
        </p:nvSpPr>
        <p:spPr>
          <a:xfrm>
            <a:off x="432582" y="1412776"/>
            <a:ext cx="6239482" cy="479657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 service: periodic/aperiodic A-IoT device triggering device triggering reporting or network-initiated reporting for sensing and tracking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of use case for A-IoT device triggering reporting/alarming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e.g., cargo monitoring, fire monitoring, room monitoring with alarming</a:t>
            </a:r>
            <a:endParaRPr lang="en-US" altLang="zh-CN" sz="2000" b="1" i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DO-DTT and Do-A</a:t>
            </a:r>
            <a:r>
              <a:rPr lang="en-GB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traffic for triggering periodic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/aperiodic reporting</a:t>
            </a:r>
            <a:r>
              <a:rPr lang="en-GB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indoor/outdoor scenarios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E270DDD-4C95-7073-4CDB-8629B4451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Autonomous/network trigger Report Sensing</a:t>
            </a:r>
            <a:endParaRPr lang="en-US" sz="32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02D709B-E94F-A897-62D5-706C8557E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33" name="Picture 6" descr="image001">
            <a:extLst>
              <a:ext uri="{FF2B5EF4-FFF2-40B4-BE49-F238E27FC236}">
                <a16:creationId xmlns:a16="http://schemas.microsoft.com/office/drawing/2014/main" id="{BC9B9491-0F84-E21A-EA01-6A3BC9858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809" y="2762202"/>
            <a:ext cx="2265772" cy="13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3034706D-371C-C151-A4B6-ABC3BF115BDE}"/>
              </a:ext>
            </a:extLst>
          </p:cNvPr>
          <p:cNvSpPr/>
          <p:nvPr/>
        </p:nvSpPr>
        <p:spPr>
          <a:xfrm>
            <a:off x="8482989" y="4196871"/>
            <a:ext cx="1506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 monitor sensor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17B752D-D8FA-B4B8-547D-EF51CBF2AF25}"/>
              </a:ext>
            </a:extLst>
          </p:cNvPr>
          <p:cNvSpPr/>
          <p:nvPr/>
        </p:nvSpPr>
        <p:spPr>
          <a:xfrm>
            <a:off x="7809778" y="2459343"/>
            <a:ext cx="23762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Room Environmental Supervision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6" name="图片 35" descr="说明: C:\Users\cmcc\Desktop\图片1.png图片1">
            <a:extLst>
              <a:ext uri="{FF2B5EF4-FFF2-40B4-BE49-F238E27FC236}">
                <a16:creationId xmlns:a16="http://schemas.microsoft.com/office/drawing/2014/main" id="{DB62CC0A-9EA9-28F2-A809-B3B09356B8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084" y="1262929"/>
            <a:ext cx="3245396" cy="1097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D49DCCD4-AFEE-4251-D120-D348FEE001C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5" r="6739"/>
          <a:stretch>
            <a:fillRect/>
          </a:stretch>
        </p:blipFill>
        <p:spPr bwMode="auto">
          <a:xfrm>
            <a:off x="7662424" y="4611108"/>
            <a:ext cx="2852542" cy="133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1FF7519F-BD80-7310-A279-42BAD37BF538}"/>
              </a:ext>
            </a:extLst>
          </p:cNvPr>
          <p:cNvSpPr/>
          <p:nvPr/>
        </p:nvSpPr>
        <p:spPr>
          <a:xfrm>
            <a:off x="8928747" y="6097440"/>
            <a:ext cx="10195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mart grid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灯片编号占位符 3">
            <a:extLst>
              <a:ext uri="{FF2B5EF4-FFF2-40B4-BE49-F238E27FC236}">
                <a16:creationId xmlns:a16="http://schemas.microsoft.com/office/drawing/2014/main" id="{B593FB03-C46C-4E03-6AAD-0342F94C555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30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5AD3BC2-1CD1-4224-A25C-48BB9115F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9" y="1037351"/>
            <a:ext cx="11341720" cy="59145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Proposed TU for Rel-20 A-IoT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23E7D7-17E1-4E7D-9AEA-07415A895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for Rel-20 A-IoT WID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BB2FBA-0DD7-440B-828E-5145C88F61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657189"/>
              </p:ext>
            </p:extLst>
          </p:nvPr>
        </p:nvGraphicFramePr>
        <p:xfrm>
          <a:off x="479376" y="1772816"/>
          <a:ext cx="10585176" cy="1773555"/>
        </p:xfrm>
        <a:graphic>
          <a:graphicData uri="http://schemas.openxmlformats.org/drawingml/2006/table">
            <a:tbl>
              <a:tblPr/>
              <a:tblGrid>
                <a:gridCol w="100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12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38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5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256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204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1823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095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WG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Q3’2025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Q4’2025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Q1’2026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Q2’2026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Q3’2026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Q4’2026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Q1’2027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2025.8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2024.10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2024.11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2026.4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2026.5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2026.8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2025.10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2027.2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RAN1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RAN2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8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RAN3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RAN4RF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RAN4RD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014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2100</TotalTime>
  <Words>834</Words>
  <Application>Microsoft Office PowerPoint</Application>
  <PresentationFormat>Widescreen</PresentationFormat>
  <Paragraphs>154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Arial Unicode MS</vt:lpstr>
      <vt:lpstr>等线</vt:lpstr>
      <vt:lpstr>微软雅黑</vt:lpstr>
      <vt:lpstr>思源黑体 CN Regular</vt:lpstr>
      <vt:lpstr>Arial</vt:lpstr>
      <vt:lpstr>Arial Black</vt:lpstr>
      <vt:lpstr>Calibri</vt:lpstr>
      <vt:lpstr>Courier New</vt:lpstr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Views on Ambient IoT work in 5G-A Rel-20</vt:lpstr>
      <vt:lpstr>Ambient IoT Normative works after RAN study</vt:lpstr>
      <vt:lpstr>Normative work in Rel-20</vt:lpstr>
      <vt:lpstr>Outdoor Coverage with A-IoT device Mobility</vt:lpstr>
      <vt:lpstr>A-IoT Positioning for Positioning Use Cases</vt:lpstr>
      <vt:lpstr>Autonomous/network trigger Report Sensing</vt:lpstr>
      <vt:lpstr>TU for Rel-20 A-IoT WID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Fang-Chen Cheng</cp:lastModifiedBy>
  <cp:revision>3296</cp:revision>
  <dcterms:created xsi:type="dcterms:W3CDTF">2019-07-24T06:46:00Z</dcterms:created>
  <dcterms:modified xsi:type="dcterms:W3CDTF">2025-03-03T04:44:20Z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