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1" r:id="rId3"/>
    <p:sldMasterId id="2147484023" r:id="rId4"/>
  </p:sldMasterIdLst>
  <p:notesMasterIdLst>
    <p:notesMasterId r:id="rId12"/>
  </p:notesMasterIdLst>
  <p:handoutMasterIdLst>
    <p:handoutMasterId r:id="rId13"/>
  </p:handoutMasterIdLst>
  <p:sldIdLst>
    <p:sldId id="283" r:id="rId5"/>
    <p:sldId id="2147470983" r:id="rId6"/>
    <p:sldId id="2147471002" r:id="rId7"/>
    <p:sldId id="2147471131" r:id="rId8"/>
    <p:sldId id="2147471130" r:id="rId9"/>
    <p:sldId id="2147471005" r:id="rId10"/>
    <p:sldId id="2147471137" r:id="rId11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504D"/>
    <a:srgbClr val="4F81BD"/>
    <a:srgbClr val="FFC492"/>
    <a:srgbClr val="FFF2DA"/>
    <a:srgbClr val="DFF3D2"/>
    <a:srgbClr val="000000"/>
    <a:srgbClr val="8FDAE4"/>
    <a:srgbClr val="30B5C5"/>
    <a:srgbClr val="D0E8C4"/>
    <a:srgbClr val="170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05" autoAdjust="0"/>
    <p:restoredTop sz="93772" autoAdjust="0"/>
  </p:normalViewPr>
  <p:slideViewPr>
    <p:cSldViewPr snapToGrid="0" snapToObjects="1">
      <p:cViewPr varScale="1">
        <p:scale>
          <a:sx n="107" d="100"/>
          <a:sy n="107" d="100"/>
        </p:scale>
        <p:origin x="1278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baseline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Average</a:t>
            </a:r>
            <a:r>
              <a:rPr lang="en-US" altLang="zh-CN" sz="1200" b="0" i="0" baseline="0" dirty="0">
                <a:effectLst/>
              </a:rPr>
              <a:t> </a:t>
            </a:r>
            <a:r>
              <a:rPr lang="en-US" altLang="zh-CN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UPT</a:t>
            </a:r>
            <a:endParaRPr lang="zh-CN" altLang="zh-CN" sz="1200" b="0" i="0" u="none" strike="noStrike" kern="1200" spc="0" baseline="0" dirty="0">
              <a:solidFill>
                <a:prstClr val="black">
                  <a:lumMod val="65000"/>
                  <a:lumOff val="35000"/>
                </a:prst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Sheet1!$F$11</c:f>
              <c:strCache>
                <c:ptCount val="1"/>
                <c:pt idx="0">
                  <c:v>R19 CA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  <a:effectLst/>
          </c:spPr>
          <c:invertIfNegative val="0"/>
          <c:cat>
            <c:strRef>
              <c:f>Sheet1!$G$10:$I$10</c:f>
              <c:strCache>
                <c:ptCount val="3"/>
                <c:pt idx="0">
                  <c:v>Case 1</c:v>
                </c:pt>
                <c:pt idx="1">
                  <c:v>Case 2</c:v>
                </c:pt>
                <c:pt idx="2">
                  <c:v>Case 3</c:v>
                </c:pt>
              </c:strCache>
            </c:strRef>
          </c:cat>
          <c:val>
            <c:numRef>
              <c:f>Sheet1!$G$11:$I$11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D8-4E88-9EF0-1DE08B02FD71}"/>
            </c:ext>
          </c:extLst>
        </c:ser>
        <c:ser>
          <c:idx val="1"/>
          <c:order val="1"/>
          <c:tx>
            <c:strRef>
              <c:f>Sheet1!$F$12</c:f>
              <c:strCache>
                <c:ptCount val="1"/>
                <c:pt idx="0">
                  <c:v>Rel-20</c:v>
                </c:pt>
              </c:strCache>
            </c:strRef>
          </c:tx>
          <c:spPr>
            <a:solidFill>
              <a:srgbClr val="C0504D"/>
            </a:solidFill>
            <a:ln>
              <a:noFill/>
            </a:ln>
            <a:effectLst/>
          </c:spPr>
          <c:invertIfNegative val="0"/>
          <c:cat>
            <c:strRef>
              <c:f>Sheet1!$G$10:$I$10</c:f>
              <c:strCache>
                <c:ptCount val="3"/>
                <c:pt idx="0">
                  <c:v>Case 1</c:v>
                </c:pt>
                <c:pt idx="1">
                  <c:v>Case 2</c:v>
                </c:pt>
                <c:pt idx="2">
                  <c:v>Case 3</c:v>
                </c:pt>
              </c:strCache>
            </c:strRef>
          </c:cat>
          <c:val>
            <c:numRef>
              <c:f>Sheet1!$G$12:$I$12</c:f>
              <c:numCache>
                <c:formatCode>General</c:formatCode>
                <c:ptCount val="3"/>
                <c:pt idx="0">
                  <c:v>1.25</c:v>
                </c:pt>
                <c:pt idx="1">
                  <c:v>1.24</c:v>
                </c:pt>
                <c:pt idx="2">
                  <c:v>1.1499999999999999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D8-4E88-9EF0-1DE08B02FD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786650736"/>
        <c:axId val="-786648560"/>
      </c:barChart>
      <c:catAx>
        <c:axId val="-78665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86648560"/>
        <c:crosses val="autoZero"/>
        <c:auto val="1"/>
        <c:lblAlgn val="ctr"/>
        <c:lblOffset val="100"/>
        <c:noMultiLvlLbl val="0"/>
      </c:catAx>
      <c:valAx>
        <c:axId val="-7866485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78665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220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611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795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4773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23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173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3542941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0981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4236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27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666666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4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275555" y="1413946"/>
            <a:ext cx="9190662" cy="1151340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Rel-20 Efficient utilization of operating band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larger than 100MHz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FEAFE6-587E-4C59-A1E3-5E88AEA91271}"/>
              </a:ext>
            </a:extLst>
          </p:cNvPr>
          <p:cNvSpPr/>
          <p:nvPr/>
        </p:nvSpPr>
        <p:spPr>
          <a:xfrm>
            <a:off x="30487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solidFill>
                  <a:srgbClr val="000000"/>
                </a:solidFill>
                <a:ea typeface="Times New Roman" panose="02020603050405020304" pitchFamily="18" charset="0"/>
              </a:rPr>
              <a:t>3GPP TSG RAN#107			</a:t>
            </a:r>
            <a:r>
              <a:rPr lang="en-GB" altLang="zh-CN" b="1" dirty="0">
                <a:solidFill>
                  <a:srgbClr val="000000"/>
                </a:solidFill>
                <a:ea typeface="MS Mincho"/>
              </a:rPr>
              <a:t>						</a:t>
            </a:r>
            <a:r>
              <a:rPr lang="en-GB" altLang="zh-CN" b="1" dirty="0">
                <a:solidFill>
                  <a:srgbClr val="000000"/>
                </a:solidFill>
                <a:ea typeface="Times New Roman" panose="02020603050405020304" pitchFamily="18" charset="0"/>
              </a:rPr>
              <a:t>RP-25</a:t>
            </a:r>
            <a:r>
              <a:rPr lang="en-US" altLang="zh-CN" b="1" dirty="0">
                <a:solidFill>
                  <a:srgbClr val="000000"/>
                </a:solidFill>
                <a:ea typeface="Times New Roman" panose="02020603050405020304" pitchFamily="18" charset="0"/>
              </a:rPr>
              <a:t>0498</a:t>
            </a:r>
            <a:endParaRPr lang="zh-CN" altLang="zh-CN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>
                <a:solidFill>
                  <a:srgbClr val="000000"/>
                </a:solidFill>
                <a:ea typeface="宋体"/>
              </a:rPr>
              <a:t>Incheon, Korea, March 12-14, 2025</a:t>
            </a:r>
          </a:p>
          <a:p>
            <a:r>
              <a:rPr lang="en-US" altLang="zh-CN" b="1" dirty="0">
                <a:solidFill>
                  <a:srgbClr val="000000"/>
                </a:solidFill>
                <a:ea typeface="宋体"/>
              </a:rPr>
              <a:t>Agenda Item: 15.2.10</a:t>
            </a:r>
            <a:endParaRPr lang="zh-CN" altLang="en-US" b="1" dirty="0">
              <a:solidFill>
                <a:srgbClr val="000000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ubtitle 1">
            <a:extLst>
              <a:ext uri="{FF2B5EF4-FFF2-40B4-BE49-F238E27FC236}">
                <a16:creationId xmlns:a16="http://schemas.microsoft.com/office/drawing/2014/main" id="{1E6CBA8B-459A-4C29-A485-5EFCE96B5476}"/>
              </a:ext>
            </a:extLst>
          </p:cNvPr>
          <p:cNvSpPr txBox="1">
            <a:spLocks/>
          </p:cNvSpPr>
          <p:nvPr/>
        </p:nvSpPr>
        <p:spPr>
          <a:xfrm>
            <a:off x="298861" y="266610"/>
            <a:ext cx="10905633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+mn-lt"/>
                <a:ea typeface="+mj-ea"/>
              </a:rPr>
              <a:t>Motivation for efficient utilization of operating band larger than 100MHz </a:t>
            </a:r>
          </a:p>
        </p:txBody>
      </p:sp>
      <p:sp>
        <p:nvSpPr>
          <p:cNvPr id="22" name="圆角矩形 16">
            <a:extLst>
              <a:ext uri="{FF2B5EF4-FFF2-40B4-BE49-F238E27FC236}">
                <a16:creationId xmlns:a16="http://schemas.microsoft.com/office/drawing/2014/main" id="{965C8552-E983-4AAB-8AD5-ABEC5B9CBED3}"/>
              </a:ext>
            </a:extLst>
          </p:cNvPr>
          <p:cNvSpPr/>
          <p:nvPr/>
        </p:nvSpPr>
        <p:spPr>
          <a:xfrm>
            <a:off x="377800" y="1157659"/>
            <a:ext cx="11247092" cy="4723576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CC24183-3E07-4626-BF5D-83E6B1DF608C}"/>
              </a:ext>
            </a:extLst>
          </p:cNvPr>
          <p:cNvSpPr/>
          <p:nvPr/>
        </p:nvSpPr>
        <p:spPr>
          <a:xfrm>
            <a:off x="2582473" y="976765"/>
            <a:ext cx="7219121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4400">
              <a:spcAft>
                <a:spcPts val="900"/>
              </a:spcAft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等线" panose="02010600030101010101" pitchFamily="2" charset="-122"/>
              </a:rPr>
              <a:t>Many operators obtain operating band(s) larger than 100 MHz</a:t>
            </a:r>
          </a:p>
        </p:txBody>
      </p:sp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67255A17-5760-4FE8-A484-1D17217201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426937"/>
              </p:ext>
            </p:extLst>
          </p:nvPr>
        </p:nvGraphicFramePr>
        <p:xfrm>
          <a:off x="870975" y="1580918"/>
          <a:ext cx="4957259" cy="335280"/>
        </p:xfrm>
        <a:graphic>
          <a:graphicData uri="http://schemas.openxmlformats.org/drawingml/2006/table">
            <a:tbl>
              <a:tblPr firstRow="1" bandRow="1"/>
              <a:tblGrid>
                <a:gridCol w="13732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9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49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3662"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n41</a:t>
                      </a:r>
                      <a:r>
                        <a:rPr lang="en-US" altLang="zh-CN" sz="800" baseline="30000" dirty="0">
                          <a:solidFill>
                            <a:srgbClr val="1D1D1A"/>
                          </a:solidFill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[1]</a:t>
                      </a:r>
                      <a:endParaRPr lang="en-US" altLang="zh-CN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(2496 MHz</a:t>
                      </a:r>
                      <a:r>
                        <a:rPr lang="en-US" altLang="zh-CN" sz="800" b="0" kern="120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 – 2690 MHz</a:t>
                      </a: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)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China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China Mobile – 160M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358805"/>
                  </a:ext>
                </a:extLst>
              </a:tr>
            </a:tbl>
          </a:graphicData>
        </a:graphic>
      </p:graphicFrame>
      <p:graphicFrame>
        <p:nvGraphicFramePr>
          <p:cNvPr id="25" name="表格 24">
            <a:extLst>
              <a:ext uri="{FF2B5EF4-FFF2-40B4-BE49-F238E27FC236}">
                <a16:creationId xmlns:a16="http://schemas.microsoft.com/office/drawing/2014/main" id="{75AADA9F-FA4F-4367-B779-1C577FBB6664}"/>
              </a:ext>
            </a:extLst>
          </p:cNvPr>
          <p:cNvGraphicFramePr>
            <a:graphicFrameLocks noGrp="1"/>
          </p:cNvGraphicFramePr>
          <p:nvPr/>
        </p:nvGraphicFramePr>
        <p:xfrm>
          <a:off x="864838" y="2092090"/>
          <a:ext cx="4963399" cy="2682240"/>
        </p:xfrm>
        <a:graphic>
          <a:graphicData uri="http://schemas.openxmlformats.org/drawingml/2006/table">
            <a:tbl>
              <a:tblPr firstRow="1" bandRow="1"/>
              <a:tblGrid>
                <a:gridCol w="13806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15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1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3662">
                <a:tc rowSpan="12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n78</a:t>
                      </a:r>
                      <a:r>
                        <a:rPr lang="en-US" altLang="zh-CN" sz="800" baseline="30000" dirty="0">
                          <a:solidFill>
                            <a:srgbClr val="1D1D1A"/>
                          </a:solidFill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[1]</a:t>
                      </a:r>
                      <a:endParaRPr lang="en-US" altLang="zh-CN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(3300 MHz – 3800 MHz)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China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China Telecom + China Unicom – 200M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358805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UAE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DU – 200M ; Etisalat – 200M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652735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Denmark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TT Network – 140M ; TDC </a:t>
                      </a:r>
                      <a:r>
                        <a:rPr lang="en-US" altLang="zh-CN" sz="800" b="0" u="none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Netco</a:t>
                      </a: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 – 130M ;</a:t>
                      </a:r>
                    </a:p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 Hi3G – 120M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79046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Estonia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Elisa – 130M ; Tele2 – 130M ; </a:t>
                      </a:r>
                      <a:r>
                        <a:rPr lang="en-US" altLang="zh-CN" sz="800" b="0" u="none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Telia</a:t>
                      </a: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 – 130M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3590878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Finland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Elisa – 130M ; DNA – 130M ; Telia – 130M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2018248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Greece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Cosmote – 150M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4561624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Hungary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Yettel – 140M ; Telekom – 120M ; Vodafone – 110M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4397084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Norway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Telenor – 120M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0533832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Romania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Orange – 160M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962255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Spain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Orange – 110M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993520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Sweden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Telia – 120M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510456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Switzerland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Swisscom – 120M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325530"/>
                  </a:ext>
                </a:extLst>
              </a:tr>
            </a:tbl>
          </a:graphicData>
        </a:graphic>
      </p:graphicFrame>
      <p:graphicFrame>
        <p:nvGraphicFramePr>
          <p:cNvPr id="26" name="表格 25">
            <a:extLst>
              <a:ext uri="{FF2B5EF4-FFF2-40B4-BE49-F238E27FC236}">
                <a16:creationId xmlns:a16="http://schemas.microsoft.com/office/drawing/2014/main" id="{BDECEB0F-66B0-40A8-BFDE-1528115715F7}"/>
              </a:ext>
            </a:extLst>
          </p:cNvPr>
          <p:cNvGraphicFramePr>
            <a:graphicFrameLocks noGrp="1"/>
          </p:cNvGraphicFramePr>
          <p:nvPr/>
        </p:nvGraphicFramePr>
        <p:xfrm>
          <a:off x="858701" y="4898754"/>
          <a:ext cx="4969535" cy="335280"/>
        </p:xfrm>
        <a:graphic>
          <a:graphicData uri="http://schemas.openxmlformats.org/drawingml/2006/table">
            <a:tbl>
              <a:tblPr firstRow="1" bandRow="1"/>
              <a:tblGrid>
                <a:gridCol w="1391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31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49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3662"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n79</a:t>
                      </a:r>
                      <a:r>
                        <a:rPr lang="en-US" altLang="zh-CN" sz="800" baseline="30000" dirty="0">
                          <a:solidFill>
                            <a:srgbClr val="1D1D1A"/>
                          </a:solidFill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[1]</a:t>
                      </a:r>
                      <a:endParaRPr lang="en-US" altLang="zh-CN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(4400 MHz – 5000 MHz)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China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China Mobile + CBN – 160M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358805"/>
                  </a:ext>
                </a:extLst>
              </a:tr>
            </a:tbl>
          </a:graphicData>
        </a:graphic>
      </p:graphicFrame>
      <p:sp>
        <p:nvSpPr>
          <p:cNvPr id="27" name="文本框 26">
            <a:extLst>
              <a:ext uri="{FF2B5EF4-FFF2-40B4-BE49-F238E27FC236}">
                <a16:creationId xmlns:a16="http://schemas.microsoft.com/office/drawing/2014/main" id="{09DB9EB7-E10C-4FCD-8FEA-9B03203E9D3F}"/>
              </a:ext>
            </a:extLst>
          </p:cNvPr>
          <p:cNvSpPr txBox="1"/>
          <p:nvPr/>
        </p:nvSpPr>
        <p:spPr>
          <a:xfrm>
            <a:off x="554373" y="5366170"/>
            <a:ext cx="4506514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i="1" dirty="0">
                <a:solidFill>
                  <a:srgbClr val="FFFFFF">
                    <a:lumMod val="65000"/>
                  </a:srgbClr>
                </a:solidFill>
                <a:ea typeface="微软雅黑" panose="020B0503020204020204" pitchFamily="34" charset="-122"/>
              </a:rPr>
              <a:t>[1] www.spectrum-tracker.com</a:t>
            </a:r>
          </a:p>
          <a:p>
            <a:pPr algn="just"/>
            <a:r>
              <a:rPr kumimoji="1" lang="en-US" altLang="zh-CN" sz="900" i="1" dirty="0">
                <a:solidFill>
                  <a:srgbClr val="FFFFFF">
                    <a:lumMod val="65000"/>
                  </a:srgbClr>
                </a:solidFill>
                <a:ea typeface="微软雅黑" panose="020B0503020204020204" pitchFamily="34" charset="-122"/>
              </a:rPr>
              <a:t>[2] World Radiocommunication Conference 2023 (WRC-23) Provisional Final Acts</a:t>
            </a:r>
          </a:p>
          <a:p>
            <a:pPr algn="just"/>
            <a:r>
              <a:rPr kumimoji="1" lang="en-US" altLang="zh-CN" sz="900" i="1" dirty="0">
                <a:solidFill>
                  <a:srgbClr val="FFFFFF">
                    <a:lumMod val="65000"/>
                  </a:srgbClr>
                </a:solidFill>
                <a:ea typeface="微软雅黑" panose="020B0503020204020204" pitchFamily="34" charset="-122"/>
              </a:rPr>
              <a:t>[3] https://www.gov.cn/lianbo/bumen/202306/content_6888759.htm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B2ADE8B-D6F6-4126-994F-DE47D34F0455}"/>
              </a:ext>
            </a:extLst>
          </p:cNvPr>
          <p:cNvSpPr/>
          <p:nvPr/>
        </p:nvSpPr>
        <p:spPr>
          <a:xfrm>
            <a:off x="6192034" y="1519732"/>
            <a:ext cx="5098799" cy="335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6425-7125MHz are identified for IMT for certain countries in WRC-23</a:t>
            </a:r>
            <a:r>
              <a:rPr lang="en-US" altLang="zh-CN" sz="1200" baseline="300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[2]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2BDE2DE-A85F-4E6D-80B3-DA900A61293C}"/>
              </a:ext>
            </a:extLst>
          </p:cNvPr>
          <p:cNvGrpSpPr/>
          <p:nvPr/>
        </p:nvGrpSpPr>
        <p:grpSpPr>
          <a:xfrm>
            <a:off x="7458514" y="1862221"/>
            <a:ext cx="2796241" cy="729677"/>
            <a:chOff x="1280977" y="1787618"/>
            <a:chExt cx="2128368" cy="592577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BD4A342D-8D39-4E28-A0E1-C9F660DAEC1D}"/>
                </a:ext>
              </a:extLst>
            </p:cNvPr>
            <p:cNvSpPr/>
            <p:nvPr/>
          </p:nvSpPr>
          <p:spPr>
            <a:xfrm>
              <a:off x="1345389" y="1788912"/>
              <a:ext cx="299143" cy="26161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110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6425</a:t>
              </a:r>
              <a:endParaRPr lang="zh-CN" altLang="en-US" sz="1100" dirty="0">
                <a:solidFill>
                  <a:srgbClr val="B2B2B2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886BACA-7610-4F77-B2B0-D645C74D0A61}"/>
                </a:ext>
              </a:extLst>
            </p:cNvPr>
            <p:cNvSpPr/>
            <p:nvPr/>
          </p:nvSpPr>
          <p:spPr>
            <a:xfrm>
              <a:off x="1280977" y="2024651"/>
              <a:ext cx="1954434" cy="355544"/>
            </a:xfrm>
            <a:prstGeom prst="rect">
              <a:avLst/>
            </a:prstGeom>
            <a:solidFill>
              <a:srgbClr val="B2B2B2">
                <a:lumMod val="60000"/>
                <a:lumOff val="40000"/>
              </a:srgbClr>
            </a:solidFill>
            <a:ln w="12700" cap="flat" cmpd="sng" algn="ctr">
              <a:noFill/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50" kern="0" dirty="0">
                <a:solidFill>
                  <a:prstClr val="white"/>
                </a:solidFill>
                <a:ea typeface="等线" panose="02010600030101010101" pitchFamily="2" charset="-122"/>
                <a:cs typeface="Arial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E43ED7E-29BC-401D-ACB9-003271F9A89D}"/>
                </a:ext>
              </a:extLst>
            </p:cNvPr>
            <p:cNvSpPr/>
            <p:nvPr/>
          </p:nvSpPr>
          <p:spPr>
            <a:xfrm>
              <a:off x="1471883" y="2024651"/>
              <a:ext cx="1595561" cy="355544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50" kern="0" dirty="0">
                <a:solidFill>
                  <a:prstClr val="white"/>
                </a:solidFill>
                <a:ea typeface="等线" panose="02010600030101010101" pitchFamily="2" charset="-122"/>
                <a:cs typeface="Arial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23A666BE-7A6F-4D91-A345-CAAEE85D209F}"/>
                </a:ext>
              </a:extLst>
            </p:cNvPr>
            <p:cNvSpPr/>
            <p:nvPr/>
          </p:nvSpPr>
          <p:spPr>
            <a:xfrm>
              <a:off x="2852757" y="1787618"/>
              <a:ext cx="556588" cy="2616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altLang="zh-CN" sz="110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7125</a:t>
              </a:r>
              <a:endParaRPr lang="zh-CN" altLang="en-US" sz="1100" dirty="0">
                <a:solidFill>
                  <a:srgbClr val="B2B2B2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16B6C3E-40FD-46F3-BE87-8707CD279113}"/>
                </a:ext>
              </a:extLst>
            </p:cNvPr>
            <p:cNvSpPr/>
            <p:nvPr/>
          </p:nvSpPr>
          <p:spPr>
            <a:xfrm>
              <a:off x="2070476" y="2099109"/>
              <a:ext cx="540762" cy="21245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11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700MHz</a:t>
              </a:r>
              <a:endParaRPr lang="zh-CN" altLang="en-US" sz="11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8A475D5-B609-426A-A7B3-01A0AC95691A}"/>
              </a:ext>
            </a:extLst>
          </p:cNvPr>
          <p:cNvGrpSpPr/>
          <p:nvPr/>
        </p:nvGrpSpPr>
        <p:grpSpPr>
          <a:xfrm>
            <a:off x="6509034" y="2758656"/>
            <a:ext cx="4464799" cy="2301795"/>
            <a:chOff x="6728718" y="2661959"/>
            <a:chExt cx="4385472" cy="2196693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B08ED9A1-838B-4545-B140-AE500E4C49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28718" y="2661959"/>
              <a:ext cx="4385472" cy="646961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1CD654B7-7274-49DB-AB20-FF0E36690E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28718" y="4115659"/>
              <a:ext cx="4385471" cy="742993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2C2CB60E-1342-455F-9CC7-F2FA29698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28719" y="3395545"/>
              <a:ext cx="4385471" cy="630411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DD92935C-5428-484C-B8ED-D0C163C5BA18}"/>
              </a:ext>
            </a:extLst>
          </p:cNvPr>
          <p:cNvSpPr/>
          <p:nvPr/>
        </p:nvSpPr>
        <p:spPr>
          <a:xfrm>
            <a:off x="6098381" y="5073768"/>
            <a:ext cx="5466687" cy="335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The frequency band of 6425-7125MHz is identified for IMT services in China</a:t>
            </a:r>
            <a:r>
              <a:rPr lang="zh-CN" altLang="en-US" sz="1200" baseline="300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[3]</a:t>
            </a:r>
          </a:p>
        </p:txBody>
      </p:sp>
    </p:spTree>
    <p:extLst>
      <p:ext uri="{BB962C8B-B14F-4D97-AF65-F5344CB8AC3E}">
        <p14:creationId xmlns:p14="http://schemas.microsoft.com/office/powerpoint/2010/main" val="181397531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>
            <a:extLst>
              <a:ext uri="{FF2B5EF4-FFF2-40B4-BE49-F238E27FC236}">
                <a16:creationId xmlns:a16="http://schemas.microsoft.com/office/drawing/2014/main" id="{5F9C59C4-C5A9-48A0-8F1A-7846692F762F}"/>
              </a:ext>
            </a:extLst>
          </p:cNvPr>
          <p:cNvSpPr/>
          <p:nvPr/>
        </p:nvSpPr>
        <p:spPr>
          <a:xfrm>
            <a:off x="2630599" y="4831985"/>
            <a:ext cx="680098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 defTabSz="91411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宋体" charset="-122"/>
                <a:cs typeface="Arial"/>
              </a:rPr>
              <a:t>Potential enhancements for efficient</a:t>
            </a:r>
            <a:r>
              <a:rPr lang="en-US" altLang="zh-CN" sz="1400" b="1" dirty="0">
                <a:solidFill>
                  <a:srgbClr val="0070C0"/>
                </a:solidFill>
                <a:ea typeface="宋体" charset="-122"/>
                <a:cs typeface="Arial"/>
              </a:rPr>
              <a:t> utilization of operating band &gt;100MHz  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宋体" charset="-122"/>
              <a:cs typeface="Arial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CC37A41C-B0CD-428B-8A27-D366F3B64671}"/>
              </a:ext>
            </a:extLst>
          </p:cNvPr>
          <p:cNvSpPr/>
          <p:nvPr/>
        </p:nvSpPr>
        <p:spPr>
          <a:xfrm>
            <a:off x="424049" y="1134115"/>
            <a:ext cx="11152346" cy="335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Carrier aggregation (CA) is a usual way to utilize the contiguous wide spectrum resources, and the bandwidth of each carrier does not exceed 100 MHz in FR1.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3977706" y="1539413"/>
            <a:ext cx="3387318" cy="369333"/>
            <a:chOff x="2836283" y="1986885"/>
            <a:chExt cx="4400180" cy="501433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866CB3E6-AE1A-44E3-8566-C401D41A42B5}"/>
                </a:ext>
              </a:extLst>
            </p:cNvPr>
            <p:cNvSpPr/>
            <p:nvPr/>
          </p:nvSpPr>
          <p:spPr>
            <a:xfrm>
              <a:off x="2836283" y="1986885"/>
              <a:ext cx="1361836" cy="50143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2*100M CA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296236" y="2036237"/>
              <a:ext cx="2940227" cy="421993"/>
              <a:chOff x="4296236" y="2036237"/>
              <a:chExt cx="2940227" cy="421993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4296236" y="2040393"/>
                <a:ext cx="1396800" cy="417837"/>
                <a:chOff x="4505786" y="1364118"/>
                <a:chExt cx="1396800" cy="417837"/>
              </a:xfrm>
            </p:grpSpPr>
            <p:sp>
              <p:nvSpPr>
                <p:cNvPr id="87" name="矩形 86">
                  <a:extLst>
                    <a:ext uri="{FF2B5EF4-FFF2-40B4-BE49-F238E27FC236}">
                      <a16:creationId xmlns:a16="http://schemas.microsoft.com/office/drawing/2014/main" id="{95119407-76E1-42D4-BC18-F3E8F9F39587}"/>
                    </a:ext>
                  </a:extLst>
                </p:cNvPr>
                <p:cNvSpPr/>
                <p:nvPr/>
              </p:nvSpPr>
              <p:spPr>
                <a:xfrm>
                  <a:off x="4505786" y="1410696"/>
                  <a:ext cx="1396800" cy="316369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12192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8" name="矩形 571">
                  <a:extLst>
                    <a:ext uri="{FF2B5EF4-FFF2-40B4-BE49-F238E27FC236}">
                      <a16:creationId xmlns:a16="http://schemas.microsoft.com/office/drawing/2014/main" id="{48A6F37A-E5C9-43F3-8C8F-877ECB31D4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36415" y="1364118"/>
                  <a:ext cx="735541" cy="4178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121903" tIns="60952" rIns="121903" bIns="60952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900"/>
                    </a:spcAft>
                    <a:buClr>
                      <a:srgbClr val="1D1D1A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Lucida Grande"/>
                    </a:rPr>
                    <a:t>CC1</a:t>
                  </a:r>
                </a:p>
              </p:txBody>
            </p:sp>
          </p:grpSp>
          <p:grpSp>
            <p:nvGrpSpPr>
              <p:cNvPr id="84" name="组合 83"/>
              <p:cNvGrpSpPr/>
              <p:nvPr/>
            </p:nvGrpSpPr>
            <p:grpSpPr>
              <a:xfrm>
                <a:off x="5839663" y="2036237"/>
                <a:ext cx="1396800" cy="417837"/>
                <a:chOff x="6193993" y="1359962"/>
                <a:chExt cx="1396800" cy="417837"/>
              </a:xfrm>
            </p:grpSpPr>
            <p:sp>
              <p:nvSpPr>
                <p:cNvPr id="85" name="矩形 84">
                  <a:extLst>
                    <a:ext uri="{FF2B5EF4-FFF2-40B4-BE49-F238E27FC236}">
                      <a16:creationId xmlns:a16="http://schemas.microsoft.com/office/drawing/2014/main" id="{676BC741-30FB-417B-8A05-B998442D806B}"/>
                    </a:ext>
                  </a:extLst>
                </p:cNvPr>
                <p:cNvSpPr/>
                <p:nvPr/>
              </p:nvSpPr>
              <p:spPr>
                <a:xfrm>
                  <a:off x="6193993" y="1414467"/>
                  <a:ext cx="1396800" cy="316369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12192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6" name="矩形 571">
                  <a:extLst>
                    <a:ext uri="{FF2B5EF4-FFF2-40B4-BE49-F238E27FC236}">
                      <a16:creationId xmlns:a16="http://schemas.microsoft.com/office/drawing/2014/main" id="{1371AAF8-7120-4AB0-9D96-C43E447113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4622" y="1359962"/>
                  <a:ext cx="735541" cy="4178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121903" tIns="60952" rIns="121903" bIns="60952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900"/>
                    </a:spcAft>
                    <a:buClr>
                      <a:srgbClr val="1D1D1A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Lucida Grande"/>
                    </a:rPr>
                    <a:t>CC2</a:t>
                  </a:r>
                </a:p>
              </p:txBody>
            </p:sp>
          </p:grpSp>
        </p:grpSp>
      </p:grpSp>
      <p:pic>
        <p:nvPicPr>
          <p:cNvPr id="100" name="Picture 19" descr="\\Bchief-sever180\共享\华为\2016\6月\D-201606417-金融营销材料设计-刘泉\文件\link\组 26.png">
            <a:extLst>
              <a:ext uri="{FF2B5EF4-FFF2-40B4-BE49-F238E27FC236}">
                <a16:creationId xmlns:a16="http://schemas.microsoft.com/office/drawing/2014/main" id="{FA0A7773-4331-4499-A925-547416D99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V="1">
            <a:off x="4289679" y="1944244"/>
            <a:ext cx="3448050" cy="351238"/>
          </a:xfrm>
          <a:prstGeom prst="rect">
            <a:avLst/>
          </a:prstGeom>
          <a:noFill/>
        </p:spPr>
      </p:pic>
      <p:sp>
        <p:nvSpPr>
          <p:cNvPr id="101" name="矩形 100"/>
          <p:cNvSpPr/>
          <p:nvPr/>
        </p:nvSpPr>
        <p:spPr>
          <a:xfrm>
            <a:off x="5259828" y="1948889"/>
            <a:ext cx="150775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11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宋体" charset="-122"/>
                <a:cs typeface="Arial"/>
              </a:rPr>
              <a:t>Key Challenge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宋体" charset="-122"/>
              <a:cs typeface="Arial"/>
            </a:endParaRP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F4DC89D7-64CB-44F8-90B7-E3FF8F70B64D}"/>
              </a:ext>
            </a:extLst>
          </p:cNvPr>
          <p:cNvSpPr/>
          <p:nvPr/>
        </p:nvSpPr>
        <p:spPr bwMode="auto">
          <a:xfrm>
            <a:off x="445913" y="2360498"/>
            <a:ext cx="5450758" cy="2237422"/>
          </a:xfrm>
          <a:prstGeom prst="rect">
            <a:avLst/>
          </a:prstGeom>
          <a:gradFill flip="none" rotWithShape="1">
            <a:gsLst>
              <a:gs pos="0">
                <a:srgbClr val="FFFFFF">
                  <a:lumMod val="85000"/>
                  <a:alpha val="50000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9" kern="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5AA84BD6-9B57-4CAA-8681-3945D2F43079}"/>
              </a:ext>
            </a:extLst>
          </p:cNvPr>
          <p:cNvSpPr txBox="1"/>
          <p:nvPr/>
        </p:nvSpPr>
        <p:spPr>
          <a:xfrm>
            <a:off x="496900" y="2404503"/>
            <a:ext cx="5399770" cy="52896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 defTabSz="914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1D1D1A"/>
                </a:solidFill>
                <a:ea typeface="微软雅黑" panose="020B0503020204020204" pitchFamily="34" charset="-122"/>
                <a:cs typeface="Calibri Light" panose="020F0302020204030204" pitchFamily="34" charset="0"/>
              </a:rPr>
              <a:t>①CA features from Rel-15 to Rel-19 are all optional. UE penetration rate affects network performance.</a:t>
            </a:r>
            <a:endParaRPr lang="zh-CN" altLang="en-US" sz="1200" b="1" dirty="0">
              <a:solidFill>
                <a:srgbClr val="1D1D1A"/>
              </a:solidFill>
              <a:ea typeface="微软雅黑" panose="020B0503020204020204" pitchFamily="34" charset="-122"/>
              <a:cs typeface="Calibri Light" panose="020F0302020204030204" pitchFamily="34" charset="0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DBE1E4B1-5242-4CA2-8A4A-7D3B4ACA1689}"/>
              </a:ext>
            </a:extLst>
          </p:cNvPr>
          <p:cNvSpPr/>
          <p:nvPr/>
        </p:nvSpPr>
        <p:spPr>
          <a:xfrm>
            <a:off x="459072" y="3074293"/>
            <a:ext cx="1581495" cy="2616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400"/>
            <a:r>
              <a:rPr lang="en-US" altLang="zh-CN" sz="1100">
                <a:ea typeface="微软雅黑" panose="020B0503020204020204" pitchFamily="34" charset="-122"/>
              </a:rPr>
              <a:t>① Single </a:t>
            </a:r>
            <a:r>
              <a:rPr lang="en-US" altLang="zh-CN" sz="1100" dirty="0">
                <a:ea typeface="微软雅黑" panose="020B0503020204020204" pitchFamily="34" charset="-122"/>
              </a:rPr>
              <a:t>DCI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DBE1E4B1-5242-4CA2-8A4A-7D3B4ACA1689}"/>
              </a:ext>
            </a:extLst>
          </p:cNvPr>
          <p:cNvSpPr/>
          <p:nvPr/>
        </p:nvSpPr>
        <p:spPr>
          <a:xfrm>
            <a:off x="2159095" y="3074293"/>
            <a:ext cx="1665591" cy="2616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400"/>
            <a:r>
              <a:rPr lang="en-US" altLang="zh-CN" sz="1100">
                <a:ea typeface="微软雅黑" panose="020B0503020204020204" pitchFamily="34" charset="-122"/>
              </a:rPr>
              <a:t>② Intra-band SSB-less</a:t>
            </a:r>
            <a:endParaRPr lang="en-US" altLang="zh-CN" sz="1100" dirty="0">
              <a:ea typeface="微软雅黑" panose="020B0503020204020204" pitchFamily="34" charset="-122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DBE1E4B1-5242-4CA2-8A4A-7D3B4ACA1689}"/>
              </a:ext>
            </a:extLst>
          </p:cNvPr>
          <p:cNvSpPr/>
          <p:nvPr/>
        </p:nvSpPr>
        <p:spPr>
          <a:xfrm>
            <a:off x="3943213" y="3074293"/>
            <a:ext cx="1934917" cy="2616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400"/>
            <a:r>
              <a:rPr lang="en-US" altLang="zh-CN" sz="1100" dirty="0">
                <a:ea typeface="微软雅黑" panose="020B0503020204020204" pitchFamily="34" charset="-122"/>
              </a:rPr>
              <a:t>③ Fast SCell activation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208461" y="3508129"/>
            <a:ext cx="1390022" cy="562981"/>
            <a:chOff x="2398730" y="4027538"/>
            <a:chExt cx="1196340" cy="562981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2731070" y="4027538"/>
              <a:ext cx="864000" cy="216000"/>
            </a:xfrm>
            <a:prstGeom prst="rect">
              <a:avLst/>
            </a:prstGeom>
            <a:noFill/>
            <a:ln w="12700">
              <a:solidFill>
                <a:srgbClr val="00B050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2731070" y="4374519"/>
              <a:ext cx="864000" cy="216000"/>
            </a:xfrm>
            <a:prstGeom prst="rect">
              <a:avLst/>
            </a:prstGeom>
            <a:noFill/>
            <a:ln w="12700">
              <a:solidFill>
                <a:srgbClr val="00B050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15" name="矩形 571">
              <a:extLst>
                <a:ext uri="{FF2B5EF4-FFF2-40B4-BE49-F238E27FC236}">
                  <a16:creationId xmlns:a16="http://schemas.microsoft.com/office/drawing/2014/main" id="{48A6F37A-E5C9-43F3-8C8F-877ECB31D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8730" y="4043472"/>
              <a:ext cx="338500" cy="173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no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000" kern="0" dirty="0"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CC1</a:t>
              </a:r>
            </a:p>
          </p:txBody>
        </p:sp>
        <p:sp>
          <p:nvSpPr>
            <p:cNvPr id="116" name="矩形 571">
              <a:extLst>
                <a:ext uri="{FF2B5EF4-FFF2-40B4-BE49-F238E27FC236}">
                  <a16:creationId xmlns:a16="http://schemas.microsoft.com/office/drawing/2014/main" id="{48A6F37A-E5C9-43F3-8C8F-877ECB31D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8730" y="4390453"/>
              <a:ext cx="338500" cy="173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no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000" kern="0" dirty="0"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CC2</a:t>
              </a: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2782080" y="4052646"/>
              <a:ext cx="593793" cy="163852"/>
            </a:xfrm>
            <a:prstGeom prst="rect">
              <a:avLst/>
            </a:prstGeom>
            <a:solidFill>
              <a:srgbClr val="00B050"/>
            </a:solidFill>
            <a:ln w="12700">
              <a:solidFill>
                <a:srgbClr val="00B050"/>
              </a:soli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SSB/SIB1</a:t>
              </a: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6342" y="3393132"/>
            <a:ext cx="1370498" cy="683625"/>
            <a:chOff x="707309" y="3905928"/>
            <a:chExt cx="1196589" cy="683625"/>
          </a:xfrm>
        </p:grpSpPr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1039898" y="4026572"/>
              <a:ext cx="864000" cy="216000"/>
            </a:xfrm>
            <a:prstGeom prst="rect">
              <a:avLst/>
            </a:prstGeom>
            <a:noFill/>
            <a:ln w="12700">
              <a:solidFill>
                <a:srgbClr val="00B050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1039898" y="4373553"/>
              <a:ext cx="864000" cy="216000"/>
            </a:xfrm>
            <a:prstGeom prst="rect">
              <a:avLst/>
            </a:prstGeom>
            <a:noFill/>
            <a:ln w="12700">
              <a:solidFill>
                <a:srgbClr val="00B050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25" name="矩形 571">
              <a:extLst>
                <a:ext uri="{FF2B5EF4-FFF2-40B4-BE49-F238E27FC236}">
                  <a16:creationId xmlns:a16="http://schemas.microsoft.com/office/drawing/2014/main" id="{48A6F37A-E5C9-43F3-8C8F-877ECB31D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309" y="4047655"/>
              <a:ext cx="338500" cy="173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no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000" kern="0" dirty="0"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CC1</a:t>
              </a:r>
            </a:p>
          </p:txBody>
        </p:sp>
        <p:sp>
          <p:nvSpPr>
            <p:cNvPr id="126" name="矩形 571">
              <a:extLst>
                <a:ext uri="{FF2B5EF4-FFF2-40B4-BE49-F238E27FC236}">
                  <a16:creationId xmlns:a16="http://schemas.microsoft.com/office/drawing/2014/main" id="{48A6F37A-E5C9-43F3-8C8F-877ECB31D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309" y="4394636"/>
              <a:ext cx="338500" cy="173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no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000" kern="0" dirty="0"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CC2</a:t>
              </a: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1086977" y="4052646"/>
              <a:ext cx="281958" cy="163852"/>
            </a:xfrm>
            <a:prstGeom prst="rect">
              <a:avLst/>
            </a:prstGeom>
            <a:solidFill>
              <a:srgbClr val="00B050"/>
            </a:solidFill>
            <a:ln w="12700">
              <a:solidFill>
                <a:srgbClr val="00B050"/>
              </a:soli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DCI</a:t>
              </a: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1435208" y="4052646"/>
              <a:ext cx="412952" cy="16385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2">
                  <a:lumMod val="65000"/>
                </a:schemeClr>
              </a:soli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PDSCH</a:t>
              </a: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1435208" y="4399627"/>
              <a:ext cx="412952" cy="16385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2">
                  <a:lumMod val="65000"/>
                </a:schemeClr>
              </a:soli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PDSCH</a:t>
              </a: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34" name="弧形 133"/>
            <p:cNvSpPr/>
            <p:nvPr/>
          </p:nvSpPr>
          <p:spPr>
            <a:xfrm flipH="1">
              <a:off x="1305355" y="3905928"/>
              <a:ext cx="225563" cy="593491"/>
            </a:xfrm>
            <a:prstGeom prst="arc">
              <a:avLst>
                <a:gd name="adj1" fmla="val 333078"/>
                <a:gd name="adj2" fmla="val 5505479"/>
              </a:avLst>
            </a:prstGeom>
            <a:ln w="12700">
              <a:solidFill>
                <a:schemeClr val="bg2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7" name="弧形 136"/>
            <p:cNvSpPr/>
            <p:nvPr/>
          </p:nvSpPr>
          <p:spPr>
            <a:xfrm flipH="1">
              <a:off x="1276880" y="3913846"/>
              <a:ext cx="225563" cy="361226"/>
            </a:xfrm>
            <a:prstGeom prst="arc">
              <a:avLst>
                <a:gd name="adj1" fmla="val 3375122"/>
                <a:gd name="adj2" fmla="val 7425906"/>
              </a:avLst>
            </a:prstGeom>
            <a:ln w="12700">
              <a:solidFill>
                <a:schemeClr val="bg2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2172588E-F3C6-4278-A6AE-9CD2DF9E9930}"/>
              </a:ext>
            </a:extLst>
          </p:cNvPr>
          <p:cNvGrpSpPr/>
          <p:nvPr/>
        </p:nvGrpSpPr>
        <p:grpSpPr>
          <a:xfrm>
            <a:off x="3881324" y="3464944"/>
            <a:ext cx="1863739" cy="598556"/>
            <a:chOff x="4688228" y="2546693"/>
            <a:chExt cx="2377554" cy="366095"/>
          </a:xfrm>
        </p:grpSpPr>
        <p:cxnSp>
          <p:nvCxnSpPr>
            <p:cNvPr id="139" name="直接箭头连接符 138">
              <a:extLst>
                <a:ext uri="{FF2B5EF4-FFF2-40B4-BE49-F238E27FC236}">
                  <a16:creationId xmlns:a16="http://schemas.microsoft.com/office/drawing/2014/main" id="{7644676D-A1D5-466B-9B2A-0ACF807C031F}"/>
                </a:ext>
              </a:extLst>
            </p:cNvPr>
            <p:cNvCxnSpPr/>
            <p:nvPr/>
          </p:nvCxnSpPr>
          <p:spPr>
            <a:xfrm>
              <a:off x="5789278" y="2819245"/>
              <a:ext cx="72000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F90301DF-65F1-4513-9538-70B2A91B2949}"/>
                </a:ext>
              </a:extLst>
            </p:cNvPr>
            <p:cNvGrpSpPr/>
            <p:nvPr/>
          </p:nvGrpSpPr>
          <p:grpSpPr>
            <a:xfrm>
              <a:off x="5177979" y="2546693"/>
              <a:ext cx="481098" cy="360816"/>
              <a:chOff x="5228781" y="2580561"/>
              <a:chExt cx="481098" cy="360816"/>
            </a:xfrm>
          </p:grpSpPr>
          <p:sp>
            <p:nvSpPr>
              <p:cNvPr id="152" name="圆角矩形 159">
                <a:extLst>
                  <a:ext uri="{FF2B5EF4-FFF2-40B4-BE49-F238E27FC236}">
                    <a16:creationId xmlns:a16="http://schemas.microsoft.com/office/drawing/2014/main" id="{B9B39725-F211-4FC3-8A02-25B38730B4B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28781" y="2580561"/>
                <a:ext cx="481098" cy="176209"/>
              </a:xfrm>
              <a:prstGeom prst="roundRect">
                <a:avLst>
                  <a:gd name="adj" fmla="val 0"/>
                </a:avLst>
              </a:prstGeom>
              <a:solidFill>
                <a:srgbClr val="00B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400">
                  <a:defRPr/>
                </a:pPr>
                <a:endParaRPr lang="zh-CN" altLang="en-US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53" name="圆角矩形 147">
                <a:extLst>
                  <a:ext uri="{FF2B5EF4-FFF2-40B4-BE49-F238E27FC236}">
                    <a16:creationId xmlns:a16="http://schemas.microsoft.com/office/drawing/2014/main" id="{A6A54396-50EE-4C18-89B2-2BF1870D92F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28781" y="2766248"/>
                <a:ext cx="481098" cy="175129"/>
              </a:xfrm>
              <a:prstGeom prst="roundRect">
                <a:avLst>
                  <a:gd name="adj" fmla="val 0"/>
                </a:avLst>
              </a:prstGeom>
              <a:solidFill>
                <a:srgbClr val="666666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400">
                  <a:defRPr/>
                </a:pPr>
                <a:endParaRPr lang="zh-CN" altLang="en-US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E7B234DC-87D2-4B4E-8658-88287A556D82}"/>
                </a:ext>
              </a:extLst>
            </p:cNvPr>
            <p:cNvGrpSpPr/>
            <p:nvPr/>
          </p:nvGrpSpPr>
          <p:grpSpPr>
            <a:xfrm>
              <a:off x="4688228" y="2580797"/>
              <a:ext cx="546738" cy="293147"/>
              <a:chOff x="4739030" y="2614665"/>
              <a:chExt cx="546738" cy="293147"/>
            </a:xfrm>
          </p:grpSpPr>
          <p:sp>
            <p:nvSpPr>
              <p:cNvPr id="148" name="矩形 147">
                <a:extLst>
                  <a:ext uri="{FF2B5EF4-FFF2-40B4-BE49-F238E27FC236}">
                    <a16:creationId xmlns:a16="http://schemas.microsoft.com/office/drawing/2014/main" id="{5FDE3C4E-FBE8-4DED-B7D8-092C3430C7E8}"/>
                  </a:ext>
                </a:extLst>
              </p:cNvPr>
              <p:cNvSpPr/>
              <p:nvPr/>
            </p:nvSpPr>
            <p:spPr>
              <a:xfrm>
                <a:off x="4739030" y="2614665"/>
                <a:ext cx="546738" cy="108000"/>
              </a:xfrm>
              <a:prstGeom prst="rect">
                <a:avLst/>
              </a:prstGeom>
            </p:spPr>
            <p:txBody>
              <a:bodyPr wrap="square" lIns="0" tIns="0" rIns="0" bIns="0" anchor="ctr">
                <a:noAutofit/>
              </a:bodyPr>
              <a:lstStyle/>
              <a:p>
                <a:pPr algn="ctr" defTabSz="914400">
                  <a:lnSpc>
                    <a:spcPct val="150000"/>
                  </a:lnSpc>
                </a:pPr>
                <a:r>
                  <a:rPr lang="en-US" altLang="zh-CN" sz="100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CC1</a:t>
                </a:r>
              </a:p>
            </p:txBody>
          </p:sp>
          <p:sp>
            <p:nvSpPr>
              <p:cNvPr id="149" name="矩形 148">
                <a:extLst>
                  <a:ext uri="{FF2B5EF4-FFF2-40B4-BE49-F238E27FC236}">
                    <a16:creationId xmlns:a16="http://schemas.microsoft.com/office/drawing/2014/main" id="{5F864C90-BE74-4059-A23B-6649A108BEA7}"/>
                  </a:ext>
                </a:extLst>
              </p:cNvPr>
              <p:cNvSpPr/>
              <p:nvPr/>
            </p:nvSpPr>
            <p:spPr>
              <a:xfrm>
                <a:off x="4739030" y="2799812"/>
                <a:ext cx="546738" cy="108000"/>
              </a:xfrm>
              <a:prstGeom prst="rect">
                <a:avLst/>
              </a:prstGeom>
            </p:spPr>
            <p:txBody>
              <a:bodyPr wrap="square" lIns="0" tIns="0" rIns="0" bIns="0" anchor="ctr">
                <a:noAutofit/>
              </a:bodyPr>
              <a:lstStyle/>
              <a:p>
                <a:pPr algn="ctr" defTabSz="914400">
                  <a:lnSpc>
                    <a:spcPct val="150000"/>
                  </a:lnSpc>
                </a:pPr>
                <a:r>
                  <a:rPr lang="en-US" altLang="zh-CN" sz="100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CC2</a:t>
                </a:r>
              </a:p>
            </p:txBody>
          </p:sp>
        </p:grp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B4786278-7F2A-4C17-98F0-77455C736921}"/>
                </a:ext>
              </a:extLst>
            </p:cNvPr>
            <p:cNvSpPr/>
            <p:nvPr/>
          </p:nvSpPr>
          <p:spPr>
            <a:xfrm>
              <a:off x="5560077" y="2609860"/>
              <a:ext cx="1177217" cy="19765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914400">
                <a:lnSpc>
                  <a:spcPct val="150000"/>
                </a:lnSpc>
              </a:pPr>
              <a:r>
                <a:rPr lang="en-US" altLang="zh-CN" sz="1000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~20ms</a:t>
              </a:r>
              <a:endPara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8A12969A-D12F-436D-A40E-67289850F270}"/>
                </a:ext>
              </a:extLst>
            </p:cNvPr>
            <p:cNvGrpSpPr/>
            <p:nvPr/>
          </p:nvGrpSpPr>
          <p:grpSpPr>
            <a:xfrm>
              <a:off x="6584684" y="2551972"/>
              <a:ext cx="481098" cy="360816"/>
              <a:chOff x="5228781" y="2580561"/>
              <a:chExt cx="481098" cy="360816"/>
            </a:xfrm>
            <a:solidFill>
              <a:srgbClr val="00B050"/>
            </a:solidFill>
          </p:grpSpPr>
          <p:sp>
            <p:nvSpPr>
              <p:cNvPr id="144" name="圆角矩形 159">
                <a:extLst>
                  <a:ext uri="{FF2B5EF4-FFF2-40B4-BE49-F238E27FC236}">
                    <a16:creationId xmlns:a16="http://schemas.microsoft.com/office/drawing/2014/main" id="{68DE4DBD-C700-4C21-B549-9ADAAAD36C7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28781" y="2580561"/>
                <a:ext cx="481098" cy="176209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400">
                  <a:defRPr/>
                </a:pPr>
                <a:endParaRPr lang="zh-CN" altLang="en-US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5" name="圆角矩形 147">
                <a:extLst>
                  <a:ext uri="{FF2B5EF4-FFF2-40B4-BE49-F238E27FC236}">
                    <a16:creationId xmlns:a16="http://schemas.microsoft.com/office/drawing/2014/main" id="{2E723F94-5810-4B5E-891B-0F792CF24A7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28781" y="2766248"/>
                <a:ext cx="481098" cy="175129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400">
                  <a:defRPr/>
                </a:pPr>
                <a:endParaRPr lang="zh-CN" altLang="en-US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3C9E31A0-177B-4629-82B8-8C1078C5008D}"/>
              </a:ext>
            </a:extLst>
          </p:cNvPr>
          <p:cNvSpPr txBox="1"/>
          <p:nvPr/>
        </p:nvSpPr>
        <p:spPr>
          <a:xfrm>
            <a:off x="644415" y="4156682"/>
            <a:ext cx="1432649" cy="36572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R="0" lvl="0" algn="ctr" defTabSz="914112" rtl="0" eaLnBrk="1" fontAlgn="auto" latinLnBrk="0" hangingPunct="1">
              <a:lnSpc>
                <a:spcPct val="125000"/>
              </a:lnSpc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zh-CN" sz="1000">
                <a:ea typeface="Microsoft YaHei" panose="020B0503020204020204" pitchFamily="34" charset="-122"/>
              </a:rPr>
              <a:t>Overhead reducation</a:t>
            </a:r>
            <a:endParaRPr kumimoji="1" lang="en-US" altLang="zh-CN" sz="1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Microsoft YaHei" panose="020B0503020204020204" pitchFamily="34" charset="-122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F4DC89D7-64CB-44F8-90B7-E3FF8F70B64D}"/>
              </a:ext>
            </a:extLst>
          </p:cNvPr>
          <p:cNvSpPr/>
          <p:nvPr/>
        </p:nvSpPr>
        <p:spPr bwMode="auto">
          <a:xfrm>
            <a:off x="6098381" y="2363754"/>
            <a:ext cx="5505883" cy="2234166"/>
          </a:xfrm>
          <a:prstGeom prst="rect">
            <a:avLst/>
          </a:prstGeom>
          <a:gradFill flip="none" rotWithShape="1">
            <a:gsLst>
              <a:gs pos="0">
                <a:srgbClr val="FFFFFF">
                  <a:lumMod val="85000"/>
                  <a:alpha val="50000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9" kern="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3C9E31A0-177B-4629-82B8-8C1078C5008D}"/>
              </a:ext>
            </a:extLst>
          </p:cNvPr>
          <p:cNvSpPr txBox="1"/>
          <p:nvPr/>
        </p:nvSpPr>
        <p:spPr>
          <a:xfrm>
            <a:off x="2275565" y="4156682"/>
            <a:ext cx="1432649" cy="36572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R="0" lvl="0" algn="ctr" defTabSz="914112" rtl="0" eaLnBrk="1" fontAlgn="auto" latinLnBrk="0" hangingPunct="1">
              <a:lnSpc>
                <a:spcPct val="125000"/>
              </a:lnSpc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zh-CN" sz="1000">
                <a:ea typeface="Microsoft YaHei" panose="020B0503020204020204" pitchFamily="34" charset="-122"/>
              </a:rPr>
              <a:t>Overhead reducation and energy saving</a:t>
            </a:r>
            <a:endParaRPr kumimoji="1" lang="en-US" altLang="zh-CN" sz="1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Microsoft YaHei" panose="020B0503020204020204" pitchFamily="34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3C9E31A0-177B-4629-82B8-8C1078C5008D}"/>
              </a:ext>
            </a:extLst>
          </p:cNvPr>
          <p:cNvSpPr txBox="1"/>
          <p:nvPr/>
        </p:nvSpPr>
        <p:spPr>
          <a:xfrm>
            <a:off x="3916976" y="4156682"/>
            <a:ext cx="1940560" cy="36572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R="0" lvl="0" algn="ctr" defTabSz="914112" rtl="0" eaLnBrk="1" fontAlgn="auto" latinLnBrk="0" hangingPunct="1">
              <a:lnSpc>
                <a:spcPct val="125000"/>
              </a:lnSpc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zh-CN" sz="1000">
                <a:ea typeface="Microsoft YaHei" panose="020B0503020204020204" pitchFamily="34" charset="-122"/>
              </a:rPr>
              <a:t>User experience improvement and energy saving</a:t>
            </a:r>
            <a:endParaRPr kumimoji="1" lang="en-US" altLang="zh-CN" sz="1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Microsoft YaHei" panose="020B0503020204020204" pitchFamily="34" charset="-122"/>
            </a:endParaRPr>
          </a:p>
        </p:txBody>
      </p: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21F1DF9E-7246-40F9-A940-02DC5E94FE65}"/>
              </a:ext>
            </a:extLst>
          </p:cNvPr>
          <p:cNvGrpSpPr/>
          <p:nvPr/>
        </p:nvGrpSpPr>
        <p:grpSpPr>
          <a:xfrm>
            <a:off x="6284390" y="3076590"/>
            <a:ext cx="5194266" cy="994522"/>
            <a:chOff x="259375" y="2092041"/>
            <a:chExt cx="5552389" cy="1238057"/>
          </a:xfrm>
        </p:grpSpPr>
        <p:cxnSp>
          <p:nvCxnSpPr>
            <p:cNvPr id="208" name="直接箭头连接符 207">
              <a:extLst>
                <a:ext uri="{FF2B5EF4-FFF2-40B4-BE49-F238E27FC236}">
                  <a16:creationId xmlns:a16="http://schemas.microsoft.com/office/drawing/2014/main" id="{E719D658-F387-4C3C-BD30-726E82D8583C}"/>
                </a:ext>
              </a:extLst>
            </p:cNvPr>
            <p:cNvCxnSpPr>
              <a:cxnSpLocks/>
            </p:cNvCxnSpPr>
            <p:nvPr/>
          </p:nvCxnSpPr>
          <p:spPr>
            <a:xfrm>
              <a:off x="1490351" y="2367395"/>
              <a:ext cx="270473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sp>
          <p:nvSpPr>
            <p:cNvPr id="209" name="圆角矩形 150">
              <a:extLst>
                <a:ext uri="{FF2B5EF4-FFF2-40B4-BE49-F238E27FC236}">
                  <a16:creationId xmlns:a16="http://schemas.microsoft.com/office/drawing/2014/main" id="{93D247B5-0181-4A44-B95D-5C23DBC5BCAF}"/>
                </a:ext>
              </a:extLst>
            </p:cNvPr>
            <p:cNvSpPr>
              <a:spLocks/>
            </p:cNvSpPr>
            <p:nvPr/>
          </p:nvSpPr>
          <p:spPr>
            <a:xfrm>
              <a:off x="1718130" y="2725796"/>
              <a:ext cx="1331439" cy="165353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MAC CE &amp; HARQ</a:t>
              </a:r>
            </a:p>
          </p:txBody>
        </p:sp>
        <p:sp>
          <p:nvSpPr>
            <p:cNvPr id="210" name="圆角矩形 152">
              <a:extLst>
                <a:ext uri="{FF2B5EF4-FFF2-40B4-BE49-F238E27FC236}">
                  <a16:creationId xmlns:a16="http://schemas.microsoft.com/office/drawing/2014/main" id="{62BF4B40-9265-487B-B0E7-45E3E4DEE1ED}"/>
                </a:ext>
              </a:extLst>
            </p:cNvPr>
            <p:cNvSpPr>
              <a:spLocks/>
            </p:cNvSpPr>
            <p:nvPr/>
          </p:nvSpPr>
          <p:spPr>
            <a:xfrm>
              <a:off x="3220007" y="2725796"/>
              <a:ext cx="756000" cy="165354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r>
                <a:rPr lang="en-US" altLang="zh-CN" sz="1000" kern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CSI</a:t>
              </a:r>
              <a:endParaRPr lang="en-US" altLang="zh-CN" sz="1000" kern="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211" name="直接箭头连接符 210">
              <a:extLst>
                <a:ext uri="{FF2B5EF4-FFF2-40B4-BE49-F238E27FC236}">
                  <a16:creationId xmlns:a16="http://schemas.microsoft.com/office/drawing/2014/main" id="{246466A9-6A74-4912-B574-2662040EF363}"/>
                </a:ext>
              </a:extLst>
            </p:cNvPr>
            <p:cNvCxnSpPr/>
            <p:nvPr/>
          </p:nvCxnSpPr>
          <p:spPr>
            <a:xfrm>
              <a:off x="1490351" y="2789490"/>
              <a:ext cx="21600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cxnSp>
          <p:nvCxnSpPr>
            <p:cNvPr id="212" name="直接箭头连接符 211">
              <a:extLst>
                <a:ext uri="{FF2B5EF4-FFF2-40B4-BE49-F238E27FC236}">
                  <a16:creationId xmlns:a16="http://schemas.microsoft.com/office/drawing/2014/main" id="{636B2A0F-0512-4115-BB33-5969F6066426}"/>
                </a:ext>
              </a:extLst>
            </p:cNvPr>
            <p:cNvCxnSpPr/>
            <p:nvPr/>
          </p:nvCxnSpPr>
          <p:spPr>
            <a:xfrm>
              <a:off x="3047774" y="2795854"/>
              <a:ext cx="18000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cxnSp>
          <p:nvCxnSpPr>
            <p:cNvPr id="213" name="直接箭头连接符 212">
              <a:extLst>
                <a:ext uri="{FF2B5EF4-FFF2-40B4-BE49-F238E27FC236}">
                  <a16:creationId xmlns:a16="http://schemas.microsoft.com/office/drawing/2014/main" id="{20DBC4B4-9258-44D6-B7EB-BBD71892264C}"/>
                </a:ext>
              </a:extLst>
            </p:cNvPr>
            <p:cNvCxnSpPr/>
            <p:nvPr/>
          </p:nvCxnSpPr>
          <p:spPr>
            <a:xfrm>
              <a:off x="3986105" y="2795854"/>
              <a:ext cx="21600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8E07C638-3C79-4D0D-9B5C-F46938E2C1A6}"/>
                </a:ext>
              </a:extLst>
            </p:cNvPr>
            <p:cNvCxnSpPr/>
            <p:nvPr/>
          </p:nvCxnSpPr>
          <p:spPr>
            <a:xfrm>
              <a:off x="1575835" y="3149546"/>
              <a:ext cx="2509365" cy="0"/>
            </a:xfrm>
            <a:prstGeom prst="line">
              <a:avLst/>
            </a:prstGeom>
            <a:noFill/>
            <a:ln w="9525" cap="flat" cmpd="sng" algn="ctr">
              <a:solidFill>
                <a:srgbClr val="B2B2B2"/>
              </a:solidFill>
              <a:prstDash val="solid"/>
              <a:miter lim="800000"/>
            </a:ln>
            <a:effectLst/>
          </p:spPr>
        </p:cxnSp>
        <p:sp>
          <p:nvSpPr>
            <p:cNvPr id="215" name="矩形 571">
              <a:extLst>
                <a:ext uri="{FF2B5EF4-FFF2-40B4-BE49-F238E27FC236}">
                  <a16:creationId xmlns:a16="http://schemas.microsoft.com/office/drawing/2014/main" id="{699E6D83-8D97-4933-B8B6-C917433B8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0423" y="3102030"/>
              <a:ext cx="546851" cy="153888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000" kern="0" dirty="0">
                  <a:solidFill>
                    <a:srgbClr val="00B050"/>
                  </a:solidFill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~5ms</a:t>
              </a:r>
            </a:p>
          </p:txBody>
        </p:sp>
        <p:sp>
          <p:nvSpPr>
            <p:cNvPr id="216" name="矩形 571">
              <a:extLst>
                <a:ext uri="{FF2B5EF4-FFF2-40B4-BE49-F238E27FC236}">
                  <a16:creationId xmlns:a16="http://schemas.microsoft.com/office/drawing/2014/main" id="{DE46B896-763C-4D94-9028-828D5F3A7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4256" y="3089173"/>
              <a:ext cx="715112" cy="153888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000" kern="0">
                  <a:solidFill>
                    <a:srgbClr val="00B050"/>
                  </a:solidFill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~15ms</a:t>
              </a:r>
              <a:endParaRPr lang="en-US" altLang="zh-CN" sz="1000" kern="0" dirty="0">
                <a:solidFill>
                  <a:srgbClr val="00B050"/>
                </a:solidFill>
                <a:ea typeface="Arial Unicode MS" panose="020B0604020202020204" pitchFamily="34" charset="-122"/>
                <a:cs typeface="Arial Unicode MS" panose="020B0604020202020204" pitchFamily="34" charset="-122"/>
                <a:sym typeface="Lucida Grande"/>
              </a:endParaRPr>
            </a:p>
          </p:txBody>
        </p: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24AD95BB-B1EE-4C06-BFDC-5E15B70A82F8}"/>
                </a:ext>
              </a:extLst>
            </p:cNvPr>
            <p:cNvCxnSpPr/>
            <p:nvPr/>
          </p:nvCxnSpPr>
          <p:spPr>
            <a:xfrm>
              <a:off x="1575835" y="3120621"/>
              <a:ext cx="0" cy="122440"/>
            </a:xfrm>
            <a:prstGeom prst="line">
              <a:avLst/>
            </a:prstGeom>
            <a:noFill/>
            <a:ln w="9525" cap="flat" cmpd="sng" algn="ctr">
              <a:solidFill>
                <a:srgbClr val="B2B2B2"/>
              </a:solidFill>
              <a:prstDash val="solid"/>
              <a:miter lim="800000"/>
            </a:ln>
            <a:effectLst/>
          </p:spPr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id="{2A4A0CD3-D9FE-44D9-A5BF-A2FC48283E43}"/>
                </a:ext>
              </a:extLst>
            </p:cNvPr>
            <p:cNvCxnSpPr/>
            <p:nvPr/>
          </p:nvCxnSpPr>
          <p:spPr>
            <a:xfrm>
              <a:off x="4097152" y="3120621"/>
              <a:ext cx="0" cy="122440"/>
            </a:xfrm>
            <a:prstGeom prst="line">
              <a:avLst/>
            </a:prstGeom>
            <a:noFill/>
            <a:ln w="9525" cap="flat" cmpd="sng" algn="ctr">
              <a:solidFill>
                <a:srgbClr val="B2B2B2"/>
              </a:solidFill>
              <a:prstDash val="solid"/>
              <a:miter lim="800000"/>
            </a:ln>
            <a:effectLst/>
          </p:spPr>
        </p:cxnSp>
        <p:sp>
          <p:nvSpPr>
            <p:cNvPr id="220" name="圆角矩形 160">
              <a:extLst>
                <a:ext uri="{FF2B5EF4-FFF2-40B4-BE49-F238E27FC236}">
                  <a16:creationId xmlns:a16="http://schemas.microsoft.com/office/drawing/2014/main" id="{5C0B2842-D393-4977-AC91-EFC464400801}"/>
                </a:ext>
              </a:extLst>
            </p:cNvPr>
            <p:cNvSpPr>
              <a:spLocks/>
            </p:cNvSpPr>
            <p:nvPr/>
          </p:nvSpPr>
          <p:spPr>
            <a:xfrm>
              <a:off x="4196222" y="2290063"/>
              <a:ext cx="637782" cy="174275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Activation</a:t>
              </a:r>
              <a:endParaRPr lang="zh-CN" altLang="en-US" sz="1000" kern="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21" name="圆角矩形 151">
              <a:extLst>
                <a:ext uri="{FF2B5EF4-FFF2-40B4-BE49-F238E27FC236}">
                  <a16:creationId xmlns:a16="http://schemas.microsoft.com/office/drawing/2014/main" id="{A83C49CE-8EDA-483F-BD2F-F9B301CCBA7C}"/>
                </a:ext>
              </a:extLst>
            </p:cNvPr>
            <p:cNvSpPr>
              <a:spLocks/>
            </p:cNvSpPr>
            <p:nvPr/>
          </p:nvSpPr>
          <p:spPr>
            <a:xfrm>
              <a:off x="4219600" y="2711492"/>
              <a:ext cx="623336" cy="174275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Activation</a:t>
              </a:r>
              <a:endParaRPr lang="zh-CN" altLang="en-US" sz="1000" kern="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222" name="直接箭头连接符 221">
              <a:extLst>
                <a:ext uri="{FF2B5EF4-FFF2-40B4-BE49-F238E27FC236}">
                  <a16:creationId xmlns:a16="http://schemas.microsoft.com/office/drawing/2014/main" id="{512397B7-16FC-4267-A079-A132AB94CAE7}"/>
                </a:ext>
              </a:extLst>
            </p:cNvPr>
            <p:cNvCxnSpPr/>
            <p:nvPr/>
          </p:nvCxnSpPr>
          <p:spPr>
            <a:xfrm>
              <a:off x="4842936" y="2363900"/>
              <a:ext cx="19382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cxnSp>
          <p:nvCxnSpPr>
            <p:cNvPr id="223" name="直接箭头连接符 222">
              <a:extLst>
                <a:ext uri="{FF2B5EF4-FFF2-40B4-BE49-F238E27FC236}">
                  <a16:creationId xmlns:a16="http://schemas.microsoft.com/office/drawing/2014/main" id="{19B6870B-89AC-4BAB-B833-56F9824735EE}"/>
                </a:ext>
              </a:extLst>
            </p:cNvPr>
            <p:cNvCxnSpPr/>
            <p:nvPr/>
          </p:nvCxnSpPr>
          <p:spPr>
            <a:xfrm>
              <a:off x="4845310" y="2785331"/>
              <a:ext cx="19382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sp>
          <p:nvSpPr>
            <p:cNvPr id="224" name="圆角矩形 160">
              <a:extLst>
                <a:ext uri="{FF2B5EF4-FFF2-40B4-BE49-F238E27FC236}">
                  <a16:creationId xmlns:a16="http://schemas.microsoft.com/office/drawing/2014/main" id="{C636360F-682F-4249-ACFA-E53507D5A95B}"/>
                </a:ext>
              </a:extLst>
            </p:cNvPr>
            <p:cNvSpPr/>
            <p:nvPr/>
          </p:nvSpPr>
          <p:spPr>
            <a:xfrm>
              <a:off x="5039129" y="2242333"/>
              <a:ext cx="772635" cy="671684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Data</a:t>
              </a:r>
            </a:p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transmission</a:t>
              </a:r>
            </a:p>
          </p:txBody>
        </p:sp>
        <p:sp>
          <p:nvSpPr>
            <p:cNvPr id="225" name="圆角矩形 160">
              <a:extLst>
                <a:ext uri="{FF2B5EF4-FFF2-40B4-BE49-F238E27FC236}">
                  <a16:creationId xmlns:a16="http://schemas.microsoft.com/office/drawing/2014/main" id="{70B1C3FE-5B05-4396-B553-6422AA7DADB8}"/>
                </a:ext>
              </a:extLst>
            </p:cNvPr>
            <p:cNvSpPr>
              <a:spLocks/>
            </p:cNvSpPr>
            <p:nvPr/>
          </p:nvSpPr>
          <p:spPr>
            <a:xfrm>
              <a:off x="742118" y="2275718"/>
              <a:ext cx="736411" cy="174275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Activation</a:t>
              </a:r>
              <a:endParaRPr lang="zh-CN" altLang="en-US" sz="1000" kern="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26" name="圆角矩形 151">
              <a:extLst>
                <a:ext uri="{FF2B5EF4-FFF2-40B4-BE49-F238E27FC236}">
                  <a16:creationId xmlns:a16="http://schemas.microsoft.com/office/drawing/2014/main" id="{8C8224D5-6DED-4B1B-B0A3-D331C7186DDD}"/>
                </a:ext>
              </a:extLst>
            </p:cNvPr>
            <p:cNvSpPr>
              <a:spLocks/>
            </p:cNvSpPr>
            <p:nvPr/>
          </p:nvSpPr>
          <p:spPr>
            <a:xfrm>
              <a:off x="742118" y="2711242"/>
              <a:ext cx="745660" cy="185851"/>
            </a:xfrm>
            <a:prstGeom prst="roundRect">
              <a:avLst/>
            </a:prstGeom>
            <a:solidFill>
              <a:srgbClr val="A3A3A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Deactivation</a:t>
              </a:r>
              <a:endParaRPr lang="zh-CN" altLang="en-US" sz="1000" kern="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27" name="矩形 571">
              <a:extLst>
                <a:ext uri="{FF2B5EF4-FFF2-40B4-BE49-F238E27FC236}">
                  <a16:creationId xmlns:a16="http://schemas.microsoft.com/office/drawing/2014/main" id="{766E785D-B882-4398-A46B-09E5EE65A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375" y="2208419"/>
              <a:ext cx="488734" cy="344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000" kern="0">
                  <a:solidFill>
                    <a:srgbClr val="1D1D1A"/>
                  </a:solidFill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CC1</a:t>
              </a:r>
              <a:endParaRPr lang="en-US" altLang="zh-CN" sz="1000" kern="0" dirty="0">
                <a:solidFill>
                  <a:srgbClr val="1D1D1A"/>
                </a:solidFill>
                <a:latin typeface="Calibri" panose="020F0502020204030204" pitchFamily="34" charset="0"/>
                <a:ea typeface="Arial Unicode MS" panose="020B0604020202020204" pitchFamily="34" charset="-122"/>
                <a:cs typeface="Calibri" panose="020F0502020204030204" pitchFamily="34" charset="0"/>
                <a:sym typeface="Lucida Grande"/>
              </a:endParaRPr>
            </a:p>
          </p:txBody>
        </p:sp>
        <p:sp>
          <p:nvSpPr>
            <p:cNvPr id="228" name="矩形 571">
              <a:extLst>
                <a:ext uri="{FF2B5EF4-FFF2-40B4-BE49-F238E27FC236}">
                  <a16:creationId xmlns:a16="http://schemas.microsoft.com/office/drawing/2014/main" id="{372AFE2B-3907-4D28-8F2A-DA8F7A3D6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375" y="2633363"/>
              <a:ext cx="487942" cy="344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000" kern="0">
                  <a:solidFill>
                    <a:srgbClr val="1D1D1A"/>
                  </a:solidFill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CC2</a:t>
              </a:r>
              <a:endParaRPr lang="en-US" altLang="zh-CN" sz="1000" kern="0" dirty="0">
                <a:solidFill>
                  <a:srgbClr val="1D1D1A"/>
                </a:solidFill>
                <a:latin typeface="Calibri" panose="020F0502020204030204" pitchFamily="34" charset="0"/>
                <a:ea typeface="Arial Unicode MS" panose="020B0604020202020204" pitchFamily="34" charset="-122"/>
                <a:cs typeface="Calibri" panose="020F0502020204030204" pitchFamily="34" charset="0"/>
                <a:sym typeface="Lucida Grande"/>
              </a:endParaRPr>
            </a:p>
          </p:txBody>
        </p:sp>
        <p:sp>
          <p:nvSpPr>
            <p:cNvPr id="229" name="矩形 228">
              <a:extLst>
                <a:ext uri="{FF2B5EF4-FFF2-40B4-BE49-F238E27FC236}">
                  <a16:creationId xmlns:a16="http://schemas.microsoft.com/office/drawing/2014/main" id="{22570A3A-F507-4801-A2A7-93EB9AF3F11E}"/>
                </a:ext>
              </a:extLst>
            </p:cNvPr>
            <p:cNvSpPr/>
            <p:nvPr/>
          </p:nvSpPr>
          <p:spPr>
            <a:xfrm>
              <a:off x="1532890" y="2092041"/>
              <a:ext cx="2480852" cy="34307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914400">
                <a:lnSpc>
                  <a:spcPct val="150000"/>
                </a:lnSpc>
                <a:defRPr/>
              </a:pPr>
              <a:r>
                <a:rPr lang="en-US" altLang="zh-CN" sz="9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/>
                </a:rPr>
                <a:t>~20ms</a:t>
              </a:r>
              <a:r>
                <a:rPr lang="zh-CN" altLang="en-US" sz="9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/>
                </a:rPr>
                <a:t> </a:t>
              </a:r>
              <a:r>
                <a:rPr lang="en-US" altLang="zh-CN" sz="9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/>
                </a:rPr>
                <a:t>activation delay </a:t>
              </a:r>
              <a:r>
                <a:rPr lang="en-US" altLang="zh-CN" sz="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/>
                </a:rPr>
                <a:t>[38.133]</a:t>
              </a:r>
            </a:p>
          </p:txBody>
        </p:sp>
        <p:sp>
          <p:nvSpPr>
            <p:cNvPr id="230" name="矩形 571">
              <a:extLst>
                <a:ext uri="{FF2B5EF4-FFF2-40B4-BE49-F238E27FC236}">
                  <a16:creationId xmlns:a16="http://schemas.microsoft.com/office/drawing/2014/main" id="{E463948C-59C1-4E4F-AE91-D4C74283A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632" y="3053114"/>
              <a:ext cx="1028458" cy="276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000" b="1" kern="0" dirty="0">
                  <a:solidFill>
                    <a:srgbClr val="1D1D1A"/>
                  </a:solidFill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Low traffic</a:t>
              </a:r>
              <a:endParaRPr lang="en-US" altLang="zh-CN" sz="1000" kern="0" dirty="0">
                <a:solidFill>
                  <a:srgbClr val="1D1D1A"/>
                </a:solidFill>
                <a:ea typeface="Arial Unicode MS" panose="020B0604020202020204" pitchFamily="34" charset="-122"/>
                <a:cs typeface="Arial Unicode MS" panose="020B0604020202020204" pitchFamily="34" charset="-122"/>
                <a:sym typeface="Lucida Grande"/>
              </a:endParaRPr>
            </a:p>
          </p:txBody>
        </p:sp>
        <p:sp>
          <p:nvSpPr>
            <p:cNvPr id="231" name="矩形 571">
              <a:extLst>
                <a:ext uri="{FF2B5EF4-FFF2-40B4-BE49-F238E27FC236}">
                  <a16:creationId xmlns:a16="http://schemas.microsoft.com/office/drawing/2014/main" id="{296B2069-9B7A-4D61-9FB2-24BF81316A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8992" y="3053115"/>
              <a:ext cx="1010023" cy="276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000" b="1" kern="0" dirty="0">
                  <a:solidFill>
                    <a:srgbClr val="1D1D1A"/>
                  </a:solidFill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High traffic</a:t>
              </a:r>
              <a:endParaRPr lang="en-US" altLang="zh-CN" sz="1000" kern="0" dirty="0">
                <a:solidFill>
                  <a:srgbClr val="1D1D1A"/>
                </a:solidFill>
                <a:ea typeface="Arial Unicode MS" panose="020B0604020202020204" pitchFamily="34" charset="-122"/>
                <a:cs typeface="Arial Unicode MS" panose="020B0604020202020204" pitchFamily="34" charset="-122"/>
                <a:sym typeface="Lucida Grande"/>
              </a:endParaRPr>
            </a:p>
          </p:txBody>
        </p:sp>
      </p:grpSp>
      <p:sp>
        <p:nvSpPr>
          <p:cNvPr id="232" name="矩形 231">
            <a:extLst>
              <a:ext uri="{FF2B5EF4-FFF2-40B4-BE49-F238E27FC236}">
                <a16:creationId xmlns:a16="http://schemas.microsoft.com/office/drawing/2014/main" id="{64683822-1D1B-4278-BBF8-805C21987CC8}"/>
              </a:ext>
            </a:extLst>
          </p:cNvPr>
          <p:cNvSpPr/>
          <p:nvPr/>
        </p:nvSpPr>
        <p:spPr>
          <a:xfrm>
            <a:off x="7048543" y="4197198"/>
            <a:ext cx="3431771" cy="28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000" i="1" kern="0" dirty="0">
                <a:solidFill>
                  <a:srgbClr val="1D1D1A"/>
                </a:solidFill>
                <a:ea typeface="微软雅黑"/>
                <a:cs typeface="Calibri" panose="020F0502020204030204" pitchFamily="34" charset="0"/>
              </a:rPr>
              <a:t>[Note: Assume that the UE supports intra-band SSB-less]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5AA84BD6-9B57-4CAA-8681-3945D2F43079}"/>
              </a:ext>
            </a:extLst>
          </p:cNvPr>
          <p:cNvSpPr txBox="1"/>
          <p:nvPr/>
        </p:nvSpPr>
        <p:spPr>
          <a:xfrm>
            <a:off x="6098381" y="2410492"/>
            <a:ext cx="5499878" cy="52896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 defTabSz="914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1D1D1A"/>
                </a:solidFill>
                <a:ea typeface="微软雅黑" panose="020B0503020204020204" pitchFamily="34" charset="-122"/>
                <a:cs typeface="Calibri Light" panose="020F0302020204030204" pitchFamily="34" charset="0"/>
              </a:rPr>
              <a:t>②</a:t>
            </a:r>
            <a:r>
              <a:rPr lang="en-US" altLang="zh-CN" sz="1200" b="1" dirty="0">
                <a:ea typeface="微软雅黑" panose="020B0503020204020204" pitchFamily="34" charset="-122"/>
                <a:cs typeface="Calibri Light" panose="020F0302020204030204" pitchFamily="34" charset="0"/>
              </a:rPr>
              <a:t>Long</a:t>
            </a:r>
            <a:r>
              <a:rPr lang="en-US" altLang="zh-CN" sz="1200" b="1" dirty="0">
                <a:solidFill>
                  <a:srgbClr val="FF0000"/>
                </a:solidFill>
                <a:ea typeface="微软雅黑" panose="020B0503020204020204" pitchFamily="34" charset="-122"/>
                <a:cs typeface="Calibri Light" panose="020F0302020204030204" pitchFamily="34" charset="0"/>
              </a:rPr>
              <a:t> </a:t>
            </a:r>
            <a:r>
              <a:rPr lang="en-US" altLang="zh-CN" sz="1200" b="1" dirty="0">
                <a:solidFill>
                  <a:srgbClr val="1D1D1A"/>
                </a:solidFill>
                <a:ea typeface="微软雅黑" panose="020B0503020204020204" pitchFamily="34" charset="-122"/>
                <a:cs typeface="Calibri Light" panose="020F0302020204030204" pitchFamily="34" charset="0"/>
              </a:rPr>
              <a:t>SCell activation delay to aggregate multiple carriers, leading to bad user experience. </a:t>
            </a:r>
            <a:endParaRPr lang="zh-CN" altLang="en-US" sz="1200" b="1" dirty="0">
              <a:solidFill>
                <a:srgbClr val="1D1D1A"/>
              </a:solidFill>
              <a:ea typeface="微软雅黑" panose="020B0503020204020204" pitchFamily="34" charset="-122"/>
              <a:cs typeface="Calibri Light" panose="020F0302020204030204" pitchFamily="34" charset="0"/>
            </a:endParaRPr>
          </a:p>
        </p:txBody>
      </p:sp>
      <p:cxnSp>
        <p:nvCxnSpPr>
          <p:cNvPr id="278" name="直接连接符 277">
            <a:extLst>
              <a:ext uri="{FF2B5EF4-FFF2-40B4-BE49-F238E27FC236}">
                <a16:creationId xmlns:a16="http://schemas.microsoft.com/office/drawing/2014/main" id="{2A4A0CD3-D9FE-44D9-A5BF-A2FC48283E43}"/>
              </a:ext>
            </a:extLst>
          </p:cNvPr>
          <p:cNvCxnSpPr/>
          <p:nvPr/>
        </p:nvCxnSpPr>
        <p:spPr>
          <a:xfrm>
            <a:off x="8972354" y="3902839"/>
            <a:ext cx="0" cy="98355"/>
          </a:xfrm>
          <a:prstGeom prst="line">
            <a:avLst/>
          </a:prstGeom>
          <a:noFill/>
          <a:ln w="9525" cap="flat" cmpd="sng" algn="ctr">
            <a:solidFill>
              <a:srgbClr val="B2B2B2"/>
            </a:solidFill>
            <a:prstDash val="solid"/>
            <a:miter lim="800000"/>
          </a:ln>
          <a:effectLst/>
        </p:spPr>
      </p:cxnSp>
      <p:sp>
        <p:nvSpPr>
          <p:cNvPr id="104" name="矩形 103">
            <a:extLst>
              <a:ext uri="{FF2B5EF4-FFF2-40B4-BE49-F238E27FC236}">
                <a16:creationId xmlns:a16="http://schemas.microsoft.com/office/drawing/2014/main" id="{1C165D7F-C9F8-4008-8176-4D842572B858}"/>
              </a:ext>
            </a:extLst>
          </p:cNvPr>
          <p:cNvSpPr/>
          <p:nvPr/>
        </p:nvSpPr>
        <p:spPr>
          <a:xfrm>
            <a:off x="7507421" y="3074293"/>
            <a:ext cx="2367214" cy="100870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05" name="Subtitle 1"/>
          <p:cNvSpPr txBox="1">
            <a:spLocks/>
          </p:cNvSpPr>
          <p:nvPr/>
        </p:nvSpPr>
        <p:spPr>
          <a:xfrm>
            <a:off x="307570" y="170811"/>
            <a:ext cx="10905633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+mn-lt"/>
              </a:rPr>
              <a:t>Motivation for efficient utilization of operating band larger than 100MHz </a:t>
            </a:r>
          </a:p>
        </p:txBody>
      </p:sp>
      <p:sp>
        <p:nvSpPr>
          <p:cNvPr id="110" name="圆角矩形 16">
            <a:extLst>
              <a:ext uri="{FF2B5EF4-FFF2-40B4-BE49-F238E27FC236}">
                <a16:creationId xmlns:a16="http://schemas.microsoft.com/office/drawing/2014/main" id="{788C10F2-4187-414A-AF59-B19F79D6920E}"/>
              </a:ext>
            </a:extLst>
          </p:cNvPr>
          <p:cNvSpPr/>
          <p:nvPr/>
        </p:nvSpPr>
        <p:spPr>
          <a:xfrm>
            <a:off x="298861" y="979522"/>
            <a:ext cx="11476113" cy="3687399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477776" y="794121"/>
            <a:ext cx="3569500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4400">
              <a:spcAft>
                <a:spcPts val="900"/>
              </a:spcAft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等线" panose="02010600030101010101" pitchFamily="2" charset="-122"/>
              </a:rPr>
              <a:t>Challenges of carrier aggregation</a:t>
            </a:r>
          </a:p>
        </p:txBody>
      </p:sp>
      <p:sp>
        <p:nvSpPr>
          <p:cNvPr id="123" name="圆角矩形 16">
            <a:extLst>
              <a:ext uri="{FF2B5EF4-FFF2-40B4-BE49-F238E27FC236}">
                <a16:creationId xmlns:a16="http://schemas.microsoft.com/office/drawing/2014/main" id="{825A09F1-8CEF-431D-9FA5-26B2416DD0A0}"/>
              </a:ext>
            </a:extLst>
          </p:cNvPr>
          <p:cNvSpPr/>
          <p:nvPr/>
        </p:nvSpPr>
        <p:spPr>
          <a:xfrm>
            <a:off x="3343799" y="5760277"/>
            <a:ext cx="5387394" cy="750775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124" name="组合 122">
            <a:extLst>
              <a:ext uri="{FF2B5EF4-FFF2-40B4-BE49-F238E27FC236}">
                <a16:creationId xmlns:a16="http://schemas.microsoft.com/office/drawing/2014/main" id="{1B372E71-EFB9-4D93-B2C6-4B0FCAEBA1DC}"/>
              </a:ext>
            </a:extLst>
          </p:cNvPr>
          <p:cNvGrpSpPr/>
          <p:nvPr/>
        </p:nvGrpSpPr>
        <p:grpSpPr>
          <a:xfrm>
            <a:off x="4097837" y="6081682"/>
            <a:ext cx="3724919" cy="261610"/>
            <a:chOff x="5364085" y="5222184"/>
            <a:chExt cx="3724919" cy="261610"/>
          </a:xfrm>
        </p:grpSpPr>
        <p:grpSp>
          <p:nvGrpSpPr>
            <p:cNvPr id="127" name="组合 123">
              <a:extLst>
                <a:ext uri="{FF2B5EF4-FFF2-40B4-BE49-F238E27FC236}">
                  <a16:creationId xmlns:a16="http://schemas.microsoft.com/office/drawing/2014/main" id="{8618B8B6-E551-4A07-A8BC-EC79018A5618}"/>
                </a:ext>
              </a:extLst>
            </p:cNvPr>
            <p:cNvGrpSpPr/>
            <p:nvPr/>
          </p:nvGrpSpPr>
          <p:grpSpPr>
            <a:xfrm>
              <a:off x="7028091" y="5223834"/>
              <a:ext cx="2060913" cy="258311"/>
              <a:chOff x="9467719" y="2019769"/>
              <a:chExt cx="2354920" cy="306918"/>
            </a:xfrm>
          </p:grpSpPr>
          <p:sp>
            <p:nvSpPr>
              <p:cNvPr id="132" name="矩形 127">
                <a:extLst>
                  <a:ext uri="{FF2B5EF4-FFF2-40B4-BE49-F238E27FC236}">
                    <a16:creationId xmlns:a16="http://schemas.microsoft.com/office/drawing/2014/main" id="{9D767678-48AE-4F18-AA73-2B928B5FCEA4}"/>
                  </a:ext>
                </a:extLst>
              </p:cNvPr>
              <p:cNvSpPr/>
              <p:nvPr/>
            </p:nvSpPr>
            <p:spPr>
              <a:xfrm>
                <a:off x="9467719" y="2019769"/>
                <a:ext cx="2354920" cy="306918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9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600" b="1" kern="0" dirty="0">
                  <a:solidFill>
                    <a:srgbClr val="FFFFFF"/>
                  </a:solidFill>
                  <a:latin typeface="Calibri"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161" name="矩形 571">
                <a:extLst>
                  <a:ext uri="{FF2B5EF4-FFF2-40B4-BE49-F238E27FC236}">
                    <a16:creationId xmlns:a16="http://schemas.microsoft.com/office/drawing/2014/main" id="{296CC4AB-ECFE-4961-A6FA-855E0E99E4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2094" y="2070465"/>
                <a:ext cx="546168" cy="2242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21903" tIns="60952" rIns="121903" bIns="60952" anchor="ctr">
                <a:spAutoFit/>
              </a:bodyPr>
              <a:lstStyle/>
              <a:p>
                <a:pPr algn="ctr" defTabSz="914400">
                  <a:spcAft>
                    <a:spcPts val="900"/>
                  </a:spcAft>
                  <a:buClr>
                    <a:srgbClr val="1D1D1A"/>
                  </a:buClr>
                  <a:defRPr/>
                </a:pPr>
                <a:r>
                  <a:rPr lang="en-US" altLang="zh-CN" sz="1100" b="1" kern="0" dirty="0">
                    <a:solidFill>
                      <a:srgbClr val="FFFFFF"/>
                    </a:solidFill>
                    <a:latin typeface="Calibri"/>
                    <a:ea typeface="Arial Unicode MS" panose="020B0604020202020204" pitchFamily="34" charset="-122"/>
                    <a:cs typeface="Arial Unicode MS" panose="020B0604020202020204" pitchFamily="34" charset="-122"/>
                    <a:sym typeface="Lucida Grande"/>
                  </a:rPr>
                  <a:t>CC1</a:t>
                </a:r>
              </a:p>
            </p:txBody>
          </p:sp>
        </p:grpSp>
        <p:sp>
          <p:nvSpPr>
            <p:cNvPr id="128" name="矩形 126">
              <a:extLst>
                <a:ext uri="{FF2B5EF4-FFF2-40B4-BE49-F238E27FC236}">
                  <a16:creationId xmlns:a16="http://schemas.microsoft.com/office/drawing/2014/main" id="{03219644-1A8F-44A0-ADA0-BC3B66508021}"/>
                </a:ext>
              </a:extLst>
            </p:cNvPr>
            <p:cNvSpPr/>
            <p:nvPr/>
          </p:nvSpPr>
          <p:spPr>
            <a:xfrm>
              <a:off x="5364085" y="5222184"/>
              <a:ext cx="166400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kern="0" dirty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200 MHz Single Carrier</a:t>
              </a:r>
              <a:endParaRPr lang="zh-CN" altLang="en-US" sz="1100" dirty="0"/>
            </a:p>
          </p:txBody>
        </p:sp>
      </p:grpSp>
      <p:sp>
        <p:nvSpPr>
          <p:cNvPr id="162" name="矩形 94">
            <a:extLst>
              <a:ext uri="{FF2B5EF4-FFF2-40B4-BE49-F238E27FC236}">
                <a16:creationId xmlns:a16="http://schemas.microsoft.com/office/drawing/2014/main" id="{E6D2E408-E6A9-4734-B477-8FE388A7AC00}"/>
              </a:ext>
            </a:extLst>
          </p:cNvPr>
          <p:cNvSpPr/>
          <p:nvPr/>
        </p:nvSpPr>
        <p:spPr>
          <a:xfrm>
            <a:off x="3734152" y="5605235"/>
            <a:ext cx="4647846" cy="30777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4400">
              <a:spcAft>
                <a:spcPts val="900"/>
              </a:spcAft>
              <a:defRPr/>
            </a:pPr>
            <a:r>
              <a:rPr lang="en-US" altLang="zh-CN" sz="1400" b="1" kern="0" dirty="0">
                <a:ea typeface="等线" panose="02010600030101010101" pitchFamily="2" charset="-122"/>
              </a:rPr>
              <a:t>Single carrier with channel bandwidth up to 200 MHz</a:t>
            </a:r>
            <a:endParaRPr lang="en-US" altLang="zh-CN" sz="1400" b="1" kern="0" dirty="0">
              <a:solidFill>
                <a:srgbClr val="FF0000"/>
              </a:solidFill>
              <a:ea typeface="等线" panose="02010600030101010101" pitchFamily="2" charset="-122"/>
            </a:endParaRPr>
          </a:p>
        </p:txBody>
      </p:sp>
      <p:pic>
        <p:nvPicPr>
          <p:cNvPr id="163" name="Picture 19" descr="\\Bchief-sever180\共享\华为\2016\6月\D-201606417-金融营销材料设计-刘泉\文件\link\组 26.png">
            <a:extLst>
              <a:ext uri="{FF2B5EF4-FFF2-40B4-BE49-F238E27FC236}">
                <a16:creationId xmlns:a16="http://schemas.microsoft.com/office/drawing/2014/main" id="{ADD1C6DD-940B-4A63-8A0D-939FEC6FD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V="1">
            <a:off x="4265235" y="4926161"/>
            <a:ext cx="3448050" cy="4952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863387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/>
          <p:cNvSpPr txBox="1">
            <a:spLocks/>
          </p:cNvSpPr>
          <p:nvPr/>
        </p:nvSpPr>
        <p:spPr>
          <a:xfrm>
            <a:off x="216795" y="260105"/>
            <a:ext cx="10905633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3000" b="1" dirty="0">
              <a:solidFill>
                <a:srgbClr val="1D1D1A"/>
              </a:solidFill>
            </a:endParaRPr>
          </a:p>
        </p:txBody>
      </p:sp>
      <p:sp>
        <p:nvSpPr>
          <p:cNvPr id="37" name="圆角矩形 16">
            <a:extLst>
              <a:ext uri="{FF2B5EF4-FFF2-40B4-BE49-F238E27FC236}">
                <a16:creationId xmlns:a16="http://schemas.microsoft.com/office/drawing/2014/main" id="{788C10F2-4187-414A-AF59-B19F79D6920E}"/>
              </a:ext>
            </a:extLst>
          </p:cNvPr>
          <p:cNvSpPr/>
          <p:nvPr/>
        </p:nvSpPr>
        <p:spPr>
          <a:xfrm>
            <a:off x="387229" y="861732"/>
            <a:ext cx="6009815" cy="5519451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1" name="圆角矩形 16">
            <a:extLst>
              <a:ext uri="{FF2B5EF4-FFF2-40B4-BE49-F238E27FC236}">
                <a16:creationId xmlns:a16="http://schemas.microsoft.com/office/drawing/2014/main" id="{788C10F2-4187-414A-AF59-B19F79D6920E}"/>
              </a:ext>
            </a:extLst>
          </p:cNvPr>
          <p:cNvSpPr/>
          <p:nvPr/>
        </p:nvSpPr>
        <p:spPr>
          <a:xfrm>
            <a:off x="6722417" y="861733"/>
            <a:ext cx="4893737" cy="5519449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4" name="Subtitle 1"/>
          <p:cNvSpPr txBox="1">
            <a:spLocks/>
          </p:cNvSpPr>
          <p:nvPr/>
        </p:nvSpPr>
        <p:spPr>
          <a:xfrm>
            <a:off x="307570" y="153393"/>
            <a:ext cx="10905633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+mn-lt"/>
              </a:rPr>
              <a:t>Single carrier with channel bandwidth up to 200 MHz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286028" y="702829"/>
            <a:ext cx="3764280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4400">
              <a:spcAft>
                <a:spcPts val="900"/>
              </a:spcAft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等线" panose="02010600030101010101" pitchFamily="2" charset="-122"/>
              </a:rPr>
              <a:t>Preliminary simulation results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F6EC2CC-A37B-4F0B-B236-BF683F3CFA94}"/>
              </a:ext>
            </a:extLst>
          </p:cNvPr>
          <p:cNvSpPr/>
          <p:nvPr/>
        </p:nvSpPr>
        <p:spPr>
          <a:xfrm>
            <a:off x="499714" y="1833750"/>
            <a:ext cx="5560586" cy="515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Enable BWP switching in one single carrier for efficient resource utilization to achieve good user experience.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764F49A4-4CD1-44C1-A6BF-ACB05EDFC733}"/>
              </a:ext>
            </a:extLst>
          </p:cNvPr>
          <p:cNvSpPr/>
          <p:nvPr/>
        </p:nvSpPr>
        <p:spPr>
          <a:xfrm>
            <a:off x="499714" y="3498664"/>
            <a:ext cx="5552752" cy="515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One SSB/SIB1 and one PDCCH are naturally enabled, which brings lower system overhead to achieve good network capacity.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59392" y="4011328"/>
            <a:ext cx="3494119" cy="702112"/>
            <a:chOff x="871249" y="3257696"/>
            <a:chExt cx="3494119" cy="579963"/>
          </a:xfrm>
        </p:grpSpPr>
        <p:sp>
          <p:nvSpPr>
            <p:cNvPr id="91" name="圆角矩形 160">
              <a:extLst>
                <a:ext uri="{FF2B5EF4-FFF2-40B4-BE49-F238E27FC236}">
                  <a16:creationId xmlns:a16="http://schemas.microsoft.com/office/drawing/2014/main" id="{490E2BFA-CF4E-4AB6-B924-20A43816A74C}"/>
                </a:ext>
              </a:extLst>
            </p:cNvPr>
            <p:cNvSpPr/>
            <p:nvPr/>
          </p:nvSpPr>
          <p:spPr>
            <a:xfrm>
              <a:off x="1550123" y="3303064"/>
              <a:ext cx="2815245" cy="534595"/>
            </a:xfrm>
            <a:prstGeom prst="roundRect">
              <a:avLst/>
            </a:prstGeom>
            <a:noFill/>
            <a:ln w="12700" cap="flat" cmpd="sng" algn="ctr">
              <a:solidFill>
                <a:srgbClr val="00B050"/>
              </a:solidFill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endParaRPr lang="en-US" altLang="zh-CN" sz="1000" kern="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92" name="矩形 571">
              <a:extLst>
                <a:ext uri="{FF2B5EF4-FFF2-40B4-BE49-F238E27FC236}">
                  <a16:creationId xmlns:a16="http://schemas.microsoft.com/office/drawing/2014/main" id="{6A273A91-7555-4A37-A4BC-5EC20C62B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249" y="3407459"/>
              <a:ext cx="678874" cy="333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000" kern="0" dirty="0">
                  <a:solidFill>
                    <a:srgbClr val="1D1D1A"/>
                  </a:solidFill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CC1 200MHz</a:t>
              </a: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0C8B873-3D3F-4C22-BBB0-F43EDD57CD69}"/>
                </a:ext>
              </a:extLst>
            </p:cNvPr>
            <p:cNvSpPr/>
            <p:nvPr/>
          </p:nvSpPr>
          <p:spPr>
            <a:xfrm>
              <a:off x="1663280" y="3408139"/>
              <a:ext cx="689925" cy="16385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SSB/SIB1</a:t>
              </a: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EA8EBA02-AE6A-4217-894B-DE98910024C1}"/>
                </a:ext>
              </a:extLst>
            </p:cNvPr>
            <p:cNvSpPr/>
            <p:nvPr/>
          </p:nvSpPr>
          <p:spPr>
            <a:xfrm>
              <a:off x="2504427" y="3413400"/>
              <a:ext cx="322937" cy="163852"/>
            </a:xfrm>
            <a:prstGeom prst="rect">
              <a:avLst/>
            </a:prstGeom>
            <a:solidFill>
              <a:srgbClr val="00B050"/>
            </a:solidFill>
            <a:ln w="12700"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DCI</a:t>
              </a: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C08D0B79-90AC-4748-9E74-2BEA997DD136}"/>
                </a:ext>
              </a:extLst>
            </p:cNvPr>
            <p:cNvSpPr/>
            <p:nvPr/>
          </p:nvSpPr>
          <p:spPr>
            <a:xfrm>
              <a:off x="3046468" y="3407317"/>
              <a:ext cx="867706" cy="39435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PDSCH</a:t>
              </a: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96" name="弧形 95">
              <a:extLst>
                <a:ext uri="{FF2B5EF4-FFF2-40B4-BE49-F238E27FC236}">
                  <a16:creationId xmlns:a16="http://schemas.microsoft.com/office/drawing/2014/main" id="{12C00250-7AC6-495C-B27C-C6F88E1AAD4D}"/>
                </a:ext>
              </a:extLst>
            </p:cNvPr>
            <p:cNvSpPr/>
            <p:nvPr/>
          </p:nvSpPr>
          <p:spPr>
            <a:xfrm rot="18424840" flipH="1">
              <a:off x="2572338" y="3105651"/>
              <a:ext cx="349470" cy="653560"/>
            </a:xfrm>
            <a:prstGeom prst="arc">
              <a:avLst>
                <a:gd name="adj1" fmla="val 333078"/>
                <a:gd name="adj2" fmla="val 5505479"/>
              </a:avLst>
            </a:prstGeom>
            <a:ln w="12700">
              <a:solidFill>
                <a:schemeClr val="bg2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12471" y="2414098"/>
            <a:ext cx="3913679" cy="1040123"/>
            <a:chOff x="1099472" y="1659499"/>
            <a:chExt cx="3068312" cy="1261632"/>
          </a:xfrm>
        </p:grpSpPr>
        <p:sp>
          <p:nvSpPr>
            <p:cNvPr id="97" name="圆角矩形 160">
              <a:extLst>
                <a:ext uri="{FF2B5EF4-FFF2-40B4-BE49-F238E27FC236}">
                  <a16:creationId xmlns:a16="http://schemas.microsoft.com/office/drawing/2014/main" id="{F3630F1C-8D44-4A10-BEE6-CE4553D30E18}"/>
                </a:ext>
              </a:extLst>
            </p:cNvPr>
            <p:cNvSpPr>
              <a:spLocks/>
            </p:cNvSpPr>
            <p:nvPr/>
          </p:nvSpPr>
          <p:spPr>
            <a:xfrm>
              <a:off x="2233245" y="1662577"/>
              <a:ext cx="1897641" cy="994873"/>
            </a:xfrm>
            <a:prstGeom prst="roundRect">
              <a:avLst>
                <a:gd name="adj" fmla="val 5279"/>
              </a:avLst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endParaRPr lang="zh-CN" altLang="en-US" sz="1000" kern="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98" name="圆角矩形 160">
              <a:extLst>
                <a:ext uri="{FF2B5EF4-FFF2-40B4-BE49-F238E27FC236}">
                  <a16:creationId xmlns:a16="http://schemas.microsoft.com/office/drawing/2014/main" id="{D0B843EC-4B74-46B2-A4EB-C100C66A5A5C}"/>
                </a:ext>
              </a:extLst>
            </p:cNvPr>
            <p:cNvSpPr/>
            <p:nvPr/>
          </p:nvSpPr>
          <p:spPr>
            <a:xfrm>
              <a:off x="2392559" y="1731485"/>
              <a:ext cx="486002" cy="435620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BWP 1</a:t>
              </a:r>
            </a:p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(100MHz)</a:t>
              </a:r>
            </a:p>
          </p:txBody>
        </p:sp>
        <p:sp>
          <p:nvSpPr>
            <p:cNvPr id="99" name="圆角矩形 160">
              <a:extLst>
                <a:ext uri="{FF2B5EF4-FFF2-40B4-BE49-F238E27FC236}">
                  <a16:creationId xmlns:a16="http://schemas.microsoft.com/office/drawing/2014/main" id="{D0B843EC-4B74-46B2-A4EB-C100C66A5A5C}"/>
                </a:ext>
              </a:extLst>
            </p:cNvPr>
            <p:cNvSpPr/>
            <p:nvPr/>
          </p:nvSpPr>
          <p:spPr>
            <a:xfrm>
              <a:off x="3459290" y="1731485"/>
              <a:ext cx="486002" cy="888657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BWP 2</a:t>
              </a:r>
            </a:p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(200MHz)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724726" y="1662577"/>
              <a:ext cx="24571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1724726" y="2665471"/>
              <a:ext cx="24571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1857618" y="1659499"/>
              <a:ext cx="0" cy="1005972"/>
            </a:xfrm>
            <a:prstGeom prst="straightConnector1">
              <a:avLst/>
            </a:prstGeom>
            <a:ln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矩形 571">
              <a:extLst>
                <a:ext uri="{FF2B5EF4-FFF2-40B4-BE49-F238E27FC236}">
                  <a16:creationId xmlns:a16="http://schemas.microsoft.com/office/drawing/2014/main" id="{4D849386-3EC7-404C-AE27-2A8DF33E6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9472" y="2025533"/>
              <a:ext cx="762337" cy="276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CC1</a:t>
              </a:r>
              <a:r>
                <a:rPr kumimoji="0" lang="en-US" altLang="zh-CN" sz="1000" b="0" i="0" u="none" strike="noStrike" kern="0" cap="none" spc="0" normalizeH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200 MHz</a:t>
              </a:r>
            </a:p>
          </p:txBody>
        </p:sp>
        <p:sp>
          <p:nvSpPr>
            <p:cNvPr id="102" name="弧形 101">
              <a:extLst>
                <a:ext uri="{FF2B5EF4-FFF2-40B4-BE49-F238E27FC236}">
                  <a16:creationId xmlns:a16="http://schemas.microsoft.com/office/drawing/2014/main" id="{0DA3BBD6-96E6-4078-9AB2-CBC0C1020228}"/>
                </a:ext>
              </a:extLst>
            </p:cNvPr>
            <p:cNvSpPr/>
            <p:nvPr/>
          </p:nvSpPr>
          <p:spPr>
            <a:xfrm>
              <a:off x="2314825" y="1880165"/>
              <a:ext cx="1144465" cy="876676"/>
            </a:xfrm>
            <a:prstGeom prst="arc">
              <a:avLst>
                <a:gd name="adj1" fmla="val 16200000"/>
                <a:gd name="adj2" fmla="val 20767885"/>
              </a:avLst>
            </a:prstGeom>
            <a:ln w="12700"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03" name="矩形 571">
              <a:extLst>
                <a:ext uri="{FF2B5EF4-FFF2-40B4-BE49-F238E27FC236}">
                  <a16:creationId xmlns:a16="http://schemas.microsoft.com/office/drawing/2014/main" id="{4D849386-3EC7-404C-AE27-2A8DF33E6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7297" y="2115137"/>
              <a:ext cx="615050" cy="276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1~2ms</a:t>
              </a: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EA8EBA02-AE6A-4217-894B-DE98910024C1}"/>
                </a:ext>
              </a:extLst>
            </p:cNvPr>
            <p:cNvSpPr/>
            <p:nvPr/>
          </p:nvSpPr>
          <p:spPr>
            <a:xfrm>
              <a:off x="2945846" y="1993972"/>
              <a:ext cx="322937" cy="163852"/>
            </a:xfrm>
            <a:prstGeom prst="rect">
              <a:avLst/>
            </a:prstGeom>
            <a:noFill/>
            <a:ln w="12700"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b="1" dirty="0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DCI</a:t>
              </a:r>
              <a:endParaRPr lang="zh-CN" altLang="en-US" sz="10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05" name="矩形 571">
              <a:extLst>
                <a:ext uri="{FF2B5EF4-FFF2-40B4-BE49-F238E27FC236}">
                  <a16:creationId xmlns:a16="http://schemas.microsoft.com/office/drawing/2014/main" id="{301557EA-75A8-4F2D-923C-444136DF3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466" y="2663844"/>
              <a:ext cx="963029" cy="257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Low traffic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Arial Unicode MS" panose="020B0604020202020204" pitchFamily="34" charset="-122"/>
                <a:cs typeface="Arial Unicode MS" panose="020B0604020202020204" pitchFamily="34" charset="-122"/>
                <a:sym typeface="Lucida Grande"/>
              </a:endParaRPr>
            </a:p>
          </p:txBody>
        </p:sp>
        <p:sp>
          <p:nvSpPr>
            <p:cNvPr id="106" name="矩形 571">
              <a:extLst>
                <a:ext uri="{FF2B5EF4-FFF2-40B4-BE49-F238E27FC236}">
                  <a16:creationId xmlns:a16="http://schemas.microsoft.com/office/drawing/2014/main" id="{78F98134-E796-4FD9-BC4D-A7EE8FD1E1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2017" y="2663844"/>
              <a:ext cx="945767" cy="257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High traffic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Arial Unicode MS" panose="020B0604020202020204" pitchFamily="34" charset="-122"/>
                <a:cs typeface="Arial Unicode MS" panose="020B0604020202020204" pitchFamily="34" charset="-122"/>
                <a:sym typeface="Lucida Grande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2FEFC30A-8229-49ED-9C65-5B59AE3E6BDE}"/>
              </a:ext>
            </a:extLst>
          </p:cNvPr>
          <p:cNvGrpSpPr/>
          <p:nvPr/>
        </p:nvGrpSpPr>
        <p:grpSpPr>
          <a:xfrm>
            <a:off x="2269668" y="1116577"/>
            <a:ext cx="2139151" cy="258311"/>
            <a:chOff x="9612814" y="2019769"/>
            <a:chExt cx="2444319" cy="306918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07CB8975-55C9-4009-B6C7-FC6F7E90A307}"/>
                </a:ext>
              </a:extLst>
            </p:cNvPr>
            <p:cNvSpPr/>
            <p:nvPr/>
          </p:nvSpPr>
          <p:spPr>
            <a:xfrm>
              <a:off x="9612814" y="2019769"/>
              <a:ext cx="2444319" cy="30691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 b="1" kern="0" dirty="0">
                <a:solidFill>
                  <a:srgbClr val="FFFFFF"/>
                </a:solidFill>
                <a:latin typeface="Calibri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07" name="矩形 571">
              <a:extLst>
                <a:ext uri="{FF2B5EF4-FFF2-40B4-BE49-F238E27FC236}">
                  <a16:creationId xmlns:a16="http://schemas.microsoft.com/office/drawing/2014/main" id="{C6904288-F480-48BF-AA11-B21A55AB0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1889" y="2052791"/>
              <a:ext cx="546168" cy="224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100" b="1" kern="0" dirty="0">
                  <a:solidFill>
                    <a:srgbClr val="FFFFFF"/>
                  </a:solidFill>
                  <a:latin typeface="Calibri"/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CC1</a:t>
              </a:r>
            </a:p>
          </p:txBody>
        </p:sp>
      </p:grpSp>
      <p:sp>
        <p:nvSpPr>
          <p:cNvPr id="86" name="矩形 85">
            <a:extLst>
              <a:ext uri="{FF2B5EF4-FFF2-40B4-BE49-F238E27FC236}">
                <a16:creationId xmlns:a16="http://schemas.microsoft.com/office/drawing/2014/main" id="{D121A15D-009D-465D-B7A3-51ED8B6F244D}"/>
              </a:ext>
            </a:extLst>
          </p:cNvPr>
          <p:cNvSpPr/>
          <p:nvPr/>
        </p:nvSpPr>
        <p:spPr>
          <a:xfrm>
            <a:off x="638607" y="1108679"/>
            <a:ext cx="165141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kern="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200 MHz Single Carrier</a:t>
            </a:r>
            <a:endParaRPr lang="zh-CN" altLang="en-US" sz="1100" dirty="0"/>
          </a:p>
        </p:txBody>
      </p:sp>
      <p:pic>
        <p:nvPicPr>
          <p:cNvPr id="108" name="Picture 19" descr="\\Bchief-sever180\共享\华为\2016\6月\D-201606417-金融营销材料设计-刘泉\文件\link\组 26.png">
            <a:extLst>
              <a:ext uri="{FF2B5EF4-FFF2-40B4-BE49-F238E27FC236}">
                <a16:creationId xmlns:a16="http://schemas.microsoft.com/office/drawing/2014/main" id="{0AC268A9-04A7-4A9F-9381-B39DC888F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V="1">
            <a:off x="1582427" y="1520152"/>
            <a:ext cx="3448050" cy="384928"/>
          </a:xfrm>
          <a:prstGeom prst="rect">
            <a:avLst/>
          </a:prstGeom>
          <a:noFill/>
        </p:spPr>
      </p:pic>
      <p:sp>
        <p:nvSpPr>
          <p:cNvPr id="110" name="矩形 109">
            <a:extLst>
              <a:ext uri="{FF2B5EF4-FFF2-40B4-BE49-F238E27FC236}">
                <a16:creationId xmlns:a16="http://schemas.microsoft.com/office/drawing/2014/main" id="{6D7FCE86-4E65-4B6F-87FD-E4C319B4C255}"/>
              </a:ext>
            </a:extLst>
          </p:cNvPr>
          <p:cNvSpPr/>
          <p:nvPr/>
        </p:nvSpPr>
        <p:spPr>
          <a:xfrm>
            <a:off x="2585367" y="1524751"/>
            <a:ext cx="150775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11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宋体" charset="-122"/>
                <a:cs typeface="Arial"/>
              </a:rPr>
              <a:t>Advantages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宋体" charset="-122"/>
              <a:cs typeface="Arial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1E2F114B-11FB-402A-918D-023FE8C22D32}"/>
              </a:ext>
            </a:extLst>
          </p:cNvPr>
          <p:cNvSpPr/>
          <p:nvPr/>
        </p:nvSpPr>
        <p:spPr>
          <a:xfrm>
            <a:off x="491879" y="4833387"/>
            <a:ext cx="5872633" cy="1572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Single carrier with channel bandwidth up to 200 MHz shall support 30 kHz SCS, since 30 kHz is the typical SCS for FR1 TDD bands.</a:t>
            </a: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Limited standard efforts (</a:t>
            </a:r>
            <a:r>
              <a:rPr lang="en-US" altLang="zh-CN" sz="1200" b="1" kern="0" dirty="0">
                <a:ea typeface="微软雅黑"/>
                <a:cs typeface="Arial" panose="020B0604020202020204" pitchFamily="34" charset="0"/>
              </a:rPr>
              <a:t>Detailed analysis as shown in the Appendix</a:t>
            </a: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)</a:t>
            </a:r>
          </a:p>
          <a:p>
            <a:pPr marL="396000" indent="-171450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Extend the configurations and parameters for channels and signals to support channel bandwidth </a:t>
            </a:r>
            <a:r>
              <a:rPr lang="en-US" altLang="zh-CN" sz="1200" kern="0" dirty="0">
                <a:ea typeface="微软雅黑"/>
                <a:cs typeface="Arial" panose="020B0604020202020204" pitchFamily="34" charset="0"/>
              </a:rPr>
              <a:t>up to 200MHz </a:t>
            </a: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(RAN1, RAN2, RAN3, RAN4)</a:t>
            </a:r>
          </a:p>
          <a:p>
            <a:pPr marL="396000" indent="-171450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Specify the corresponding RF requirements (RAN4)</a:t>
            </a:r>
          </a:p>
        </p:txBody>
      </p:sp>
      <p:sp>
        <p:nvSpPr>
          <p:cNvPr id="51" name="矩形 45">
            <a:extLst>
              <a:ext uri="{FF2B5EF4-FFF2-40B4-BE49-F238E27FC236}">
                <a16:creationId xmlns:a16="http://schemas.microsoft.com/office/drawing/2014/main" id="{2CF9C772-905D-4B3E-BD3D-208FD1548029}"/>
              </a:ext>
            </a:extLst>
          </p:cNvPr>
          <p:cNvSpPr/>
          <p:nvPr/>
        </p:nvSpPr>
        <p:spPr>
          <a:xfrm>
            <a:off x="770966" y="702829"/>
            <a:ext cx="5281500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4400">
              <a:spcAft>
                <a:spcPts val="900"/>
              </a:spcAft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等线" panose="02010600030101010101" pitchFamily="2" charset="-122"/>
              </a:rPr>
              <a:t>Single carrier with channel bandwidth up to 200 MHz</a:t>
            </a:r>
            <a:endParaRPr lang="en-US" altLang="zh-CN" sz="1600" b="1" kern="0" dirty="0">
              <a:solidFill>
                <a:srgbClr val="FF0000"/>
              </a:solidFill>
              <a:ea typeface="等线" panose="02010600030101010101" pitchFamily="2" charset="-122"/>
            </a:endParaRPr>
          </a:p>
        </p:txBody>
      </p:sp>
      <p:graphicFrame>
        <p:nvGraphicFramePr>
          <p:cNvPr id="47" name="图表 51">
            <a:extLst>
              <a:ext uri="{FF2B5EF4-FFF2-40B4-BE49-F238E27FC236}">
                <a16:creationId xmlns:a16="http://schemas.microsoft.com/office/drawing/2014/main" id="{081F67A9-E842-47A7-AD86-75B162A7AE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4935173"/>
              </p:ext>
            </p:extLst>
          </p:nvPr>
        </p:nvGraphicFramePr>
        <p:xfrm>
          <a:off x="6953975" y="3836496"/>
          <a:ext cx="4572000" cy="2053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3" name="表格 87">
                <a:extLst>
                  <a:ext uri="{FF2B5EF4-FFF2-40B4-BE49-F238E27FC236}">
                    <a16:creationId xmlns:a16="http://schemas.microsoft.com/office/drawing/2014/main" id="{4912BD08-03F1-4666-BC61-5045324CBD5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7698589"/>
                  </p:ext>
                </p:extLst>
              </p:nvPr>
            </p:nvGraphicFramePr>
            <p:xfrm>
              <a:off x="6912916" y="1085745"/>
              <a:ext cx="4594844" cy="2672063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12812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1360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605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000" b="1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Parameters</a:t>
                          </a:r>
                          <a:endParaRPr lang="zh-CN" altLang="en-US" sz="1000" b="1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1188085" rtl="0" eaLnBrk="1" latinLnBrk="0" hangingPunct="1"/>
                          <a:r>
                            <a:rPr lang="en-US" altLang="zh-CN" sz="1000" b="1" kern="12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Values</a:t>
                          </a:r>
                          <a:endParaRPr lang="zh-CN" altLang="en-US" sz="1000" b="1" kern="12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EBEBEB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86271">
                    <a:tc>
                      <a:txBody>
                        <a:bodyPr/>
                        <a:lstStyle>
                          <a:lvl1pPr marL="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1pPr>
                          <a:lvl2pPr marL="609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2pPr>
                          <a:lvl3pPr marL="1219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3pPr>
                          <a:lvl4pPr marL="1828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4pPr>
                          <a:lvl5pPr marL="24384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5pPr>
                          <a:lvl6pPr marL="30480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6pPr>
                          <a:lvl7pPr marL="3657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7pPr>
                          <a:lvl8pPr marL="4267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8pPr>
                          <a:lvl9pPr marL="4876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9pPr>
                        </a:lstStyle>
                        <a:p>
                          <a:pPr algn="ctr"/>
                          <a:r>
                            <a:rPr lang="en-US" altLang="zh-CN" sz="1000" b="0" dirty="0">
                              <a:solidFill>
                                <a:schemeClr val="tx1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Frequency &amp; Bandwidth &amp; Resource Utilization</a:t>
                          </a:r>
                          <a:endParaRPr lang="zh-CN" altLang="en-US" sz="1000" b="0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1pPr>
                          <a:lvl2pPr marL="609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2pPr>
                          <a:lvl3pPr marL="1219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3pPr>
                          <a:lvl4pPr marL="1828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4pPr>
                          <a:lvl5pPr marL="24384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5pPr>
                          <a:lvl6pPr marL="30480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6pPr>
                          <a:lvl7pPr marL="3657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7pPr>
                          <a:lvl8pPr marL="4267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8pPr>
                          <a:lvl9pPr marL="4876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9pPr>
                        </a:lstStyle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1: 6.7GHz; </a:t>
                          </a:r>
                          <a:r>
                            <a:rPr lang="en-US" altLang="zh-CN" sz="1000" baseline="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100MHz(PCC)+100MHz(SCC); RU=10%</a:t>
                          </a:r>
                          <a:endParaRPr lang="en-US" altLang="zh-CN" sz="1000" kern="1200" baseline="0" dirty="0">
                            <a:solidFill>
                              <a:srgbClr val="1D1D1A"/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kern="1200" baseline="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2: 3.5GHz;  50MHz(PCC)+ 100MHz(SCC); RU=10%</a:t>
                          </a:r>
                        </a:p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kern="1200" baseline="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3: 3.5GHz;  50MHz(PCC)+ 100MHz(SCC); RU=50%</a:t>
                          </a: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60570">
                    <a:tc>
                      <a:txBody>
                        <a:bodyPr/>
                        <a:lstStyle/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gNB/UE</a:t>
                          </a:r>
                          <a:r>
                            <a:rPr lang="zh-CN" altLang="en-US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antenna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1: 256T4R; Case 2/3: 64T4R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5097318"/>
                      </a:ext>
                    </a:extLst>
                  </a:tr>
                  <a:tr h="323684">
                    <a:tc>
                      <a:txBody>
                        <a:bodyPr/>
                        <a:lstStyle>
                          <a:lvl1pPr marL="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59372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118681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78054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237426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96735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356044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415353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474726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Traffic model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59372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118681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78054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237426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96735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356044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415353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474726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algn="ctr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FTP3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6087714"/>
                      </a:ext>
                    </a:extLst>
                  </a:tr>
                  <a:tr h="423427">
                    <a:tc>
                      <a:txBody>
                        <a:bodyPr/>
                        <a:lstStyle/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Packet size and arrival rate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kern="120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5MB @ </a:t>
                          </a:r>
                          <a14:m>
                            <m:oMath xmlns:m="http://schemas.openxmlformats.org/officeDocument/2006/math">
                              <m:r>
                                <a:rPr lang="zh-CN" altLang="en-US" sz="1000" kern="1200" smtClean="0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Calibri" panose="020F0502020204030204" pitchFamily="34" charset="0"/>
                                </a:rPr>
                                <m:t>𝜆</m:t>
                              </m:r>
                              <m:r>
                                <a:rPr lang="en-US" altLang="zh-CN" sz="1000" kern="1200" smtClean="0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Calibri" panose="020F0502020204030204" pitchFamily="34" charset="0"/>
                                </a:rPr>
                                <m:t>=0.3</m:t>
                              </m:r>
                            </m:oMath>
                          </a14:m>
                          <a:endParaRPr lang="en-US" altLang="zh-CN" sz="1000" kern="1200" dirty="0">
                            <a:solidFill>
                              <a:srgbClr val="1D1D1A"/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0191234"/>
                      </a:ext>
                    </a:extLst>
                  </a:tr>
                  <a:tr h="331207">
                    <a:tc>
                      <a:txBody>
                        <a:bodyPr/>
                        <a:lstStyle/>
                        <a:p>
                          <a:pPr marL="0" algn="ctr" defTabSz="1186815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R19</a:t>
                          </a:r>
                          <a:r>
                            <a:rPr lang="zh-CN" altLang="en-US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118681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 with 20ms SCell activation delay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074575"/>
                      </a:ext>
                    </a:extLst>
                  </a:tr>
                  <a:tr h="486346">
                    <a:tc>
                      <a:txBody>
                        <a:bodyPr/>
                        <a:lstStyle/>
                        <a:p>
                          <a:pPr marL="0" algn="ctr" defTabSz="1186815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Rel-20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118681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Single carrier with bandwidth &gt; 100 MHz</a:t>
                          </a:r>
                        </a:p>
                        <a:p>
                          <a:pPr marL="0" marR="0" lvl="0" indent="0" algn="ctr" defTabSz="118681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 with 1ms BWP switching delay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4216168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3" name="表格 87">
                <a:extLst>
                  <a:ext uri="{FF2B5EF4-FFF2-40B4-BE49-F238E27FC236}">
                    <a16:creationId xmlns:a16="http://schemas.microsoft.com/office/drawing/2014/main" id="{4912BD08-03F1-4666-BC61-5045324CBD5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7698589"/>
                  </p:ext>
                </p:extLst>
              </p:nvPr>
            </p:nvGraphicFramePr>
            <p:xfrm>
              <a:off x="6912916" y="1085745"/>
              <a:ext cx="4594844" cy="2672063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12812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1360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605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000" b="1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Parameters</a:t>
                          </a:r>
                          <a:endParaRPr lang="zh-CN" altLang="en-US" sz="1000" b="1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1188085" rtl="0" eaLnBrk="1" latinLnBrk="0" hangingPunct="1"/>
                          <a:r>
                            <a:rPr lang="en-US" altLang="zh-CN" sz="1000" b="1" kern="12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Values</a:t>
                          </a:r>
                          <a:endParaRPr lang="zh-CN" altLang="en-US" sz="1000" b="1" kern="12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EBEBEB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86271">
                    <a:tc>
                      <a:txBody>
                        <a:bodyPr/>
                        <a:lstStyle>
                          <a:lvl1pPr marL="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1pPr>
                          <a:lvl2pPr marL="609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2pPr>
                          <a:lvl3pPr marL="1219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3pPr>
                          <a:lvl4pPr marL="1828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4pPr>
                          <a:lvl5pPr marL="24384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5pPr>
                          <a:lvl6pPr marL="30480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6pPr>
                          <a:lvl7pPr marL="3657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7pPr>
                          <a:lvl8pPr marL="4267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8pPr>
                          <a:lvl9pPr marL="4876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9pPr>
                        </a:lstStyle>
                        <a:p>
                          <a:pPr algn="ctr"/>
                          <a:r>
                            <a:rPr lang="en-US" altLang="zh-CN" sz="1000" b="0" dirty="0">
                              <a:solidFill>
                                <a:schemeClr val="tx1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Frequency &amp; Bandwidth &amp; Resource Utilization</a:t>
                          </a:r>
                          <a:endParaRPr lang="zh-CN" altLang="en-US" sz="1000" b="0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1pPr>
                          <a:lvl2pPr marL="609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2pPr>
                          <a:lvl3pPr marL="1219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3pPr>
                          <a:lvl4pPr marL="1828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4pPr>
                          <a:lvl5pPr marL="24384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5pPr>
                          <a:lvl6pPr marL="30480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6pPr>
                          <a:lvl7pPr marL="3657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7pPr>
                          <a:lvl8pPr marL="4267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8pPr>
                          <a:lvl9pPr marL="4876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9pPr>
                        </a:lstStyle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1: 6.7GHz; </a:t>
                          </a:r>
                          <a:r>
                            <a:rPr lang="en-US" altLang="zh-CN" sz="1000" baseline="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100MHz(PCC)+100MHz(SCC); RU=10%</a:t>
                          </a:r>
                          <a:endParaRPr lang="en-US" altLang="zh-CN" sz="1000" kern="1200" baseline="0" dirty="0">
                            <a:solidFill>
                              <a:srgbClr val="1D1D1A"/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kern="1200" baseline="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2: 3.5GHz;  50MHz(PCC)+ 100MHz(SCC); RU=10%</a:t>
                          </a:r>
                        </a:p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kern="1200" baseline="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3: 3.5GHz;  50MHz(PCC)+ 100MHz(SCC); RU=50%</a:t>
                          </a: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60570">
                    <a:tc>
                      <a:txBody>
                        <a:bodyPr/>
                        <a:lstStyle/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gNB/UE</a:t>
                          </a:r>
                          <a:r>
                            <a:rPr lang="zh-CN" altLang="en-US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antenna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1: 256T4R; Case 2/3: 64T4R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5097318"/>
                      </a:ext>
                    </a:extLst>
                  </a:tr>
                  <a:tr h="323684">
                    <a:tc>
                      <a:txBody>
                        <a:bodyPr/>
                        <a:lstStyle>
                          <a:lvl1pPr marL="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59372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118681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78054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237426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96735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356044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415353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474726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Traffic model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59372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118681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78054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237426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96735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356044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415353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474726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algn="ctr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FTP3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6087714"/>
                      </a:ext>
                    </a:extLst>
                  </a:tr>
                  <a:tr h="423427">
                    <a:tc>
                      <a:txBody>
                        <a:bodyPr/>
                        <a:lstStyle/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Packet size and arrival rate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38603" t="-337143" r="-184" b="-19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0191234"/>
                      </a:ext>
                    </a:extLst>
                  </a:tr>
                  <a:tr h="331207">
                    <a:tc>
                      <a:txBody>
                        <a:bodyPr/>
                        <a:lstStyle/>
                        <a:p>
                          <a:pPr marL="0" algn="ctr" defTabSz="1186815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R19</a:t>
                          </a:r>
                          <a:r>
                            <a:rPr lang="zh-CN" altLang="en-US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118681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 with 20ms SCell activation delay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074575"/>
                      </a:ext>
                    </a:extLst>
                  </a:tr>
                  <a:tr h="486346">
                    <a:tc>
                      <a:txBody>
                        <a:bodyPr/>
                        <a:lstStyle/>
                        <a:p>
                          <a:pPr marL="0" algn="ctr" defTabSz="1186815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Rel-20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118681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Single carrier with bandwidth &gt; 100 MHz</a:t>
                          </a:r>
                        </a:p>
                        <a:p>
                          <a:pPr marL="0" marR="0" lvl="0" indent="0" algn="ctr" defTabSz="118681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 with 1ms BWP switching delay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421616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4" name="矩形 60">
            <a:extLst>
              <a:ext uri="{FF2B5EF4-FFF2-40B4-BE49-F238E27FC236}">
                <a16:creationId xmlns:a16="http://schemas.microsoft.com/office/drawing/2014/main" id="{E93CAED0-A583-4B75-9DF6-8318C9C70812}"/>
              </a:ext>
            </a:extLst>
          </p:cNvPr>
          <p:cNvSpPr/>
          <p:nvPr/>
        </p:nvSpPr>
        <p:spPr>
          <a:xfrm>
            <a:off x="7219619" y="5890205"/>
            <a:ext cx="39319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i="1" dirty="0">
                <a:solidFill>
                  <a:srgbClr val="0070C0"/>
                </a:solidFill>
                <a:latin typeface="Calibri" panose="020F0502020204030204"/>
                <a:ea typeface="微软雅黑" panose="020B0503020204020204" pitchFamily="34" charset="-122"/>
                <a:cs typeface="Arial Unicode MS" panose="020B0604020202020204" pitchFamily="34" charset="-122"/>
              </a:rPr>
              <a:t>15%~25% average UPT gain compared with legacy CA</a:t>
            </a:r>
            <a:endParaRPr lang="en-US" altLang="zh-CN" sz="1200" i="1" dirty="0">
              <a:solidFill>
                <a:srgbClr val="0070C0"/>
              </a:solidFill>
              <a:latin typeface="Calibri" panose="020F0502020204030204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55" name="直接箭头连接符 54">
            <a:extLst>
              <a:ext uri="{FF2B5EF4-FFF2-40B4-BE49-F238E27FC236}">
                <a16:creationId xmlns:a16="http://schemas.microsoft.com/office/drawing/2014/main" id="{CD5FC01F-DB3D-4B22-8A55-963147E3E628}"/>
              </a:ext>
            </a:extLst>
          </p:cNvPr>
          <p:cNvCxnSpPr>
            <a:cxnSpLocks/>
            <a:endCxn id="56" idx="1"/>
          </p:cNvCxnSpPr>
          <p:nvPr/>
        </p:nvCxnSpPr>
        <p:spPr>
          <a:xfrm flipV="1">
            <a:off x="7600768" y="4372643"/>
            <a:ext cx="152562" cy="2469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6">
            <a:extLst>
              <a:ext uri="{FF2B5EF4-FFF2-40B4-BE49-F238E27FC236}">
                <a16:creationId xmlns:a16="http://schemas.microsoft.com/office/drawing/2014/main" id="{C37D8D2F-4823-460F-94A2-6244AD89E71A}"/>
              </a:ext>
            </a:extLst>
          </p:cNvPr>
          <p:cNvSpPr txBox="1"/>
          <p:nvPr/>
        </p:nvSpPr>
        <p:spPr>
          <a:xfrm>
            <a:off x="7753330" y="4275213"/>
            <a:ext cx="538932" cy="194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kumimoji="1" lang="en-US" altLang="zh-CN" sz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%</a:t>
            </a:r>
            <a:endParaRPr kumimoji="1" lang="zh-CN" altLang="en-US" sz="1200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7" name="直接箭头连接符 54">
            <a:extLst>
              <a:ext uri="{FF2B5EF4-FFF2-40B4-BE49-F238E27FC236}">
                <a16:creationId xmlns:a16="http://schemas.microsoft.com/office/drawing/2014/main" id="{ED27AF85-EF1D-456E-AE86-25D232C8AF3A}"/>
              </a:ext>
            </a:extLst>
          </p:cNvPr>
          <p:cNvCxnSpPr>
            <a:cxnSpLocks/>
            <a:endCxn id="58" idx="1"/>
          </p:cNvCxnSpPr>
          <p:nvPr/>
        </p:nvCxnSpPr>
        <p:spPr>
          <a:xfrm flipV="1">
            <a:off x="10430934" y="4413748"/>
            <a:ext cx="152562" cy="2147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6">
            <a:extLst>
              <a:ext uri="{FF2B5EF4-FFF2-40B4-BE49-F238E27FC236}">
                <a16:creationId xmlns:a16="http://schemas.microsoft.com/office/drawing/2014/main" id="{ED16B7A9-7C4B-42EF-AA4A-997F10CAC1C1}"/>
              </a:ext>
            </a:extLst>
          </p:cNvPr>
          <p:cNvSpPr txBox="1"/>
          <p:nvPr/>
        </p:nvSpPr>
        <p:spPr>
          <a:xfrm>
            <a:off x="10583496" y="4321415"/>
            <a:ext cx="5389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kumimoji="1" lang="en-US" altLang="zh-CN" sz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%</a:t>
            </a:r>
            <a:endParaRPr kumimoji="1" lang="zh-CN" altLang="en-US" sz="1200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9" name="直接箭头连接符 54">
            <a:extLst>
              <a:ext uri="{FF2B5EF4-FFF2-40B4-BE49-F238E27FC236}">
                <a16:creationId xmlns:a16="http://schemas.microsoft.com/office/drawing/2014/main" id="{11FD9B0C-8E92-44F9-974E-988E1986C543}"/>
              </a:ext>
            </a:extLst>
          </p:cNvPr>
          <p:cNvCxnSpPr>
            <a:cxnSpLocks/>
            <a:endCxn id="60" idx="1"/>
          </p:cNvCxnSpPr>
          <p:nvPr/>
        </p:nvCxnSpPr>
        <p:spPr>
          <a:xfrm flipV="1">
            <a:off x="9035164" y="4373940"/>
            <a:ext cx="152562" cy="2520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6">
            <a:extLst>
              <a:ext uri="{FF2B5EF4-FFF2-40B4-BE49-F238E27FC236}">
                <a16:creationId xmlns:a16="http://schemas.microsoft.com/office/drawing/2014/main" id="{1295380D-634C-4F7F-8C7E-CD390B9B3202}"/>
              </a:ext>
            </a:extLst>
          </p:cNvPr>
          <p:cNvSpPr txBox="1"/>
          <p:nvPr/>
        </p:nvSpPr>
        <p:spPr>
          <a:xfrm>
            <a:off x="9187726" y="4281607"/>
            <a:ext cx="5389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kumimoji="1" lang="en-US" altLang="zh-CN" sz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%</a:t>
            </a:r>
            <a:endParaRPr kumimoji="1" lang="zh-CN" altLang="en-US" sz="1200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387839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 txBox="1">
            <a:spLocks/>
          </p:cNvSpPr>
          <p:nvPr/>
        </p:nvSpPr>
        <p:spPr>
          <a:xfrm>
            <a:off x="202876" y="347728"/>
            <a:ext cx="10796301" cy="4247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marL="0" marR="0" lvl="0" indent="0" algn="l" defTabSz="1187798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Calibri" panose="020F0502020204030204" pitchFamily="34" charset="0"/>
              </a:rPr>
              <a:t>Summary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  </a:t>
            </a:r>
          </a:p>
        </p:txBody>
      </p:sp>
      <p:sp>
        <p:nvSpPr>
          <p:cNvPr id="7" name="矩形 1">
            <a:extLst>
              <a:ext uri="{FF2B5EF4-FFF2-40B4-BE49-F238E27FC236}">
                <a16:creationId xmlns:a16="http://schemas.microsoft.com/office/drawing/2014/main" id="{0D88B3E1-3C53-495A-A676-8ED60B9A09A4}"/>
              </a:ext>
            </a:extLst>
          </p:cNvPr>
          <p:cNvSpPr/>
          <p:nvPr/>
        </p:nvSpPr>
        <p:spPr>
          <a:xfrm>
            <a:off x="193655" y="648801"/>
            <a:ext cx="11854909" cy="4047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1" indent="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  <a:p>
            <a:pPr marL="0" marR="0" lvl="1" indent="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Observations from the above analysis and evaluations: </a:t>
            </a:r>
          </a:p>
          <a:p>
            <a:pPr marL="648000" marR="0" lvl="2" indent="-285750" defTabSz="911921" fontAlgn="auto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Single carrier with channel bandwidth up to 200 MHz can enable efficient utilization of operating band larger than 100 MHz</a:t>
            </a:r>
          </a:p>
          <a:p>
            <a:pPr marL="648000" marR="0" lvl="2" indent="-285750" defTabSz="911921" fontAlgn="auto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Single carrier with channel bandwidth up to 200 MHz can also enable simpler carrier management  </a:t>
            </a:r>
          </a:p>
          <a:p>
            <a:pPr marL="0" marR="0" lvl="1" indent="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b="1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</a:endParaRPr>
          </a:p>
          <a:p>
            <a:pPr marL="0" marR="0" lvl="1" indent="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Proposal: Specify a single carrier with channel bandwidth up to 200 MHz for FR1 in Rel-20, at least for 30 kHz SCS</a:t>
            </a:r>
          </a:p>
          <a:p>
            <a:pPr marL="648000" lvl="2" indent="-285750" defTabSz="911921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–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Specify the corresponding RF requirements</a:t>
            </a:r>
            <a:r>
              <a:rPr lang="en-US" altLang="zh-CN" sz="1600" b="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 for BS and UE 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(RAN4)</a:t>
            </a:r>
          </a:p>
          <a:p>
            <a:pPr marL="648000" lvl="2" indent="-285750" defTabSz="911921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–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Extend the configurations and parameters for channels and signals to support channel bandwidth up to 200 MHz (RAN1, RAN2, RAN3, RAN4)</a:t>
            </a:r>
          </a:p>
          <a:p>
            <a:pPr marL="648000" marR="0" lvl="2" indent="-28575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880571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/>
          <p:cNvSpPr txBox="1">
            <a:spLocks/>
          </p:cNvSpPr>
          <p:nvPr/>
        </p:nvSpPr>
        <p:spPr>
          <a:xfrm>
            <a:off x="216795" y="260105"/>
            <a:ext cx="10905633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3000" b="1" dirty="0">
              <a:solidFill>
                <a:srgbClr val="1D1D1A"/>
              </a:solidFill>
            </a:endParaRPr>
          </a:p>
        </p:txBody>
      </p:sp>
      <p:sp>
        <p:nvSpPr>
          <p:cNvPr id="37" name="圆角矩形 16">
            <a:extLst>
              <a:ext uri="{FF2B5EF4-FFF2-40B4-BE49-F238E27FC236}">
                <a16:creationId xmlns:a16="http://schemas.microsoft.com/office/drawing/2014/main" id="{788C10F2-4187-414A-AF59-B19F79D6920E}"/>
              </a:ext>
            </a:extLst>
          </p:cNvPr>
          <p:cNvSpPr/>
          <p:nvPr/>
        </p:nvSpPr>
        <p:spPr>
          <a:xfrm>
            <a:off x="170332" y="867896"/>
            <a:ext cx="11878234" cy="4376457"/>
          </a:xfrm>
          <a:prstGeom prst="roundRect">
            <a:avLst>
              <a:gd name="adj" fmla="val 159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4" name="Subtitle 1"/>
          <p:cNvSpPr txBox="1">
            <a:spLocks/>
          </p:cNvSpPr>
          <p:nvPr/>
        </p:nvSpPr>
        <p:spPr>
          <a:xfrm>
            <a:off x="307570" y="134183"/>
            <a:ext cx="10905633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+mn-lt"/>
              </a:rPr>
              <a:t>Appendix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56013" y="689209"/>
            <a:ext cx="9047846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4400">
              <a:spcAft>
                <a:spcPts val="900"/>
              </a:spcAft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等线" panose="02010600030101010101" pitchFamily="2" charset="-122"/>
              </a:rPr>
              <a:t>Potential specification impact for single carrier with channel bandwidth larger than 100MHz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17ECFE-1687-4166-909E-09EF1CCFCE66}"/>
              </a:ext>
            </a:extLst>
          </p:cNvPr>
          <p:cNvSpPr txBox="1"/>
          <p:nvPr/>
        </p:nvSpPr>
        <p:spPr>
          <a:xfrm>
            <a:off x="170332" y="1114029"/>
            <a:ext cx="11878234" cy="3208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1921" rtl="0" eaLnBrk="1" fontAlgn="auto" latinLnBrk="0" hangingPunct="1">
              <a:lnSpc>
                <a:spcPct val="130000"/>
              </a:lnSpc>
              <a:spcBef>
                <a:spcPts val="300"/>
              </a:spcBef>
              <a:buClrTx/>
              <a:buSzTx/>
              <a:buFontTx/>
              <a:buNone/>
              <a:tabLst/>
              <a:defRPr/>
            </a:pPr>
            <a:r>
              <a:rPr lang="en-US" altLang="zh-CN" sz="1400" b="1" dirty="0">
                <a:solidFill>
                  <a:srgbClr val="1D1D1A"/>
                </a:solidFill>
                <a:ea typeface="黑体" panose="02010609060101010101" pitchFamily="49" charset="-122"/>
              </a:rPr>
              <a:t>For single carrier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t>with 30 kHz SCS and channel bandwidth up to 200 MHz for FR1, the potential specification impacts are as below</a:t>
            </a:r>
            <a:r>
              <a:rPr lang="en-US" altLang="zh-CN" sz="1400" dirty="0">
                <a:solidFill>
                  <a:srgbClr val="1D1D1A"/>
                </a:solidFill>
                <a:ea typeface="黑体" panose="02010609060101010101" pitchFamily="49" charset="-122"/>
              </a:rPr>
              <a:t>: </a:t>
            </a:r>
          </a:p>
          <a:p>
            <a:pPr marL="648000" marR="0" lvl="2" indent="-285750" defTabSz="911921" fontAlgn="auto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zh-CN" sz="1400" b="1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Extension of the existing configurations and parameters [RAN1, RAN2, RAN3, RAN4]</a:t>
            </a:r>
          </a:p>
          <a:p>
            <a:pPr marL="864000" lvl="2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To extend the existing configurations and parameters as shown in the table in the next slide    </a:t>
            </a:r>
          </a:p>
          <a:p>
            <a:pPr marL="864000" lvl="2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Other corresponding modification for frequency resource configuration if needed </a:t>
            </a:r>
          </a:p>
          <a:p>
            <a:pPr marL="648000" lvl="2" indent="-285750" defTabSz="911921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Specify the corresponding </a:t>
            </a:r>
            <a:r>
              <a:rPr lang="en-US" altLang="zh-CN" sz="1400" b="1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RF requirements [RAN4]</a:t>
            </a:r>
          </a:p>
          <a:p>
            <a:pPr marL="362250" lvl="2" defTabSz="911921">
              <a:lnSpc>
                <a:spcPct val="130000"/>
              </a:lnSpc>
              <a:spcBef>
                <a:spcPts val="600"/>
              </a:spcBef>
              <a:defRPr/>
            </a:pPr>
            <a:endParaRPr lang="en-US" altLang="zh-CN" sz="1400" b="1" dirty="0">
              <a:solidFill>
                <a:srgbClr val="1D1D1A"/>
              </a:solidFill>
              <a:ea typeface="等线" panose="02010600030101010101" pitchFamily="2" charset="-122"/>
              <a:cs typeface="Arial"/>
            </a:endParaRPr>
          </a:p>
          <a:p>
            <a:pPr marL="0" lvl="1" defTabSz="91192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1400" dirty="0">
                <a:solidFill>
                  <a:srgbClr val="1D1D1A"/>
                </a:solidFill>
                <a:ea typeface="黑体" panose="02010609060101010101" pitchFamily="49" charset="-122"/>
              </a:rPr>
              <a:t>Note:</a:t>
            </a:r>
          </a:p>
          <a:p>
            <a:pPr marL="648000" lvl="2" indent="-285750" defTabSz="911921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The table in the next slide shows that all are just simple/straightforward extensions </a:t>
            </a:r>
          </a:p>
          <a:p>
            <a:pPr marL="648000" lvl="2" indent="-285750" defTabSz="911921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For the RF requirements, some discussions may be needed but at least gNB RF requirements would be simple extensions also  </a:t>
            </a:r>
          </a:p>
        </p:txBody>
      </p:sp>
    </p:spTree>
    <p:extLst>
      <p:ext uri="{BB962C8B-B14F-4D97-AF65-F5344CB8AC3E}">
        <p14:creationId xmlns:p14="http://schemas.microsoft.com/office/powerpoint/2010/main" val="14274966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/>
          <p:cNvSpPr txBox="1">
            <a:spLocks/>
          </p:cNvSpPr>
          <p:nvPr/>
        </p:nvSpPr>
        <p:spPr>
          <a:xfrm>
            <a:off x="216795" y="260105"/>
            <a:ext cx="10905633" cy="466149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3000" b="1" dirty="0">
              <a:solidFill>
                <a:srgbClr val="1D1D1A"/>
              </a:solidFill>
            </a:endParaRPr>
          </a:p>
        </p:txBody>
      </p:sp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26B118F5-7315-4FDC-A06A-65220035FF20}"/>
              </a:ext>
            </a:extLst>
          </p:cNvPr>
          <p:cNvGraphicFramePr>
            <a:graphicFrameLocks noGrp="1"/>
          </p:cNvGraphicFramePr>
          <p:nvPr/>
        </p:nvGraphicFramePr>
        <p:xfrm>
          <a:off x="307570" y="167054"/>
          <a:ext cx="11730550" cy="6131929"/>
        </p:xfrm>
        <a:graphic>
          <a:graphicData uri="http://schemas.openxmlformats.org/drawingml/2006/table">
            <a:tbl>
              <a:tblPr firstRow="1" bandRow="1"/>
              <a:tblGrid>
                <a:gridCol w="2961410">
                  <a:extLst>
                    <a:ext uri="{9D8B030D-6E8A-4147-A177-3AD203B41FA5}">
                      <a16:colId xmlns:a16="http://schemas.microsoft.com/office/drawing/2014/main" val="1185154304"/>
                    </a:ext>
                  </a:extLst>
                </a:gridCol>
                <a:gridCol w="2057622">
                  <a:extLst>
                    <a:ext uri="{9D8B030D-6E8A-4147-A177-3AD203B41FA5}">
                      <a16:colId xmlns:a16="http://schemas.microsoft.com/office/drawing/2014/main" val="2166953047"/>
                    </a:ext>
                  </a:extLst>
                </a:gridCol>
                <a:gridCol w="3045041">
                  <a:extLst>
                    <a:ext uri="{9D8B030D-6E8A-4147-A177-3AD203B41FA5}">
                      <a16:colId xmlns:a16="http://schemas.microsoft.com/office/drawing/2014/main" val="187000064"/>
                    </a:ext>
                  </a:extLst>
                </a:gridCol>
                <a:gridCol w="36664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03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endParaRPr lang="en-US" altLang="zh-CN" sz="1000" b="1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1000" b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Configurations or Parameters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1000" b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Definition in the current specs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1000" b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Extended values or definitions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599"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Maximum FFT size [RAN1]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Nf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4096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6096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2192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8288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4384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30480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6576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42672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8768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8192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0358805"/>
                  </a:ext>
                </a:extLst>
              </a:tr>
              <a:tr h="452264">
                <a:tc rowSpan="2"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Range of DC subcarrier indices [RAN1/2]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txDirectCurrentLocation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the 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SCS-</a:t>
                      </a: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SpecificCarrier</a:t>
                      </a:r>
                      <a:endParaRPr lang="en-US" altLang="zh-CN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txDirectCurrentLocation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INTEGER (0..4095)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txDirectCurrentLocation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INTEGER (0..</a:t>
                      </a: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7395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)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1711913"/>
                  </a:ext>
                </a:extLst>
              </a:tr>
              <a:tr h="401390">
                <a:tc vMerge="1"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kern="0" dirty="0">
                        <a:solidFill>
                          <a:srgbClr val="1D1D1A"/>
                        </a:solidFill>
                        <a:latin typeface="+mn-lt"/>
                        <a:ea typeface="微软雅黑"/>
                        <a:cs typeface="Arial" panose="020B0604020202020204" pitchFamily="34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txDirectCurrentLocation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the </a:t>
                      </a: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UplinkTxDirectCurrentBWP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zh-CN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txDirectCurrentLocation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INTEGER (0.. 3301)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txDirectCurrentLocation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INTEGER (0..</a:t>
                      </a: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6601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)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4440425"/>
                  </a:ext>
                </a:extLst>
              </a:tr>
              <a:tr h="262194">
                <a:tc rowSpan="2"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Maximum number of PRBs [RAN2, RAN3]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maxNrofPhysicalResourceBlocks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</a:pPr>
                      <a:r>
                        <a:rPr lang="en-GB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maxNrofPhysicalResourceBlocks</a:t>
                      </a: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INTEGER ::= 275</a:t>
                      </a:r>
                      <a:endParaRPr lang="zh-CN" altLang="zh-CN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</a:pPr>
                      <a:r>
                        <a:rPr lang="en-GB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maxNrofPhysicalResourceBlocks</a:t>
                      </a: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 INTEGER ::= </a:t>
                      </a:r>
                      <a:r>
                        <a:rPr lang="en-GB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550</a:t>
                      </a:r>
                      <a:endParaRPr lang="zh-CN" altLang="zh-CN" sz="1000" b="1" kern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951323"/>
                  </a:ext>
                </a:extLst>
              </a:tr>
              <a:tr h="262194">
                <a:tc vMerge="1"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maxnoofPhysicalResourceBlocks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275</a:t>
                      </a:r>
                      <a:endParaRPr lang="zh-CN" altLang="zh-CN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550</a:t>
                      </a:r>
                      <a:endParaRPr lang="zh-CN" altLang="zh-CN" sz="1000" b="1" kern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0135442"/>
                  </a:ext>
                </a:extLst>
              </a:tr>
              <a:tr h="311809"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Maximum indication value of BWP BW [RAN2]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locationAndBandwidth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the 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BWP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locationAndBandwidth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 INTEGER (0..37949)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locationAndBandwidth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INTEGER (0.. </a:t>
                      </a: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151524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684900"/>
                  </a:ext>
                </a:extLst>
              </a:tr>
              <a:tr h="389602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Maximum CORESET resource indication (in bits) [RAN2]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frequencyDomainResources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the </a:t>
                      </a: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ControlResourceSet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frequencyDomainResources</a:t>
                      </a: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BIT STRING (SIZE (45))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frequencyDomainResources</a:t>
                      </a: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BIT STRING (SIZE (</a:t>
                      </a:r>
                      <a:r>
                        <a:rPr lang="en-GB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))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1682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Number of PRBs configured for rate matching pattern (in bits) [RAN2]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resourceBlocks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the 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RateMatchPattern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resourceBlocks  BIT STRING (SIZE (275))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resourceBlocks  BIT STRING (SIZE (</a:t>
                      </a: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550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))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7462821"/>
                  </a:ext>
                </a:extLst>
              </a:tr>
              <a:tr h="539449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Frequency density threshold for CP-OFDM [RAN1/2]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frequencyDensity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PTRS-</a:t>
                      </a: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UplinkConfig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00" i="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PTRS-</a:t>
                      </a: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DownlinkConfig</a:t>
                      </a:r>
                      <a:endParaRPr lang="zh-CN" altLang="en-US" sz="1000" i="1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SEQUENCE (SIZE (2)) OF INTEGER (1..276)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SEQUENCE (SIZE (2)) OF INTEGER (1..</a:t>
                      </a: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551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)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347311"/>
                  </a:ext>
                </a:extLst>
              </a:tr>
              <a:tr h="451682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Frequency density threshold for DFT-s-OFDM [RAN1/2]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sampleDensity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PTRS-</a:t>
                      </a: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UplinkConfig</a:t>
                      </a:r>
                      <a:endParaRPr lang="zh-CN" altLang="en-US" sz="1000" i="1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SEQUENCE (SIZE (5)) OF INTEGER (1..276)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SEQUENCE (SIZE (5)) OF INTEGER (1..</a:t>
                      </a: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551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)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4388027"/>
                  </a:ext>
                </a:extLst>
              </a:tr>
              <a:tr h="345927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Definition of nominal RBG size [RAN1/2]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Table 5/6.1.2.2.1-1 in TS 38.214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Table 5/6.1.2.2.1-1 in TS 38.214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Add new RBG size 32 for PRB number 276~550</a:t>
                      </a:r>
                      <a:endParaRPr lang="zh-CN" altLang="en-US" sz="1000" b="1" kern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0005661"/>
                  </a:ext>
                </a:extLst>
              </a:tr>
              <a:tr h="389602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Maximum number of </a:t>
                      </a: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PRBs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configured for SRS [RAN1/2]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Table 6.4.1.4.3-1 in TS 38.211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272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548</a:t>
                      </a:r>
                      <a:endParaRPr lang="zh-CN" altLang="en-US" sz="1000" b="1" kern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226338"/>
                  </a:ext>
                </a:extLst>
              </a:tr>
              <a:tr h="318338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Subband size for CSI reporting [RAN1/2]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Table 5.2.1.4-2 in TS 38.214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Table 5.2.1.4-2 in TS 38.214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Add new subband size 32&amp;64 for PRB number 276~550</a:t>
                      </a:r>
                      <a:endParaRPr lang="zh-CN" altLang="en-US" sz="1000" b="1" kern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9094421"/>
                  </a:ext>
                </a:extLst>
              </a:tr>
              <a:tr h="451682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Maximum transmission bandwidth configuration [RAN4]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TS 38104/38101-1 Table 5.3.2-1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TS 38104/38101-1 Table 5.3.2-1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Add one column for 200 MHz with value 540 for 30 kHz SCS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5422426"/>
                  </a:ext>
                </a:extLst>
              </a:tr>
              <a:tr h="529716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Minimum guardband for each UE channel bandwidth and SCS [RAN4]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TS 38104/38101-1 Table 5.3.3-1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TS 38104/38101-1 Table 5.3.3-1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Add one column  for 200 MHz with value 2785 for 30 kHz SCS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69194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461437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32272</TotalTime>
  <Words>1420</Words>
  <Application>Microsoft Office PowerPoint</Application>
  <PresentationFormat>Custom</PresentationFormat>
  <Paragraphs>231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.AppleSystemUIFont</vt:lpstr>
      <vt:lpstr>等线</vt:lpstr>
      <vt:lpstr>微软雅黑</vt:lpstr>
      <vt:lpstr>微软雅黑</vt:lpstr>
      <vt:lpstr>Arial</vt:lpstr>
      <vt:lpstr>Calibri</vt:lpstr>
      <vt:lpstr>Cambria Math</vt:lpstr>
      <vt:lpstr>Times New Roman</vt:lpstr>
      <vt:lpstr>Wingdings</vt:lpstr>
      <vt:lpstr>封面页_图片版 </vt:lpstr>
      <vt:lpstr>章节页</vt:lpstr>
      <vt:lpstr>结束页</vt:lpstr>
      <vt:lpstr>1_封面页_图片版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Yan Cheng_RAN1#119</cp:lastModifiedBy>
  <cp:revision>3125</cp:revision>
  <dcterms:created xsi:type="dcterms:W3CDTF">2020-08-28T08:44:19Z</dcterms:created>
  <dcterms:modified xsi:type="dcterms:W3CDTF">2025-03-03T11:12:06Z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(3)yVGHjRJ4mTXOcMhCb9dwKlPSnvYG8CuOrkkt+fKMZNDPtuVLnqWv+xaD4cDLroLnZIJyM/yL
kVrFhUwqtqHPdtoSgyRkDJoEpatrUPKxUwcCIwrxzaxVxB8RB2qCbYY1uDpEHmmGox7N2E3T
pksYyxSHn4WRZQ/+IjAtRMD0hTWCihswfVoCCGjfWODsXjWuxgs2Keiek7Vt9GkgLpjIxnQP
+5OaMNyGFJQVU8xHZn</vt:lpwstr>
  </property>
  <property fmtid="{D5CDD505-2E9C-101B-9397-08002B2CF9AE}" pid="3" name="_2015_ms_pID_7253431">
    <vt:lpwstr>8HVvl4x6oT/nXfqAhMRYeMu8bYgDUAKNN4Tswn4k4e+d+aeGJxxix0
Ex9MM08DzlIQaRl8mv/LSmVct9novPyTFstMLBVrZHjE+1Bb36tewMJLeJk8AyKfwubylHWG
c/Qi79aZXuZiRYKPW9SoJKVgnHjbFTGGl5mp776UDPRZ26Yoi0308+ApOiqHHvsahaD/yqQP
etj6Zaaz8FXWWXXgMCwl/9Xs7ebF62S90siv</vt:lpwstr>
  </property>
  <property fmtid="{D5CDD505-2E9C-101B-9397-08002B2CF9AE}" pid="4" name="_2015_ms_pID_7253432">
    <vt:lpwstr>rQ==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1740982726</vt:lpwstr>
  </property>
</Properties>
</file>