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0"/>
  </p:notesMasterIdLst>
  <p:handoutMasterIdLst>
    <p:handoutMasterId r:id="rId11"/>
  </p:handoutMasterIdLst>
  <p:sldIdLst>
    <p:sldId id="672" r:id="rId5"/>
    <p:sldId id="2147475783" r:id="rId6"/>
    <p:sldId id="2147475786" r:id="rId7"/>
    <p:sldId id="2147475785" r:id="rId8"/>
    <p:sldId id="2147475782" r:id="rId9"/>
  </p:sldIdLst>
  <p:sldSz cx="9144000" cy="5143500" type="screen16x9"/>
  <p:notesSz cx="6858000" cy="9144000"/>
  <p:custDataLst>
    <p:tags r:id="rId12"/>
  </p:custDataLst>
  <p:defaultTextStyle>
    <a:defPPr>
      <a:defRPr lang="en-GB"/>
    </a:defPPr>
    <a:lvl1pPr marL="216000" indent="-216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Wingdings 3" panose="05040102010807070707" pitchFamily="18" charset="2"/>
      <a:buChar char="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96000" indent="-180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5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2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82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044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206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36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153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DF7"/>
    <a:srgbClr val="921C6B"/>
    <a:srgbClr val="FFCC99"/>
    <a:srgbClr val="0091D2"/>
    <a:srgbClr val="6E2D87"/>
    <a:srgbClr val="B6D9FF"/>
    <a:srgbClr val="004691"/>
    <a:srgbClr val="B40082"/>
    <a:srgbClr val="AEB8C3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6B4E7-09AF-E9D4-DB6E-89B4D68BC3F2}" v="8" dt="2025-03-03T12:03:18.485"/>
    <p1510:client id="{8DAC2331-664F-0A42-9B14-BEE0F44DCFB7}" v="517" dt="2025-03-03T14:12:31.338"/>
    <p1510:client id="{9A7978F5-CE67-4248-9261-116278173B3B}" v="10" dt="2025-03-03T10:56:23.860"/>
  </p1510:revLst>
</p1510:revInfo>
</file>

<file path=ppt/tableStyles.xml><?xml version="1.0" encoding="utf-8"?>
<a:tblStyleLst xmlns:a="http://schemas.openxmlformats.org/drawingml/2006/main" def="{0817EA92-75D0-4044-A80A-286907CE002B}">
  <a:tblStyle styleId="{0817EA92-75D0-4044-A80A-286907CE001A}" styleName="SES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0817EA92-75D0-4044-A80A-286907CE002D}" styleName="SES o3b mPOWER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0000">
              <a:alpha val="100000"/>
            </a:srgbClr>
          </a:solidFill>
        </a:fill>
      </a:tcStyle>
    </a:firstRow>
  </a:tblStyle>
  <a:tblStyle styleId="{0817EA92-75D0-4044-A80A-286907CE002B}" styleName="SES table dark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AEB8C3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AEB8C3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1"/>
    <p:restoredTop sz="94692"/>
  </p:normalViewPr>
  <p:slideViewPr>
    <p:cSldViewPr snapToGrid="0">
      <p:cViewPr varScale="1">
        <p:scale>
          <a:sx n="310" d="100"/>
          <a:sy n="310" d="100"/>
        </p:scale>
        <p:origin x="41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0A6CE9-91DD-4F53-9D91-9BBBD1DD5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86353-0001-4613-8D49-0BA23ED570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indent="0">
              <a:buNone/>
            </a:pPr>
            <a:fld id="{21B3B8A4-84D4-4F76-9FAC-0678C6FD7671}" type="datetimeFigureOut">
              <a:rPr lang="en-GB" sz="800" smtClean="0"/>
              <a:pPr marL="0" indent="0">
                <a:buNone/>
              </a:pPr>
              <a:t>03/03/2025</a:t>
            </a:fld>
            <a:endParaRPr lang="en-GB" sz="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750870-25A8-4517-B3F1-77B432B456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4C4F89-A11F-4E25-9214-170885A031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indent="0">
              <a:buNone/>
            </a:pPr>
            <a:fld id="{31F534C1-135E-412F-A2D6-DE4E7DD304B7}" type="slidenum">
              <a:rPr lang="en-GB" sz="800" smtClean="0"/>
              <a:pPr marL="0" indent="0">
                <a:buNone/>
              </a:pPr>
              <a:t>‹#›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61169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r">
              <a:buNone/>
              <a:defRPr sz="800"/>
            </a:lvl1pPr>
          </a:lstStyle>
          <a:p>
            <a:fld id="{0914969B-F099-450B-877C-52235808CCF1}" type="datetimeFigureOut">
              <a:rPr lang="nl-NL" smtClean="0"/>
              <a:pPr/>
              <a:t>3-3-2025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3693" y="758130"/>
            <a:ext cx="6170613" cy="347097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43693" y="4400550"/>
            <a:ext cx="6170612" cy="40494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r">
              <a:buNone/>
              <a:defRPr sz="800"/>
            </a:lvl1pPr>
          </a:lstStyle>
          <a:p>
            <a:fld id="{C23E9012-DD1A-4F10-ADFD-9EC2CF136A30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7965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3663" indent="-93663" algn="l" defTabSz="685800" rtl="0" eaLnBrk="1" latinLnBrk="0" hangingPunct="1">
      <a:lnSpc>
        <a:spcPct val="103000"/>
      </a:lnSpc>
      <a:spcBef>
        <a:spcPts val="4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76213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◦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269875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36353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44608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758825"/>
            <a:ext cx="6170613" cy="3470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3E9012-DD1A-4F10-ADFD-9EC2CF136A30}" type="slidenum">
              <a:rPr lang="nl-NL" smtClean="0"/>
              <a:pPr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898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9">
            <a:extLst>
              <a:ext uri="{FF2B5EF4-FFF2-40B4-BE49-F238E27FC236}">
                <a16:creationId xmlns:a16="http://schemas.microsoft.com/office/drawing/2014/main" id="{2762A5FC-B3BB-49E3-9F18-451E39BC38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585" y="1835557"/>
            <a:ext cx="324577" cy="0"/>
          </a:xfrm>
          <a:prstGeom prst="line">
            <a:avLst/>
          </a:prstGeom>
          <a:noFill/>
          <a:ln w="57150" cmpd="sng">
            <a:solidFill>
              <a:srgbClr val="0091D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sz="1200" noProof="0">
              <a:solidFill>
                <a:srgbClr val="0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58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9C030FC4-BC45-4584-8AD4-3003DF81112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6585" y="1934478"/>
            <a:ext cx="7235802" cy="473276"/>
          </a:xfrm>
        </p:spPr>
        <p:txBody>
          <a:bodyPr tIns="10800">
            <a:no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Edit subtitle</a:t>
            </a:r>
          </a:p>
          <a:p>
            <a:pPr lvl="0"/>
            <a:r>
              <a:rPr lang="en-GB"/>
              <a:t>Presented by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4290" y="1826213"/>
            <a:ext cx="4608777" cy="200867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1B2679-8EC9-A75D-FEF1-366EC0E88E5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868047" y="217968"/>
            <a:ext cx="2452879" cy="27666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6C4D9-2FE5-09DB-1ABC-60776949BC0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3C3D21-A073-B792-B575-1AA8D85D1DA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19E1E8-8C39-ED8C-AC30-3A77D2E3EE0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244569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88359-F3F2-51D9-060F-CEACBEEBF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CABB5D-8A0E-8136-1746-EEBA36755F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26E68-F710-1B6B-6B3D-1DAF5553DE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8314" y="117581"/>
            <a:ext cx="2452879" cy="1184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ECABA6-AA7E-A3BD-03B5-9FA3995D72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825" y="1013637"/>
            <a:ext cx="8640001" cy="36710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97662A-5F81-4291-B8C9-7BFAC86D35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52000" y="793898"/>
            <a:ext cx="8640000" cy="39401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5DEA42-67F2-49B0-9C5F-779585F9E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000" y="409500"/>
            <a:ext cx="8640000" cy="256807"/>
          </a:xfrm>
        </p:spPr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DD01A6-5F6D-43F0-BDAE-938C078403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C8447EA9-7DF8-CF10-2984-0CFBA54D4C54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chemeClr val="tx1"/>
                </a:solidFill>
              </a:rPr>
              <a:t>EU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>
                <a:solidFill>
                  <a:schemeClr val="tx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1961669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E63CA-85EA-4FDC-89AE-D9E922578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C0CB15F-A3D2-4FB6-9BA0-192E0CA06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B936E8C3-AAE7-FA03-9A49-9C4586A02A76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">
                <a:solidFill>
                  <a:schemeClr val="bg1"/>
                </a:solidFill>
              </a:rPr>
              <a:t>EU </a:t>
            </a:r>
            <a:r>
              <a:rPr lang="fr-FR" sz="600" err="1">
                <a:solidFill>
                  <a:schemeClr val="tx1"/>
                </a:solidFill>
              </a:rPr>
              <a:t>EU</a:t>
            </a:r>
            <a:r>
              <a:rPr lang="fr-FR" sz="600">
                <a:solidFill>
                  <a:schemeClr val="tx1"/>
                </a:solidFill>
              </a:rPr>
              <a:t> SENSITIVE</a:t>
            </a:r>
            <a:r>
              <a:rPr lang="fr-FR" sz="600">
                <a:solidFill>
                  <a:schemeClr val="bg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264118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with disclaimer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here to edit header of closing slide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75101670-53F0-B042-AD83-8F33D8DB7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17549" y="4346751"/>
            <a:ext cx="3090391" cy="897445"/>
          </a:xfrm>
          <a:prstGeom prst="rect">
            <a:avLst/>
          </a:prstGeom>
        </p:spPr>
        <p:txBody>
          <a:bodyPr lIns="72000" tIns="36000" rIns="72000" bIns="36000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© Copyright SpaceRISE Consortium (2025)  </a:t>
            </a:r>
          </a:p>
          <a:p>
            <a:r>
              <a:rPr lang="en-GB">
                <a:cs typeface="Arial" pitchFamily="34" charset="0"/>
              </a:rPr>
              <a:t>This document shall not be reproduced or disclosed to a third party without the expressed written consent of SpaceRISE.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43F10-6460-9F91-7AC8-AA0F8C2BBC12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161F5-7375-2E22-316B-46C47741CE81}"/>
              </a:ext>
            </a:extLst>
          </p:cNvPr>
          <p:cNvSpPr txBox="1"/>
          <p:nvPr userDrawn="1"/>
        </p:nvSpPr>
        <p:spPr>
          <a:xfrm>
            <a:off x="164805" y="4913986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6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01AC2B-9808-F53E-3CE4-050F10A00FBA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395855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6FAE528-38D5-2CA1-1350-9E27F7716B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553746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625" imgH="625" progId="TCLayout.ActiveDocument.1">
                  <p:embed/>
                </p:oleObj>
              </mc:Choice>
              <mc:Fallback>
                <p:oleObj name="think-cell Slide" r:id="rId8" imgW="625" imgH="62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FAE528-38D5-2CA1-1350-9E27F7716B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5EEDAE-8007-4C94-BB06-F287D684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79721"/>
            <a:ext cx="8640000" cy="57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</a:t>
            </a:r>
            <a:br>
              <a:rPr lang="en-GB"/>
            </a:br>
            <a:r>
              <a:rPr lang="en-GB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02EAD-ECA1-453B-9688-FC87A01B9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000" y="1027721"/>
            <a:ext cx="8640000" cy="37053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  <a:p>
            <a:pPr lvl="5"/>
            <a:r>
              <a:rPr lang="en-GB"/>
              <a:t>Level 6</a:t>
            </a:r>
          </a:p>
          <a:p>
            <a:pPr lvl="6"/>
            <a:r>
              <a:rPr lang="en-GB"/>
              <a:t>Level 7</a:t>
            </a:r>
          </a:p>
          <a:p>
            <a:pPr lvl="7"/>
            <a:r>
              <a:rPr lang="en-GB"/>
              <a:t>Level 8</a:t>
            </a:r>
          </a:p>
          <a:p>
            <a:pPr lvl="8"/>
            <a:r>
              <a:rPr lang="en-GB"/>
              <a:t>Level 9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DA4F6929-9194-4FB9-9E55-8DDFBBFA5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17272" y="4844075"/>
            <a:ext cx="180000" cy="97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tx1"/>
                </a:solidFill>
                <a:latin typeface="+mn-lt"/>
              </a:defRPr>
            </a:lvl1pPr>
          </a:lstStyle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1" name="GlobalMarkers">
            <a:extLst>
              <a:ext uri="{FF2B5EF4-FFF2-40B4-BE49-F238E27FC236}">
                <a16:creationId xmlns:a16="http://schemas.microsoft.com/office/drawing/2014/main" id="{BC8EC50B-B1F2-4B02-9E6A-1AE0E3B1D8C1}"/>
              </a:ext>
            </a:extLst>
          </p:cNvPr>
          <p:cNvGrpSpPr/>
          <p:nvPr userDrawn="1"/>
        </p:nvGrpSpPr>
        <p:grpSpPr>
          <a:xfrm>
            <a:off x="-180000" y="-180000"/>
            <a:ext cx="9505537" cy="5503500"/>
            <a:chOff x="-180000" y="-180000"/>
            <a:chExt cx="9505537" cy="5503500"/>
          </a:xfrm>
        </p:grpSpPr>
        <p:grpSp>
          <p:nvGrpSpPr>
            <p:cNvPr id="12" name="TopMarkers">
              <a:extLst>
                <a:ext uri="{FF2B5EF4-FFF2-40B4-BE49-F238E27FC236}">
                  <a16:creationId xmlns:a16="http://schemas.microsoft.com/office/drawing/2014/main" id="{B5C00DFC-FB2D-4736-8216-12F3143FEF37}"/>
                </a:ext>
              </a:extLst>
            </p:cNvPr>
            <p:cNvGrpSpPr/>
            <p:nvPr/>
          </p:nvGrpSpPr>
          <p:grpSpPr>
            <a:xfrm>
              <a:off x="-180000" y="-180000"/>
              <a:ext cx="9505537" cy="180000"/>
              <a:chOff x="-180000" y="-180000"/>
              <a:chExt cx="9505537" cy="180000"/>
            </a:xfrm>
          </p:grpSpPr>
          <p:grpSp>
            <p:nvGrpSpPr>
              <p:cNvPr id="28" name="Marker">
                <a:extLst>
                  <a:ext uri="{FF2B5EF4-FFF2-40B4-BE49-F238E27FC236}">
                    <a16:creationId xmlns:a16="http://schemas.microsoft.com/office/drawing/2014/main" id="{B87D2395-C6A0-4012-91D2-3FF10E39DF7B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718E689-B189-4C14-B08F-6C60FDADDA42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474EA5CC-42C2-4E63-A3DC-1857FBBF6D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97AADFE0-5C50-4403-ABFD-285AE64CDD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Marker">
                <a:extLst>
                  <a:ext uri="{FF2B5EF4-FFF2-40B4-BE49-F238E27FC236}">
                    <a16:creationId xmlns:a16="http://schemas.microsoft.com/office/drawing/2014/main" id="{549A9714-32F9-4555-AC1D-527ADD771A21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55B19D5-D168-4857-8922-369BE2D221E1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1788B98B-27B0-4864-982C-35D6D4A1B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C5B10015-AF75-4D79-A838-CB4D3DC27B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BottomMarkers">
              <a:extLst>
                <a:ext uri="{FF2B5EF4-FFF2-40B4-BE49-F238E27FC236}">
                  <a16:creationId xmlns:a16="http://schemas.microsoft.com/office/drawing/2014/main" id="{BF3488A9-1FE0-4D9E-991C-7C18361BBD33}"/>
                </a:ext>
              </a:extLst>
            </p:cNvPr>
            <p:cNvGrpSpPr/>
            <p:nvPr/>
          </p:nvGrpSpPr>
          <p:grpSpPr>
            <a:xfrm flipV="1">
              <a:off x="-180000" y="5143500"/>
              <a:ext cx="9505537" cy="180000"/>
              <a:chOff x="-180000" y="-180000"/>
              <a:chExt cx="9505537" cy="180000"/>
            </a:xfrm>
          </p:grpSpPr>
          <p:grpSp>
            <p:nvGrpSpPr>
              <p:cNvPr id="14" name="Marker">
                <a:extLst>
                  <a:ext uri="{FF2B5EF4-FFF2-40B4-BE49-F238E27FC236}">
                    <a16:creationId xmlns:a16="http://schemas.microsoft.com/office/drawing/2014/main" id="{004A42CB-470A-4996-8578-84D706A80AC2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FA524EE3-EE80-43B0-8374-B6868BFD5B59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D1AC8E3-23AF-4446-B191-501534B76F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B9CCE54-5276-4789-953A-F2158EFF24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Marker">
                <a:extLst>
                  <a:ext uri="{FF2B5EF4-FFF2-40B4-BE49-F238E27FC236}">
                    <a16:creationId xmlns:a16="http://schemas.microsoft.com/office/drawing/2014/main" id="{7ECE77C4-026B-4DF8-879C-7606B862AA29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EF2C785B-47D2-4A57-9998-17E9E4DBEE83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8B208B8F-8B79-4656-953A-7E3D6E1D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963152E-4009-4040-9129-379814402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2" name="ContentMarks">
            <a:extLst>
              <a:ext uri="{FF2B5EF4-FFF2-40B4-BE49-F238E27FC236}">
                <a16:creationId xmlns:a16="http://schemas.microsoft.com/office/drawing/2014/main" id="{D5977A6F-D42B-4247-B6E2-A00F827B5990}"/>
              </a:ext>
            </a:extLst>
          </p:cNvPr>
          <p:cNvGrpSpPr/>
          <p:nvPr userDrawn="1"/>
        </p:nvGrpSpPr>
        <p:grpSpPr>
          <a:xfrm>
            <a:off x="-180000" y="250824"/>
            <a:ext cx="9505537" cy="4641851"/>
            <a:chOff x="-180000" y="250824"/>
            <a:chExt cx="9505537" cy="4641851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5B1A3A6-504B-4BE9-9FE8-D4AC40417E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5198A1B-353B-445D-A309-ADD346C447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2B4BEBE-3953-4657-9163-0F4C538B10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0E9F461-EC32-4288-AB1D-BE57A337E1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E41FC67-DD7E-4C96-BE9D-77EE22775AC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51CD23C-9864-4486-B6FA-44D1E75DC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7290A09-544C-41ED-BAB1-D612C5265992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808C043-53DE-4B65-A786-DCF3758B8A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984A157-F265-4132-B74E-0E514A18CFF1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CB27575-E209-4637-9ED8-6A7BB56A39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24155F8-C541-4AE3-9C3B-4F3FA5DD36E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D7653FA5-6483-4206-98F9-A2500B7D8E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E7C259-CAF3-4DE4-B3E3-5B1F8903DA18}"/>
              </a:ext>
            </a:extLst>
          </p:cNvPr>
          <p:cNvGrpSpPr/>
          <p:nvPr userDrawn="1"/>
        </p:nvGrpSpPr>
        <p:grpSpPr>
          <a:xfrm>
            <a:off x="4482000" y="-180000"/>
            <a:ext cx="180000" cy="5503500"/>
            <a:chOff x="1153474" y="553473"/>
            <a:chExt cx="180000" cy="550350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DE8CA177-3C59-446C-A1A0-83872CBCCB3C}"/>
                </a:ext>
              </a:extLst>
            </p:cNvPr>
            <p:cNvSpPr/>
            <p:nvPr/>
          </p:nvSpPr>
          <p:spPr>
            <a:xfrm>
              <a:off x="1153474" y="5534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486DB47-94A2-41B2-9204-C91D7AA5E47E}"/>
                </a:ext>
              </a:extLst>
            </p:cNvPr>
            <p:cNvCxnSpPr>
              <a:cxnSpLocks/>
            </p:cNvCxnSpPr>
            <p:nvPr/>
          </p:nvCxnSpPr>
          <p:spPr>
            <a:xfrm>
              <a:off x="1243474" y="5534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622D97-1452-44A4-AE7D-E39CB0C65089}"/>
                </a:ext>
              </a:extLst>
            </p:cNvPr>
            <p:cNvSpPr/>
            <p:nvPr/>
          </p:nvSpPr>
          <p:spPr>
            <a:xfrm flipV="1">
              <a:off x="1153474" y="58769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68A0B63-EA8C-4EF3-9C3E-92D103B7A0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3474" y="59489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70A0642-574D-AEE3-B173-3205923ACFD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0BBC7-195C-5FFE-E12E-2138937470D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6E34836-8491-BA7C-280B-3B6FEA88EF8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3"/>
          <a:stretch/>
        </p:blipFill>
        <p:spPr>
          <a:xfrm>
            <a:off x="8199007" y="53213"/>
            <a:ext cx="972115" cy="27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6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653" r:id="rId3"/>
    <p:sldLayoutId id="2147483669" r:id="rId4"/>
    <p:sldLayoutId id="2147483744" r:id="rId5"/>
  </p:sldLayoutIdLst>
  <p:hf hdr="0"/>
  <p:txStyles>
    <p:titleStyle>
      <a:lvl1pPr algn="l" defTabSz="685800" rtl="0" eaLnBrk="1" latinLnBrk="0" hangingPunct="1">
        <a:lnSpc>
          <a:spcPct val="91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685800" rtl="0" eaLnBrk="1" latinLnBrk="0" hangingPunct="1">
        <a:lnSpc>
          <a:spcPct val="103000"/>
        </a:lnSpc>
        <a:spcBef>
          <a:spcPts val="600"/>
        </a:spcBef>
        <a:spcAft>
          <a:spcPts val="200"/>
        </a:spcAft>
        <a:buFont typeface="Wingdings 3" panose="05040102010807070707" pitchFamily="18" charset="2"/>
        <a:buChar char="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80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5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882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206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36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53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D6D6D6"/>
          </p15:clr>
        </p15:guide>
        <p15:guide id="2" pos="5760" userDrawn="1">
          <p15:clr>
            <a:srgbClr val="D6D6D6"/>
          </p15:clr>
        </p15:guide>
        <p15:guide id="3" pos="158" userDrawn="1">
          <p15:clr>
            <a:srgbClr val="D6D6D6"/>
          </p15:clr>
        </p15:guide>
        <p15:guide id="4" pos="1897" userDrawn="1">
          <p15:clr>
            <a:srgbClr val="D6D6D6"/>
          </p15:clr>
        </p15:guide>
        <p15:guide id="5" pos="2010" userDrawn="1">
          <p15:clr>
            <a:srgbClr val="D6D6D6"/>
          </p15:clr>
        </p15:guide>
        <p15:guide id="6" pos="3749" userDrawn="1">
          <p15:clr>
            <a:srgbClr val="D6D6D6"/>
          </p15:clr>
        </p15:guide>
        <p15:guide id="7" pos="3862" userDrawn="1">
          <p15:clr>
            <a:srgbClr val="D6D6D6"/>
          </p15:clr>
        </p15:guide>
        <p15:guide id="8" pos="5601" userDrawn="1">
          <p15:clr>
            <a:srgbClr val="D6D6D6"/>
          </p15:clr>
        </p15:guide>
        <p15:guide id="9" orient="horz" userDrawn="1">
          <p15:clr>
            <a:srgbClr val="D6D6D6"/>
          </p15:clr>
        </p15:guide>
        <p15:guide id="10" orient="horz" pos="3240" userDrawn="1">
          <p15:clr>
            <a:srgbClr val="D6D6D6"/>
          </p15:clr>
        </p15:guide>
        <p15:guide id="11" orient="horz" pos="158" userDrawn="1">
          <p15:clr>
            <a:srgbClr val="D6D6D6"/>
          </p15:clr>
        </p15:guide>
        <p15:guide id="12" orient="horz" pos="3081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.emf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104203E-B2ED-03D0-5468-BE00D22722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78613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5" imgH="625" progId="TCLayout.ActiveDocument.1">
                  <p:embed/>
                </p:oleObj>
              </mc:Choice>
              <mc:Fallback>
                <p:oleObj name="think-cell Slide" r:id="rId4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04203E-B2ED-03D0-5468-BE00D2272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1954A0-4133-2B0D-BC45-1D2206B7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86" y="292566"/>
            <a:ext cx="7249499" cy="905098"/>
          </a:xfrm>
        </p:spPr>
        <p:txBody>
          <a:bodyPr vert="horz"/>
          <a:lstStyle/>
          <a:p>
            <a:r>
              <a:rPr lang="en-AR" sz="2500" b="1"/>
              <a:t>IRIS²</a:t>
            </a:r>
            <a:r>
              <a:rPr lang="en-GB" sz="2500"/>
              <a:t> –</a:t>
            </a:r>
            <a:r>
              <a:rPr lang="en-GB" sz="2500" b="1"/>
              <a:t> The First </a:t>
            </a:r>
            <a:r>
              <a:rPr lang="en-GB" sz="2500"/>
              <a:t>F</a:t>
            </a:r>
            <a:r>
              <a:rPr lang="en-GB" sz="2500" b="1"/>
              <a:t>ully Fledged 5G NR NTN Multi-Orbit Constellation</a:t>
            </a:r>
            <a:endParaRPr lang="en-US" sz="25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F204C-8926-731F-96C6-65C5591E08C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94A13-717D-B245-E813-1D13306A4AC4}"/>
              </a:ext>
            </a:extLst>
          </p:cNvPr>
          <p:cNvSpPr txBox="1"/>
          <p:nvPr/>
        </p:nvSpPr>
        <p:spPr>
          <a:xfrm>
            <a:off x="7877906" y="28136"/>
            <a:ext cx="1216855" cy="236954"/>
          </a:xfrm>
          <a:prstGeom prst="rect">
            <a:avLst/>
          </a:prstGeom>
          <a:solidFill>
            <a:schemeClr val="tx1">
              <a:alpha val="39166"/>
            </a:schemeClr>
          </a:solidFill>
        </p:spPr>
        <p:txBody>
          <a:bodyPr vert="horz" wrap="square" lIns="0" tIns="0" rIns="0" bIns="0" rtlCol="0">
            <a:noAutofit/>
          </a:bodyPr>
          <a:lstStyle/>
          <a:p>
            <a:pPr marL="0" indent="0" algn="r">
              <a:buNone/>
            </a:pPr>
            <a:r>
              <a:rPr lang="en-GB" sz="1800" b="1" i="0">
                <a:solidFill>
                  <a:srgbClr val="FFC000"/>
                </a:solidFill>
                <a:effectLst/>
                <a:latin typeface="Arial" panose="020B0604020202020204" pitchFamily="34" charset="0"/>
              </a:rPr>
              <a:t>RP-250485</a:t>
            </a:r>
            <a:endParaRPr lang="en-GB" sz="1800">
              <a:solidFill>
                <a:srgbClr val="FFC000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A0039-2A8F-523E-CA7C-130EB57BADA1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E7EED9B-9C36-40AD-C8C2-E884DAEE7E15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 descr="EC-JRC-logo_horizontal_EN_pos_transparent-background.png">
              <a:extLst>
                <a:ext uri="{FF2B5EF4-FFF2-40B4-BE49-F238E27FC236}">
                  <a16:creationId xmlns:a16="http://schemas.microsoft.com/office/drawing/2014/main" id="{C6F6504A-9BE6-9A1A-F739-64D6D82651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17" name="Image 33">
              <a:extLst>
                <a:ext uri="{FF2B5EF4-FFF2-40B4-BE49-F238E27FC236}">
                  <a16:creationId xmlns:a16="http://schemas.microsoft.com/office/drawing/2014/main" id="{28FAAE27-3A2C-8E33-A81E-4FE29C925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D82769A-0811-E475-C006-657E3BA00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20" name="Picture 19" descr="A blue and black logo&#10;&#10;Description automatically generated">
              <a:extLst>
                <a:ext uri="{FF2B5EF4-FFF2-40B4-BE49-F238E27FC236}">
                  <a16:creationId xmlns:a16="http://schemas.microsoft.com/office/drawing/2014/main" id="{5D68EBF8-EE6A-6C77-8157-6B18B25C8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" name="Image 35">
              <a:extLst>
                <a:ext uri="{FF2B5EF4-FFF2-40B4-BE49-F238E27FC236}">
                  <a16:creationId xmlns:a16="http://schemas.microsoft.com/office/drawing/2014/main" id="{18FA2D11-2646-5F78-7659-6763D228E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69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4446F0-C438-B294-6958-541F7C0290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9FDA19-4376-0C81-2466-F4069B1424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1400" noProof="0"/>
              <a:t>Contract signature on </a:t>
            </a:r>
            <a:r>
              <a:rPr lang="en-GB" sz="1400" b="1" noProof="0"/>
              <a:t>16 December 2024</a:t>
            </a:r>
            <a:endParaRPr lang="en-GB" sz="1100" noProof="0"/>
          </a:p>
          <a:p>
            <a:pPr lvl="1"/>
            <a:r>
              <a:rPr lang="en-GB" noProof="0"/>
              <a:t>Total cost of the constellation: </a:t>
            </a:r>
            <a:r>
              <a:rPr lang="en-GB" b="1" noProof="0"/>
              <a:t>€10.6bn ($11bn)</a:t>
            </a:r>
          </a:p>
          <a:p>
            <a:pPr lvl="1"/>
            <a:endParaRPr lang="en-GB" noProof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271EBA-96D6-B567-A4BE-FEE5ACDE659B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Introduction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0D3362-592D-B3B2-6A27-F46E41B31459}"/>
              </a:ext>
            </a:extLst>
          </p:cNvPr>
          <p:cNvGrpSpPr/>
          <p:nvPr/>
        </p:nvGrpSpPr>
        <p:grpSpPr>
          <a:xfrm>
            <a:off x="670606" y="1547404"/>
            <a:ext cx="7320634" cy="302139"/>
            <a:chOff x="650106" y="1567904"/>
            <a:chExt cx="7320634" cy="3021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CCC5729-2A67-9468-46E4-B2ECB5E3D745}"/>
                </a:ext>
              </a:extLst>
            </p:cNvPr>
            <p:cNvGrpSpPr/>
            <p:nvPr/>
          </p:nvGrpSpPr>
          <p:grpSpPr>
            <a:xfrm>
              <a:off x="650106" y="1567904"/>
              <a:ext cx="7320634" cy="302139"/>
              <a:chOff x="3897086" y="4749340"/>
              <a:chExt cx="7343776" cy="30213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B9FA223-F64D-A707-DC69-DDB103AB7F53}"/>
                  </a:ext>
                </a:extLst>
              </p:cNvPr>
              <p:cNvSpPr/>
              <p:nvPr/>
            </p:nvSpPr>
            <p:spPr>
              <a:xfrm>
                <a:off x="9327993" y="4749340"/>
                <a:ext cx="1912869" cy="302139"/>
              </a:xfrm>
              <a:prstGeom prst="rect">
                <a:avLst/>
              </a:prstGeom>
              <a:solidFill>
                <a:srgbClr val="1EC08A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223838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€4.1bn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460E396-5C1D-A149-B8D4-9B50DCE4A96B}"/>
                  </a:ext>
                </a:extLst>
              </p:cNvPr>
              <p:cNvSpPr/>
              <p:nvPr/>
            </p:nvSpPr>
            <p:spPr>
              <a:xfrm>
                <a:off x="3897086" y="4749340"/>
                <a:ext cx="4139962" cy="302139"/>
              </a:xfrm>
              <a:prstGeom prst="rect">
                <a:avLst/>
              </a:prstGeom>
              <a:solidFill>
                <a:srgbClr val="0E4194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                                      €6bn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9BF76A7-868C-B574-7660-DFEAFF1CFFF0}"/>
                  </a:ext>
                </a:extLst>
              </p:cNvPr>
              <p:cNvSpPr/>
              <p:nvPr/>
            </p:nvSpPr>
            <p:spPr>
              <a:xfrm>
                <a:off x="8037048" y="4749340"/>
                <a:ext cx="1290946" cy="302139"/>
              </a:xfrm>
              <a:prstGeom prst="rect">
                <a:avLst/>
              </a:prstGeom>
              <a:solidFill>
                <a:srgbClr val="034EA2">
                  <a:lumMod val="40000"/>
                  <a:lumOff val="60000"/>
                </a:srgbClr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€550mn</a:t>
                </a:r>
              </a:p>
            </p:txBody>
          </p:sp>
        </p:grpSp>
        <p:pic>
          <p:nvPicPr>
            <p:cNvPr id="7" name="Picture 6" descr="A black and white logo&#10;&#10;Description automatically generated">
              <a:extLst>
                <a:ext uri="{FF2B5EF4-FFF2-40B4-BE49-F238E27FC236}">
                  <a16:creationId xmlns:a16="http://schemas.microsoft.com/office/drawing/2014/main" id="{1EE86224-6224-201A-002C-648A11F63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7760" y="1622095"/>
              <a:ext cx="538963" cy="193756"/>
            </a:xfrm>
            <a:prstGeom prst="rect">
              <a:avLst/>
            </a:prstGeom>
          </p:spPr>
        </p:pic>
        <p:pic>
          <p:nvPicPr>
            <p:cNvPr id="14" name="Picture 2" descr="High-Quality European Union Flag - Durable Outdoor Nylon ...">
              <a:extLst>
                <a:ext uri="{FF2B5EF4-FFF2-40B4-BE49-F238E27FC236}">
                  <a16:creationId xmlns:a16="http://schemas.microsoft.com/office/drawing/2014/main" id="{2EF28F75-153B-EB07-5246-E33ECC791D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2" t="17589" r="1267" b="18175"/>
            <a:stretch/>
          </p:blipFill>
          <p:spPr bwMode="auto">
            <a:xfrm>
              <a:off x="2552523" y="1608558"/>
              <a:ext cx="345627" cy="2274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Grafik 2">
              <a:extLst>
                <a:ext uri="{FF2B5EF4-FFF2-40B4-BE49-F238E27FC236}">
                  <a16:creationId xmlns:a16="http://schemas.microsoft.com/office/drawing/2014/main" id="{05E3661C-9896-5041-25C1-BD004BC2C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034" t="10291" r="11971" b="35194"/>
            <a:stretch/>
          </p:blipFill>
          <p:spPr>
            <a:xfrm>
              <a:off x="6979686" y="1602361"/>
              <a:ext cx="742182" cy="23831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D5A56A-F801-4698-AA8F-96178B15B996}"/>
              </a:ext>
            </a:extLst>
          </p:cNvPr>
          <p:cNvGrpSpPr/>
          <p:nvPr/>
        </p:nvGrpSpPr>
        <p:grpSpPr>
          <a:xfrm>
            <a:off x="379733" y="2188878"/>
            <a:ext cx="8505181" cy="2390927"/>
            <a:chOff x="379733" y="2188878"/>
            <a:chExt cx="8505181" cy="2390927"/>
          </a:xfrm>
        </p:grpSpPr>
        <p:sp>
          <p:nvSpPr>
            <p:cNvPr id="73" name="Rectangle : coins arrondis 11">
              <a:extLst>
                <a:ext uri="{FF2B5EF4-FFF2-40B4-BE49-F238E27FC236}">
                  <a16:creationId xmlns:a16="http://schemas.microsoft.com/office/drawing/2014/main" id="{4DD45ACE-912E-BD16-D1A5-EEB9AF70B894}"/>
                </a:ext>
              </a:extLst>
            </p:cNvPr>
            <p:cNvSpPr/>
            <p:nvPr/>
          </p:nvSpPr>
          <p:spPr>
            <a:xfrm>
              <a:off x="379733" y="3370782"/>
              <a:ext cx="1198038" cy="60706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Infrastructure Architect Member</a:t>
              </a:r>
            </a:p>
          </p:txBody>
        </p:sp>
        <p:cxnSp>
          <p:nvCxnSpPr>
            <p:cNvPr id="74" name="Connecteur droit avec flèche 21">
              <a:extLst>
                <a:ext uri="{FF2B5EF4-FFF2-40B4-BE49-F238E27FC236}">
                  <a16:creationId xmlns:a16="http://schemas.microsoft.com/office/drawing/2014/main" id="{3989BC09-3FE9-E8B5-CB6A-D628F17F5F31}"/>
                </a:ext>
              </a:extLst>
            </p:cNvPr>
            <p:cNvCxnSpPr>
              <a:cxnSpLocks/>
            </p:cNvCxnSpPr>
            <p:nvPr/>
          </p:nvCxnSpPr>
          <p:spPr>
            <a:xfrm>
              <a:off x="266497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5" name="Connecteur droit avec flèche 22">
              <a:extLst>
                <a:ext uri="{FF2B5EF4-FFF2-40B4-BE49-F238E27FC236}">
                  <a16:creationId xmlns:a16="http://schemas.microsoft.com/office/drawing/2014/main" id="{1915789A-9AF6-0C89-A637-173C5A9ACBF3}"/>
                </a:ext>
              </a:extLst>
            </p:cNvPr>
            <p:cNvCxnSpPr>
              <a:cxnSpLocks/>
            </p:cNvCxnSpPr>
            <p:nvPr/>
          </p:nvCxnSpPr>
          <p:spPr>
            <a:xfrm>
              <a:off x="422104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6" name="Connecteur droit avec flèche 24">
              <a:extLst>
                <a:ext uri="{FF2B5EF4-FFF2-40B4-BE49-F238E27FC236}">
                  <a16:creationId xmlns:a16="http://schemas.microsoft.com/office/drawing/2014/main" id="{7F236A03-E085-CED3-9600-4B68B6919B18}"/>
                </a:ext>
              </a:extLst>
            </p:cNvPr>
            <p:cNvCxnSpPr>
              <a:cxnSpLocks/>
            </p:cNvCxnSpPr>
            <p:nvPr/>
          </p:nvCxnSpPr>
          <p:spPr>
            <a:xfrm>
              <a:off x="577711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80" name="Image 47">
              <a:extLst>
                <a:ext uri="{FF2B5EF4-FFF2-40B4-BE49-F238E27FC236}">
                  <a16:creationId xmlns:a16="http://schemas.microsoft.com/office/drawing/2014/main" id="{7C3F50EA-E455-9A4E-023F-460A210F3D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430306" y="3997525"/>
              <a:ext cx="1110686" cy="406574"/>
            </a:xfrm>
            <a:prstGeom prst="rect">
              <a:avLst/>
            </a:prstGeom>
          </p:spPr>
        </p:pic>
        <p:cxnSp>
          <p:nvCxnSpPr>
            <p:cNvPr id="81" name="Connecteur droit avec flèche 29">
              <a:extLst>
                <a:ext uri="{FF2B5EF4-FFF2-40B4-BE49-F238E27FC236}">
                  <a16:creationId xmlns:a16="http://schemas.microsoft.com/office/drawing/2014/main" id="{0DB37C18-377C-17E3-F03D-C01CF861A19E}"/>
                </a:ext>
              </a:extLst>
            </p:cNvPr>
            <p:cNvCxnSpPr>
              <a:cxnSpLocks/>
            </p:cNvCxnSpPr>
            <p:nvPr/>
          </p:nvCxnSpPr>
          <p:spPr>
            <a:xfrm>
              <a:off x="988672" y="3076981"/>
              <a:ext cx="0" cy="293899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2" name="Rectangle : coins arrondis 1">
              <a:extLst>
                <a:ext uri="{FF2B5EF4-FFF2-40B4-BE49-F238E27FC236}">
                  <a16:creationId xmlns:a16="http://schemas.microsoft.com/office/drawing/2014/main" id="{DA71C608-9922-D14D-4A58-13A5603B6E8B}"/>
                </a:ext>
              </a:extLst>
            </p:cNvPr>
            <p:cNvSpPr/>
            <p:nvPr/>
          </p:nvSpPr>
          <p:spPr>
            <a:xfrm>
              <a:off x="379733" y="2644672"/>
              <a:ext cx="8505181" cy="547371"/>
            </a:xfrm>
            <a:prstGeom prst="roundRect">
              <a:avLst/>
            </a:prstGeom>
            <a:solidFill>
              <a:srgbClr val="D3E8F9">
                <a:lumMod val="90000"/>
              </a:srgb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Rectangle : coins arrondis 28">
              <a:extLst>
                <a:ext uri="{FF2B5EF4-FFF2-40B4-BE49-F238E27FC236}">
                  <a16:creationId xmlns:a16="http://schemas.microsoft.com/office/drawing/2014/main" id="{8A0050C2-194A-D4DD-8B0C-FC32A2223549}"/>
                </a:ext>
              </a:extLst>
            </p:cNvPr>
            <p:cNvSpPr/>
            <p:nvPr/>
          </p:nvSpPr>
          <p:spPr>
            <a:xfrm>
              <a:off x="1692430" y="3354209"/>
              <a:ext cx="7160148" cy="122559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4D4D4D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4" name="Image 38">
              <a:extLst>
                <a:ext uri="{FF2B5EF4-FFF2-40B4-BE49-F238E27FC236}">
                  <a16:creationId xmlns:a16="http://schemas.microsoft.com/office/drawing/2014/main" id="{F8F19228-9361-E0EF-E080-9FA923CAC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3740735" y="3789991"/>
              <a:ext cx="924626" cy="336177"/>
            </a:xfrm>
            <a:prstGeom prst="rect">
              <a:avLst/>
            </a:prstGeom>
          </p:spPr>
        </p:pic>
        <p:pic>
          <p:nvPicPr>
            <p:cNvPr id="85" name="Image 39">
              <a:extLst>
                <a:ext uri="{FF2B5EF4-FFF2-40B4-BE49-F238E27FC236}">
                  <a16:creationId xmlns:a16="http://schemas.microsoft.com/office/drawing/2014/main" id="{765FDE45-5236-79A1-5913-81C959EEF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931" b="17162"/>
            <a:stretch/>
          </p:blipFill>
          <p:spPr>
            <a:xfrm>
              <a:off x="1839336" y="3779400"/>
              <a:ext cx="1384419" cy="308135"/>
            </a:xfrm>
            <a:prstGeom prst="rect">
              <a:avLst/>
            </a:prstGeom>
          </p:spPr>
        </p:pic>
        <p:pic>
          <p:nvPicPr>
            <p:cNvPr id="86" name="Image 40">
              <a:extLst>
                <a:ext uri="{FF2B5EF4-FFF2-40B4-BE49-F238E27FC236}">
                  <a16:creationId xmlns:a16="http://schemas.microsoft.com/office/drawing/2014/main" id="{6655AE07-4732-0FB2-E95C-949DC68DD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2050" y="3838556"/>
              <a:ext cx="684723" cy="168717"/>
            </a:xfrm>
            <a:prstGeom prst="rect">
              <a:avLst/>
            </a:prstGeom>
          </p:spPr>
        </p:pic>
        <p:pic>
          <p:nvPicPr>
            <p:cNvPr id="87" name="Image 41">
              <a:extLst>
                <a:ext uri="{FF2B5EF4-FFF2-40B4-BE49-F238E27FC236}">
                  <a16:creationId xmlns:a16="http://schemas.microsoft.com/office/drawing/2014/main" id="{AB2F1A1D-98D2-5BA4-8A19-724D22B42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05524" y="3720132"/>
              <a:ext cx="407833" cy="406035"/>
            </a:xfrm>
            <a:prstGeom prst="rect">
              <a:avLst/>
            </a:prstGeom>
          </p:spPr>
        </p:pic>
        <p:pic>
          <p:nvPicPr>
            <p:cNvPr id="88" name="Picture 2" descr="Deutsche Telekom - Intelligence artificielle">
              <a:extLst>
                <a:ext uri="{FF2B5EF4-FFF2-40B4-BE49-F238E27FC236}">
                  <a16:creationId xmlns:a16="http://schemas.microsoft.com/office/drawing/2014/main" id="{B00B7A65-F816-085F-A45E-0AC855C4F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753" y="3763422"/>
              <a:ext cx="1298255" cy="30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Picture 4" descr="TELESPAZIO FRANCE - Digital113">
              <a:extLst>
                <a:ext uri="{FF2B5EF4-FFF2-40B4-BE49-F238E27FC236}">
                  <a16:creationId xmlns:a16="http://schemas.microsoft.com/office/drawing/2014/main" id="{8C9010B2-A187-1770-842C-B3674EF239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501" y="4189981"/>
              <a:ext cx="1347674" cy="323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6" descr="Thales SIX GTS France SAS - La French Fab">
              <a:extLst>
                <a:ext uri="{FF2B5EF4-FFF2-40B4-BE49-F238E27FC236}">
                  <a16:creationId xmlns:a16="http://schemas.microsoft.com/office/drawing/2014/main" id="{19AADF4B-0AD6-DCD3-9C51-A5BFD98029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825" y="4253739"/>
              <a:ext cx="1265603" cy="196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Image 45">
              <a:extLst>
                <a:ext uri="{FF2B5EF4-FFF2-40B4-BE49-F238E27FC236}">
                  <a16:creationId xmlns:a16="http://schemas.microsoft.com/office/drawing/2014/main" id="{040F5443-5127-62DB-BDB7-DC9DECAEB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77733" y="4112108"/>
              <a:ext cx="1347674" cy="400893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390DF7-050E-DB06-A672-A5C7AF9E6B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182" y="2199660"/>
              <a:ext cx="1626311" cy="317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28226DF3-261C-0B47-9AC5-E8E4EA4D7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022" y="2238735"/>
              <a:ext cx="954176" cy="235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DB63F20-8A8C-6056-59CC-1746B0464BEE}"/>
                </a:ext>
              </a:extLst>
            </p:cNvPr>
            <p:cNvSpPr txBox="1"/>
            <p:nvPr/>
          </p:nvSpPr>
          <p:spPr>
            <a:xfrm>
              <a:off x="3342252" y="3372221"/>
              <a:ext cx="3437985" cy="2996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>
                <a:buNone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4D4D4D">
                      <a:lumMod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Subcontracted activities (Core Team)</a:t>
              </a:r>
              <a:endParaRPr lang="en-GB"/>
            </a:p>
          </p:txBody>
        </p:sp>
        <p:pic>
          <p:nvPicPr>
            <p:cNvPr id="2" name="Picture 4">
              <a:extLst>
                <a:ext uri="{FF2B5EF4-FFF2-40B4-BE49-F238E27FC236}">
                  <a16:creationId xmlns:a16="http://schemas.microsoft.com/office/drawing/2014/main" id="{D53D4142-8975-5EB3-E277-DA1E0184B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395" y="2188878"/>
              <a:ext cx="599289" cy="31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5AE90F10-30F5-BD49-6159-EE5BC4FC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53"/>
            <a:stretch/>
          </p:blipFill>
          <p:spPr>
            <a:xfrm>
              <a:off x="3555533" y="2675679"/>
              <a:ext cx="1596927" cy="457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637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B9F8-BA72-2C9C-A4FA-62277FB9F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61D46-37C2-550B-9471-3680790793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3</a:t>
            </a:fld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08986F-8FA9-52FD-488B-6184451ADF52}"/>
              </a:ext>
            </a:extLst>
          </p:cNvPr>
          <p:cNvGrpSpPr/>
          <p:nvPr/>
        </p:nvGrpSpPr>
        <p:grpSpPr>
          <a:xfrm>
            <a:off x="4216388" y="2038171"/>
            <a:ext cx="4542669" cy="1546349"/>
            <a:chOff x="3936036" y="2103756"/>
            <a:chExt cx="4542669" cy="1546349"/>
          </a:xfrm>
        </p:grpSpPr>
        <p:sp>
          <p:nvSpPr>
            <p:cNvPr id="25" name="Rectangle: Rounded Corners 25">
              <a:extLst>
                <a:ext uri="{FF2B5EF4-FFF2-40B4-BE49-F238E27FC236}">
                  <a16:creationId xmlns:a16="http://schemas.microsoft.com/office/drawing/2014/main" id="{5DEDBFE5-AE8D-B504-919F-C170F84B7F75}"/>
                </a:ext>
              </a:extLst>
            </p:cNvPr>
            <p:cNvSpPr/>
            <p:nvPr/>
          </p:nvSpPr>
          <p:spPr>
            <a:xfrm>
              <a:off x="4091045" y="2371840"/>
              <a:ext cx="4387660" cy="127826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id="{C9727E21-8B53-11C6-6361-261088BDF57F}"/>
                </a:ext>
              </a:extLst>
            </p:cNvPr>
            <p:cNvSpPr/>
            <p:nvPr/>
          </p:nvSpPr>
          <p:spPr>
            <a:xfrm>
              <a:off x="3936036" y="2103756"/>
              <a:ext cx="1635772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Connectivity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1CC4EC-D9D9-2BAE-A5E3-1C9EFE0732B3}"/>
                </a:ext>
              </a:extLst>
            </p:cNvPr>
            <p:cNvSpPr txBox="1"/>
            <p:nvPr/>
          </p:nvSpPr>
          <p:spPr>
            <a:xfrm>
              <a:off x="4153991" y="2526128"/>
              <a:ext cx="4049483" cy="1069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regenerative RAN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in LEO and MEO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transparent mode services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direct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UE-SAT-UE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connectivity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Fully integrated in </a:t>
              </a: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5G Core Network</a:t>
              </a: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ED4763-CC96-3813-BCCD-330D8BD1F873}"/>
              </a:ext>
            </a:extLst>
          </p:cNvPr>
          <p:cNvGrpSpPr/>
          <p:nvPr/>
        </p:nvGrpSpPr>
        <p:grpSpPr>
          <a:xfrm>
            <a:off x="4306523" y="3697426"/>
            <a:ext cx="4452534" cy="1350658"/>
            <a:chOff x="4026171" y="3737781"/>
            <a:chExt cx="4452534" cy="1350658"/>
          </a:xfrm>
        </p:grpSpPr>
        <p:sp>
          <p:nvSpPr>
            <p:cNvPr id="27" name="Rectangle: Rounded Corners 25">
              <a:extLst>
                <a:ext uri="{FF2B5EF4-FFF2-40B4-BE49-F238E27FC236}">
                  <a16:creationId xmlns:a16="http://schemas.microsoft.com/office/drawing/2014/main" id="{57A6D5BF-32E3-225C-C709-AABA2184EAD2}"/>
                </a:ext>
              </a:extLst>
            </p:cNvPr>
            <p:cNvSpPr/>
            <p:nvPr/>
          </p:nvSpPr>
          <p:spPr>
            <a:xfrm>
              <a:off x="4091045" y="3927484"/>
              <a:ext cx="4387660" cy="116095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E397ABCA-9F4D-46F5-AFCE-FFAF6A8C2978}"/>
                </a:ext>
              </a:extLst>
            </p:cNvPr>
            <p:cNvSpPr/>
            <p:nvPr/>
          </p:nvSpPr>
          <p:spPr>
            <a:xfrm>
              <a:off x="4026171" y="3737781"/>
              <a:ext cx="1545638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4DD35-2F57-BEF9-74E0-C55BE2CFE389}"/>
                </a:ext>
              </a:extLst>
            </p:cNvPr>
            <p:cNvSpPr txBox="1"/>
            <p:nvPr/>
          </p:nvSpPr>
          <p:spPr>
            <a:xfrm>
              <a:off x="4153991" y="4119489"/>
              <a:ext cx="432471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NR NTN 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waveform in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Ku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and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Ka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Mobile VSAT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terminals in both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Mobile broadband</a:t>
              </a: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satellite services</a:t>
              </a:r>
              <a:b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</a:br>
              <a:r>
                <a:rPr lang="en-GB" sz="900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(e.g., residential broadband, transportation, B2B satellite trunking, etc.)</a:t>
              </a: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5C6F9D-25A0-FE64-38CE-4BC0EED3D7FB}"/>
              </a:ext>
            </a:extLst>
          </p:cNvPr>
          <p:cNvGrpSpPr/>
          <p:nvPr/>
        </p:nvGrpSpPr>
        <p:grpSpPr>
          <a:xfrm>
            <a:off x="4216387" y="740896"/>
            <a:ext cx="4542670" cy="1197067"/>
            <a:chOff x="3936035" y="809897"/>
            <a:chExt cx="4542670" cy="1197067"/>
          </a:xfrm>
        </p:grpSpPr>
        <p:sp>
          <p:nvSpPr>
            <p:cNvPr id="23" name="Rectangle: Rounded Corners 25">
              <a:extLst>
                <a:ext uri="{FF2B5EF4-FFF2-40B4-BE49-F238E27FC236}">
                  <a16:creationId xmlns:a16="http://schemas.microsoft.com/office/drawing/2014/main" id="{68604A44-3E99-EF06-A028-500432612524}"/>
                </a:ext>
              </a:extLst>
            </p:cNvPr>
            <p:cNvSpPr/>
            <p:nvPr/>
          </p:nvSpPr>
          <p:spPr>
            <a:xfrm>
              <a:off x="4091045" y="1126111"/>
              <a:ext cx="4387660" cy="880853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Rounded Rectangle 2">
              <a:extLst>
                <a:ext uri="{FF2B5EF4-FFF2-40B4-BE49-F238E27FC236}">
                  <a16:creationId xmlns:a16="http://schemas.microsoft.com/office/drawing/2014/main" id="{FF967999-215E-13F7-E82C-2DC3C9611ED7}"/>
                </a:ext>
              </a:extLst>
            </p:cNvPr>
            <p:cNvSpPr/>
            <p:nvPr/>
          </p:nvSpPr>
          <p:spPr>
            <a:xfrm>
              <a:off x="3936035" y="849317"/>
              <a:ext cx="1635773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Space </a:t>
              </a: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Segment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FB5ACF-B6FC-C4AE-F1D2-5ED8CB2718DE}"/>
                </a:ext>
              </a:extLst>
            </p:cNvPr>
            <p:cNvSpPr txBox="1"/>
            <p:nvPr/>
          </p:nvSpPr>
          <p:spPr>
            <a:xfrm>
              <a:off x="4153991" y="1186413"/>
              <a:ext cx="3735978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264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High-LEO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(1200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18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(8000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10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Low-LEO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(&lt;750 km)</a:t>
              </a:r>
              <a:endParaRPr kumimoji="0" lang="en-GB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D440E1-7BE0-8CFC-F79E-36E2AC7BBA64}"/>
                </a:ext>
              </a:extLst>
            </p:cNvPr>
            <p:cNvSpPr txBox="1"/>
            <p:nvPr/>
          </p:nvSpPr>
          <p:spPr>
            <a:xfrm>
              <a:off x="7846423" y="809897"/>
              <a:ext cx="0" cy="0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l"/>
              <a:endParaRPr lang="en-GB"/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85928D2C-4F2B-831E-814C-E6D43BB7F1C4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Technical description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Summary of technical features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1A98CD-6F5E-F77D-01F5-164A7820108E}"/>
              </a:ext>
            </a:extLst>
          </p:cNvPr>
          <p:cNvGrpSpPr/>
          <p:nvPr/>
        </p:nvGrpSpPr>
        <p:grpSpPr>
          <a:xfrm>
            <a:off x="360252" y="1412904"/>
            <a:ext cx="3422409" cy="2666230"/>
            <a:chOff x="360252" y="1412904"/>
            <a:chExt cx="3422409" cy="2666230"/>
          </a:xfrm>
        </p:grpSpPr>
        <p:pic>
          <p:nvPicPr>
            <p:cNvPr id="4" name="Picture 3" descr="A computer screen shot of a planet&#10;&#10;AI-generated content may be incorrect.">
              <a:extLst>
                <a:ext uri="{FF2B5EF4-FFF2-40B4-BE49-F238E27FC236}">
                  <a16:creationId xmlns:a16="http://schemas.microsoft.com/office/drawing/2014/main" id="{50E422CF-E932-7C64-C0DE-D622BD55E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9081" t="8364" r="16450" b="10381"/>
            <a:stretch/>
          </p:blipFill>
          <p:spPr>
            <a:xfrm>
              <a:off x="360252" y="1412904"/>
              <a:ext cx="3422409" cy="26662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5248CEE5-3853-09F4-655A-DA23CFEFF407}"/>
                </a:ext>
              </a:extLst>
            </p:cNvPr>
            <p:cNvSpPr/>
            <p:nvPr/>
          </p:nvSpPr>
          <p:spPr>
            <a:xfrm>
              <a:off x="415555" y="1471238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921C6B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1F513247-B680-3903-7D68-12E0D810E698}"/>
                </a:ext>
              </a:extLst>
            </p:cNvPr>
            <p:cNvSpPr/>
            <p:nvPr/>
          </p:nvSpPr>
          <p:spPr>
            <a:xfrm>
              <a:off x="511291" y="1456113"/>
              <a:ext cx="491018" cy="119737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MEO</a:t>
              </a: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8490010A-729D-2D8D-EBE2-2CCB88E2C820}"/>
                </a:ext>
              </a:extLst>
            </p:cNvPr>
            <p:cNvSpPr/>
            <p:nvPr/>
          </p:nvSpPr>
          <p:spPr>
            <a:xfrm>
              <a:off x="511291" y="1619059"/>
              <a:ext cx="856936" cy="11973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40195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H-LEO/L-LEO</a:t>
              </a:r>
            </a:p>
          </p:txBody>
        </p:sp>
        <p:sp>
          <p:nvSpPr>
            <p:cNvPr id="8" name="Rounded Rectangle 2">
              <a:extLst>
                <a:ext uri="{FF2B5EF4-FFF2-40B4-BE49-F238E27FC236}">
                  <a16:creationId xmlns:a16="http://schemas.microsoft.com/office/drawing/2014/main" id="{C8D8E5A6-F2E2-FF6A-E905-0547685D4EE8}"/>
                </a:ext>
              </a:extLst>
            </p:cNvPr>
            <p:cNvSpPr/>
            <p:nvPr/>
          </p:nvSpPr>
          <p:spPr>
            <a:xfrm>
              <a:off x="415555" y="1634184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45BDF7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163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BAFC1B-8DBD-0A4E-FA60-67EEA76F8D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1585B5-5083-97D1-4118-26BC3C95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2328"/>
            <a:ext cx="9631516" cy="782357"/>
          </a:xfrm>
        </p:spPr>
        <p:txBody>
          <a:bodyPr/>
          <a:lstStyle/>
          <a:p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Global benefits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The relevance of adopting 5G NR NTN standards</a:t>
            </a:r>
            <a:br>
              <a:rPr lang="en-GB" sz="2000">
                <a:solidFill>
                  <a:schemeClr val="bg1">
                    <a:lumMod val="65000"/>
                  </a:schemeClr>
                </a:solidFill>
              </a:rPr>
            </a:b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6CA257-2598-226E-39AD-3DE19727F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56" y="1276448"/>
            <a:ext cx="8902888" cy="292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32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062D6E5E-D658-47D3-58CD-720B332BD68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510981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25" imgH="625" progId="TCLayout.ActiveDocument.1">
                  <p:embed/>
                </p:oleObj>
              </mc:Choice>
              <mc:Fallback>
                <p:oleObj name="think-cell Slide" r:id="rId3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62D6E5E-D658-47D3-58CD-720B332BD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36F7C922-ABE9-9F52-2C55-287AC509C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Thank you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6863C-76C6-A1AA-4EB8-862FAB669A6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963025" y="4843463"/>
            <a:ext cx="180975" cy="98425"/>
          </a:xfrm>
        </p:spPr>
        <p:txBody>
          <a:bodyPr/>
          <a:lstStyle/>
          <a:p>
            <a:fld id="{020A4007-B15C-4364-BF0A-8D607DB62D8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1" name="Grafik 2">
            <a:extLst>
              <a:ext uri="{FF2B5EF4-FFF2-40B4-BE49-F238E27FC236}">
                <a16:creationId xmlns:a16="http://schemas.microsoft.com/office/drawing/2014/main" id="{7D7B68D7-C485-8FE9-2187-487109630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324" y="51828"/>
            <a:ext cx="1776883" cy="77443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2D4C093-EBAA-9B09-4906-0CBDF482D48D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69F87AE-C2BC-A06C-485F-855B108CB283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EC-JRC-logo_horizontal_EN_pos_transparent-background.png">
              <a:extLst>
                <a:ext uri="{FF2B5EF4-FFF2-40B4-BE49-F238E27FC236}">
                  <a16:creationId xmlns:a16="http://schemas.microsoft.com/office/drawing/2014/main" id="{4CF83A29-093A-9F9E-5632-15DF0577D2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35" name="Image 33">
              <a:extLst>
                <a:ext uri="{FF2B5EF4-FFF2-40B4-BE49-F238E27FC236}">
                  <a16:creationId xmlns:a16="http://schemas.microsoft.com/office/drawing/2014/main" id="{856A70FD-0440-432A-61FF-62BF28D59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001F326-1271-7D55-0DDD-E6C9CEC2E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37" name="Picture 36" descr="A blue and black logo&#10;&#10;Description automatically generated">
              <a:extLst>
                <a:ext uri="{FF2B5EF4-FFF2-40B4-BE49-F238E27FC236}">
                  <a16:creationId xmlns:a16="http://schemas.microsoft.com/office/drawing/2014/main" id="{3895FE77-6228-5F03-D15A-B8E672F3F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8" name="Image 35">
              <a:extLst>
                <a:ext uri="{FF2B5EF4-FFF2-40B4-BE49-F238E27FC236}">
                  <a16:creationId xmlns:a16="http://schemas.microsoft.com/office/drawing/2014/main" id="{04FDEB3C-8280-C4D5-C261-75786B8A5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96078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65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d.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&quot;&gt;&lt;elem m_fUsage=&quot;1.89999999999999991118E+00&quot;&gt;&lt;m_msothmcolidx val=&quot;0&quot;/&gt;&lt;m_rgb r=&quot;88&quot; g=&quot;E3&quot; b=&quot;B1&quot;/&gt;&lt;/elem&gt;&lt;/m_vecMRU&gt;&lt;/m_mruColor&gt;&lt;m_eweekdayFirstOfWeek val=&quot;1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ES_16x9_Template_2022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S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0" tIns="0" rIns="0" bIns="0" rtlCol="0">
        <a:noAutofit/>
      </a:bodyPr>
      <a:lstStyle>
        <a:defPPr algn="l">
          <a:defRPr smtClean="0"/>
        </a:defPPr>
      </a:lstStyle>
    </a:txDef>
  </a:objectDefaults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SES 16x9 PPT Template.potx" id="{2CFE6804-1F8E-49A3-99AA-7B109B33ABB8}" vid="{9D101B2A-E86C-457E-B9C0-6853573E08DD}"/>
    </a:ext>
  </a:extLst>
</a:theme>
</file>

<file path=ppt/theme/theme2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BA93C03E07046AF4CDAACCA87F448" ma:contentTypeVersion="4" ma:contentTypeDescription="Create a new document." ma:contentTypeScope="" ma:versionID="75eec51132fed4ed218fc16954a4189e">
  <xsd:schema xmlns:xsd="http://www.w3.org/2001/XMLSchema" xmlns:xs="http://www.w3.org/2001/XMLSchema" xmlns:p="http://schemas.microsoft.com/office/2006/metadata/properties" xmlns:ns2="18b8f03f-6b01-4af2-87e9-7bfb66cf1da0" targetNamespace="http://schemas.microsoft.com/office/2006/metadata/properties" ma:root="true" ma:fieldsID="de6b2f0c4c1a8f0ac827ea4d62b29445" ns2:_="">
    <xsd:import namespace="18b8f03f-6b01-4af2-87e9-7bfb66cf1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8f03f-6b01-4af2-87e9-7bfb66cf1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0A671-E139-4F6D-BEE2-13C4028DA4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2638A2-CE7D-4647-9F75-8715182F4E6F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8b8f03f-6b01-4af2-87e9-7bfb66cf1da0"/>
  </ds:schemaRefs>
</ds:datastoreItem>
</file>

<file path=customXml/itemProps3.xml><?xml version="1.0" encoding="utf-8"?>
<ds:datastoreItem xmlns:ds="http://schemas.openxmlformats.org/officeDocument/2006/customXml" ds:itemID="{C8E5035B-D7FB-4BFB-8441-D78357A7F9E7}">
  <ds:schemaRefs>
    <ds:schemaRef ds:uri="18b8f03f-6b01-4af2-87e9-7bfb66cf1d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SES 16x9 PPT Template</Template>
  <TotalTime>0</TotalTime>
  <Words>171</Words>
  <Application>Microsoft Office PowerPoint</Application>
  <PresentationFormat>On-screen Show (16:9)</PresentationFormat>
  <Paragraphs>34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SES_16x9_Template_2022</vt:lpstr>
      <vt:lpstr>IRIS² – The First Fully Fledged 5G NR NTN Multi-Orbit Constellation</vt:lpstr>
      <vt:lpstr>PowerPoint Presentation</vt:lpstr>
      <vt:lpstr>PowerPoint Presentation</vt:lpstr>
      <vt:lpstr>IRIS² – Global benefits The relevance of adopting 5G NR NTN standards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TAKE YOUR STORY ANYWHERE</dc:title>
  <dc:creator>Piero Di Giacomo</dc:creator>
  <dc:description>April/May 2022</dc:description>
  <cp:lastModifiedBy>FERRAGUT Jaime (JRC-ISPRA)</cp:lastModifiedBy>
  <cp:revision>2</cp:revision>
  <dcterms:created xsi:type="dcterms:W3CDTF">2022-11-15T13:16:45Z</dcterms:created>
  <dcterms:modified xsi:type="dcterms:W3CDTF">2025-03-03T14:32:17Z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4b4a4d2-f55e-4cb1-9d3d-d9e45016299a_Enabled">
    <vt:lpwstr>true</vt:lpwstr>
  </property>
  <property fmtid="{D5CDD505-2E9C-101B-9397-08002B2CF9AE}" pid="3" name="MSIP_Label_74b4a4d2-f55e-4cb1-9d3d-d9e45016299a_SetDate">
    <vt:lpwstr>2022-05-13T12:17:32Z</vt:lpwstr>
  </property>
  <property fmtid="{D5CDD505-2E9C-101B-9397-08002B2CF9AE}" pid="4" name="MSIP_Label_74b4a4d2-f55e-4cb1-9d3d-d9e45016299a_Method">
    <vt:lpwstr>Standard</vt:lpwstr>
  </property>
  <property fmtid="{D5CDD505-2E9C-101B-9397-08002B2CF9AE}" pid="5" name="MSIP_Label_74b4a4d2-f55e-4cb1-9d3d-d9e45016299a_Name">
    <vt:lpwstr>Company Use</vt:lpwstr>
  </property>
  <property fmtid="{D5CDD505-2E9C-101B-9397-08002B2CF9AE}" pid="6" name="MSIP_Label_74b4a4d2-f55e-4cb1-9d3d-d9e45016299a_SiteId">
    <vt:lpwstr>88281ca8-e525-4a8d-b965-480a7ac2b970</vt:lpwstr>
  </property>
  <property fmtid="{D5CDD505-2E9C-101B-9397-08002B2CF9AE}" pid="7" name="MSIP_Label_74b4a4d2-f55e-4cb1-9d3d-d9e45016299a_ActionId">
    <vt:lpwstr>93c13ec0-877c-48c0-91e5-fa3d4849a94c</vt:lpwstr>
  </property>
  <property fmtid="{D5CDD505-2E9C-101B-9397-08002B2CF9AE}" pid="8" name="MSIP_Label_74b4a4d2-f55e-4cb1-9d3d-d9e45016299a_ContentBits">
    <vt:lpwstr>0</vt:lpwstr>
  </property>
  <property fmtid="{D5CDD505-2E9C-101B-9397-08002B2CF9AE}" pid="9" name="MediaServiceImageTags">
    <vt:lpwstr/>
  </property>
  <property fmtid="{D5CDD505-2E9C-101B-9397-08002B2CF9AE}" pid="10" name="TitusGUID">
    <vt:lpwstr>8c6c4113-b96e-490c-9b65-9365b7816830</vt:lpwstr>
  </property>
  <property fmtid="{D5CDD505-2E9C-101B-9397-08002B2CF9AE}" pid="11" name="LABEL">
    <vt:lpwstr>S</vt:lpwstr>
  </property>
  <property fmtid="{D5CDD505-2E9C-101B-9397-08002B2CF9AE}" pid="12" name="L1">
    <vt:lpwstr>C-ALL</vt:lpwstr>
  </property>
  <property fmtid="{D5CDD505-2E9C-101B-9397-08002B2CF9AE}" pid="13" name="L2">
    <vt:lpwstr>C-CS</vt:lpwstr>
  </property>
  <property fmtid="{D5CDD505-2E9C-101B-9397-08002B2CF9AE}" pid="14" name="L3">
    <vt:lpwstr>C-AD-AMB</vt:lpwstr>
  </property>
  <property fmtid="{D5CDD505-2E9C-101B-9397-08002B2CF9AE}" pid="15" name="CCAV">
    <vt:lpwstr/>
  </property>
  <property fmtid="{D5CDD505-2E9C-101B-9397-08002B2CF9AE}" pid="16" name="Visual">
    <vt:lpwstr>0</vt:lpwstr>
  </property>
  <property fmtid="{D5CDD505-2E9C-101B-9397-08002B2CF9AE}" pid="17" name="xd_ProgID">
    <vt:lpwstr/>
  </property>
  <property fmtid="{D5CDD505-2E9C-101B-9397-08002B2CF9AE}" pid="18" name="ComplianceAssetId">
    <vt:lpwstr/>
  </property>
  <property fmtid="{D5CDD505-2E9C-101B-9397-08002B2CF9AE}" pid="19" name="TemplateUrl">
    <vt:lpwstr/>
  </property>
  <property fmtid="{D5CDD505-2E9C-101B-9397-08002B2CF9AE}" pid="20" name="_ExtendedDescription">
    <vt:lpwstr/>
  </property>
  <property fmtid="{D5CDD505-2E9C-101B-9397-08002B2CF9AE}" pid="21" name="xd_Signature">
    <vt:bool>false</vt:bool>
  </property>
  <property fmtid="{D5CDD505-2E9C-101B-9397-08002B2CF9AE}" pid="22" name="TriggerFlowInfo">
    <vt:lpwstr/>
  </property>
  <property fmtid="{D5CDD505-2E9C-101B-9397-08002B2CF9AE}" pid="23" name="ContentTypeId">
    <vt:lpwstr>0x010100646BA93C03E07046AF4CDAACCA87F448</vt:lpwstr>
  </property>
  <property fmtid="{D5CDD505-2E9C-101B-9397-08002B2CF9AE}" pid="24" name="MSIP_Label_6bd9ddd1-4d20-43f6-abfa-fc3c07406f94_Name">
    <vt:lpwstr>Commission Use</vt:lpwstr>
  </property>
  <property fmtid="{D5CDD505-2E9C-101B-9397-08002B2CF9AE}" pid="25" name="MSIP_Label_6bd9ddd1-4d20-43f6-abfa-fc3c07406f94_ActionId">
    <vt:lpwstr>0264f34b-3f18-434d-a0ae-8bdd585b147a</vt:lpwstr>
  </property>
  <property fmtid="{D5CDD505-2E9C-101B-9397-08002B2CF9AE}" pid="26" name="MSIP_Label_6bd9ddd1-4d20-43f6-abfa-fc3c07406f94_Tag">
    <vt:lpwstr>10, 3, 0, 2</vt:lpwstr>
  </property>
  <property fmtid="{D5CDD505-2E9C-101B-9397-08002B2CF9AE}" pid="27" name="MSIP_Label_6bd9ddd1-4d20-43f6-abfa-fc3c07406f94_ContentBits">
    <vt:lpwstr>0</vt:lpwstr>
  </property>
  <property fmtid="{D5CDD505-2E9C-101B-9397-08002B2CF9AE}" pid="28" name="MSIP_Label_6bd9ddd1-4d20-43f6-abfa-fc3c07406f94_SiteId">
    <vt:lpwstr>b24c8b06-522c-46fe-9080-70926f8dddb1</vt:lpwstr>
  </property>
  <property fmtid="{D5CDD505-2E9C-101B-9397-08002B2CF9AE}" pid="29" name="MSIP_Label_6bd9ddd1-4d20-43f6-abfa-fc3c07406f94_Enabled">
    <vt:lpwstr>true</vt:lpwstr>
  </property>
  <property fmtid="{D5CDD505-2E9C-101B-9397-08002B2CF9AE}" pid="30" name="MSIP_Label_6bd9ddd1-4d20-43f6-abfa-fc3c07406f94_Method">
    <vt:lpwstr>Standard</vt:lpwstr>
  </property>
  <property fmtid="{D5CDD505-2E9C-101B-9397-08002B2CF9AE}" pid="31" name="MSIP_Label_6bd9ddd1-4d20-43f6-abfa-fc3c07406f94_SetDate">
    <vt:lpwstr>2025-02-28T16:50:42Z</vt:lpwstr>
  </property>
</Properties>
</file>