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4" r:id="rId1"/>
  </p:sldMasterIdLst>
  <p:notesMasterIdLst>
    <p:notesMasterId r:id="rId11"/>
  </p:notesMasterIdLst>
  <p:sldIdLst>
    <p:sldId id="256" r:id="rId2"/>
    <p:sldId id="258" r:id="rId3"/>
    <p:sldId id="271" r:id="rId4"/>
    <p:sldId id="274" r:id="rId5"/>
    <p:sldId id="270" r:id="rId6"/>
    <p:sldId id="275" r:id="rId7"/>
    <p:sldId id="273" r:id="rId8"/>
    <p:sldId id="269" r:id="rId9"/>
    <p:sldId id="272"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81D2D7B-5115-4BD9-8FF9-57ACF1E4B259}">
          <p14:sldIdLst>
            <p14:sldId id="256"/>
          </p14:sldIdLst>
        </p14:section>
        <p14:section name="Untitled Section" id="{EBE335E1-8199-43EA-98CC-AF5FC85FE0C0}">
          <p14:sldIdLst>
            <p14:sldId id="258"/>
            <p14:sldId id="271"/>
            <p14:sldId id="274"/>
            <p14:sldId id="270"/>
            <p14:sldId id="275"/>
            <p14:sldId id="273"/>
            <p14:sldId id="269"/>
            <p14:sldId id="27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D9D28F-C990-26F1-B5F0-E5BBAD468C75}" name="Million, Samson" initials="SM" userId="S::samson.million@intelsat.com::29023735-1094-4487-b115-fd10a537b8a8" providerId="AD"/>
  <p188:author id="{1FA4EFA4-3EE8-D3E7-BDD8-A04ADFFC7867}" name="Salim Yaghmour" initials="SY" userId="S::salim.yaghmour@intelsat.com::dff8fcf2-6dbd-426c-8273-b62d7fce027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2" d="100"/>
          <a:sy n="102" d="100"/>
        </p:scale>
        <p:origin x="816" y="13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51705-E8E2-4350-A0B5-BF6FE78B6ADB}" type="datetimeFigureOut">
              <a:rPr lang="en-GB" smtClean="0"/>
              <a:t>03/03/2025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539F87-B522-4A9A-AE0F-0EC72A8683E1}" type="slidenum">
              <a:rPr lang="en-GB" smtClean="0"/>
              <a:t>‹#›</a:t>
            </a:fld>
            <a:endParaRPr lang="en-GB"/>
          </a:p>
        </p:txBody>
      </p:sp>
    </p:spTree>
    <p:extLst>
      <p:ext uri="{BB962C8B-B14F-4D97-AF65-F5344CB8AC3E}">
        <p14:creationId xmlns:p14="http://schemas.microsoft.com/office/powerpoint/2010/main" val="945918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539F87-B522-4A9A-AE0F-0EC72A8683E1}" type="slidenum">
              <a:rPr lang="en-GB" smtClean="0"/>
              <a:t>6</a:t>
            </a:fld>
            <a:endParaRPr lang="en-GB"/>
          </a:p>
        </p:txBody>
      </p:sp>
    </p:spTree>
    <p:extLst>
      <p:ext uri="{BB962C8B-B14F-4D97-AF65-F5344CB8AC3E}">
        <p14:creationId xmlns:p14="http://schemas.microsoft.com/office/powerpoint/2010/main" val="3420512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0070C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8" name="Rectangle 7"/>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5" name="Footer Placeholder 4"/>
          <p:cNvSpPr>
            <a:spLocks noGrp="1"/>
          </p:cNvSpPr>
          <p:nvPr>
            <p:ph type="ftr" sz="quarter" idx="11"/>
          </p:nvPr>
        </p:nvSpPr>
        <p:spPr>
          <a:solidFill>
            <a:srgbClr val="0070C0"/>
          </a:solidFill>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632039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015314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10290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
        <p:nvSpPr>
          <p:cNvPr id="7" name="Rectangle 6">
            <a:extLst>
              <a:ext uri="{FF2B5EF4-FFF2-40B4-BE49-F238E27FC236}">
                <a16:creationId xmlns:a16="http://schemas.microsoft.com/office/drawing/2014/main" id="{06B884B7-4053-9A49-AF73-654F4CC982C8}"/>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0491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
        <p:nvSpPr>
          <p:cNvPr id="9" name="Rectangle 8">
            <a:extLst>
              <a:ext uri="{FF2B5EF4-FFF2-40B4-BE49-F238E27FC236}">
                <a16:creationId xmlns:a16="http://schemas.microsoft.com/office/drawing/2014/main" id="{0321C379-ECA9-6353-0AD6-3BA5DF10C000}"/>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5896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2057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lvl3pPr marL="566928" indent="-182880">
              <a:buClr>
                <a:srgbClr val="0070C0"/>
              </a:buClr>
              <a:buSzPct val="120000"/>
              <a:buFont typeface="Wingdings" panose="05000000000000000000" pitchFamily="2" charset="2"/>
              <a:buChar char="§"/>
              <a:defRPr/>
            </a:lvl3pPr>
            <a:lvl4pPr marL="749808" indent="-182880">
              <a:buClr>
                <a:srgbClr val="0070C0"/>
              </a:buClr>
              <a:buSzPct val="120000"/>
              <a:buFont typeface="Wingdings" panose="05000000000000000000" pitchFamily="2" charset="2"/>
              <a:buChar char="§"/>
              <a:defRPr/>
            </a:lvl4pPr>
            <a:lvl5pPr marL="932688" indent="-182880">
              <a:buClr>
                <a:srgbClr val="0070C0"/>
              </a:buClr>
              <a:buSzPct val="120000"/>
              <a:buFont typeface="Wingdings" panose="05000000000000000000"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17920" y="1845735"/>
            <a:ext cx="4937760" cy="4023360"/>
          </a:xfrm>
        </p:spPr>
        <p:txBody>
          <a:bodyPr/>
          <a:lstStyle>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9733AE56-51AF-B757-0282-F5267C324E9F}"/>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294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lvl2pPr>
              <a:buClr>
                <a:srgbClr val="0070C0"/>
              </a:buClr>
              <a:defRPr/>
            </a:lvl2pPr>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lvl2pPr>
              <a:buClr>
                <a:srgbClr val="0070C0"/>
              </a:buClr>
              <a:defRPr/>
            </a:lvl2pPr>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0292F509-2C8F-52A1-0C76-F3B0A3FCB100}"/>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27930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469B5BD-C33D-407A-8652-0D3D6CBDED23}" type="slidenum">
              <a:rPr lang="en-GB" smtClean="0"/>
              <a:t>‹#›</a:t>
            </a:fld>
            <a:endParaRPr lang="en-GB" dirty="0"/>
          </a:p>
        </p:txBody>
      </p:sp>
      <p:sp>
        <p:nvSpPr>
          <p:cNvPr id="6" name="Rectangle 5">
            <a:extLst>
              <a:ext uri="{FF2B5EF4-FFF2-40B4-BE49-F238E27FC236}">
                <a16:creationId xmlns:a16="http://schemas.microsoft.com/office/drawing/2014/main" id="{AF6E77BB-B14E-79E5-5BBC-F4966892969C}"/>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87363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95BD29BC-5897-63D6-1FA4-40E4A1B4FC72}"/>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87457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16" y="0"/>
            <a:ext cx="4050791"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720243" y="80010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624F836-B9F0-4442-A0C5-00C74EB584D4}" type="datetimeFigureOut">
              <a:rPr lang="en-GB" smtClean="0"/>
              <a:t>03/03/2025</a:t>
            </a:fld>
            <a:endParaRPr lang="en-GB"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GB"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469B5BD-C33D-407A-8652-0D3D6CBDED23}" type="slidenum">
              <a:rPr lang="en-GB" smtClean="0"/>
              <a:t>‹#›</a:t>
            </a:fld>
            <a:endParaRPr lang="en-GB" dirty="0"/>
          </a:p>
        </p:txBody>
      </p:sp>
      <p:sp>
        <p:nvSpPr>
          <p:cNvPr id="10" name="Rectangle 9">
            <a:extLst>
              <a:ext uri="{FF2B5EF4-FFF2-40B4-BE49-F238E27FC236}">
                <a16:creationId xmlns:a16="http://schemas.microsoft.com/office/drawing/2014/main" id="{817BBDFF-E16B-BF2E-DB0D-AA85898B64CB}"/>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88880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24F836-B9F0-4442-A0C5-00C74EB584D4}" type="datetimeFigureOut">
              <a:rPr lang="en-GB" smtClean="0"/>
              <a:t>03/03/2025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40210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4"/>
            <a:ext cx="10058400" cy="117988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624F836-B9F0-4442-A0C5-00C74EB584D4}" type="datetimeFigureOut">
              <a:rPr lang="en-GB" smtClean="0"/>
              <a:t>03/03/2025</a:t>
            </a:fld>
            <a:endParaRPr lang="en-GB"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GB"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469B5BD-C33D-407A-8652-0D3D6CBDED23}" type="slidenum">
              <a:rPr lang="en-GB" smtClean="0"/>
              <a:t>‹#›</a:t>
            </a:fld>
            <a:endParaRPr lang="en-GB" dirty="0"/>
          </a:p>
        </p:txBody>
      </p:sp>
    </p:spTree>
    <p:extLst>
      <p:ext uri="{BB962C8B-B14F-4D97-AF65-F5344CB8AC3E}">
        <p14:creationId xmlns:p14="http://schemas.microsoft.com/office/powerpoint/2010/main" val="2628597900"/>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501CAE0-7D99-E9AE-0DF6-8A0FFF5F18A4}"/>
              </a:ext>
            </a:extLst>
          </p:cNvPr>
          <p:cNvSpPr>
            <a:spLocks noGrp="1"/>
          </p:cNvSpPr>
          <p:nvPr>
            <p:ph type="title"/>
          </p:nvPr>
        </p:nvSpPr>
        <p:spPr>
          <a:xfrm>
            <a:off x="657498" y="271305"/>
            <a:ext cx="10877005" cy="4933741"/>
          </a:xfrm>
        </p:spPr>
        <p:txBody>
          <a:bodyPr>
            <a:noAutofit/>
          </a:bodyPr>
          <a:lstStyle/>
          <a:p>
            <a:pPr>
              <a:lnSpc>
                <a:spcPct val="100000"/>
              </a:lnSpc>
            </a:pPr>
            <a:r>
              <a:rPr lang="en-US" sz="2400" b="1" dirty="0">
                <a:effectLst/>
                <a:latin typeface="Arial" panose="020B0604020202020204" pitchFamily="34" charset="0"/>
                <a:ea typeface="SimSun" panose="02010600030101010101" pitchFamily="2" charset="-122"/>
                <a:cs typeface="Arial" panose="020B0604020202020204" pitchFamily="34" charset="0"/>
              </a:rPr>
              <a:t>3GPP TSG RAN Meeting #107					 RP-250468</a:t>
            </a:r>
            <a:br>
              <a:rPr lang="en-US" sz="2400" b="1" dirty="0">
                <a:effectLst/>
                <a:latin typeface="Arial" panose="020B0604020202020204" pitchFamily="34" charset="0"/>
                <a:ea typeface="SimSun" panose="02010600030101010101" pitchFamily="2" charset="-122"/>
                <a:cs typeface="Arial" panose="020B0604020202020204" pitchFamily="34" charset="0"/>
              </a:rPr>
            </a:br>
            <a:r>
              <a:rPr lang="en-US" sz="2400" b="1" dirty="0">
                <a:effectLst/>
                <a:latin typeface="Arial" panose="020B0604020202020204" pitchFamily="34" charset="0"/>
                <a:ea typeface="SimSun" panose="02010600030101010101" pitchFamily="2" charset="-122"/>
                <a:cs typeface="Arial" panose="020B0604020202020204" pitchFamily="34" charset="0"/>
              </a:rPr>
              <a:t>Incheon, Korea, March 12-14, 2025</a:t>
            </a:r>
            <a:br>
              <a:rPr lang="en-US" sz="2400" b="1" dirty="0">
                <a:effectLst/>
                <a:latin typeface="Arial" panose="020B0604020202020204" pitchFamily="34" charset="0"/>
                <a:ea typeface="SimSun" panose="02010600030101010101" pitchFamily="2" charset="-122"/>
                <a:cs typeface="Arial" panose="020B0604020202020204" pitchFamily="34" charset="0"/>
              </a:rPr>
            </a:br>
            <a:br>
              <a:rPr lang="en-GB" sz="2400" b="1"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 </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Agenda Item:	9.4.1.6</a:t>
            </a:r>
            <a:r>
              <a:rPr lang="en-GB" sz="2400" b="1" dirty="0">
                <a:latin typeface="Arial" panose="020B0604020202020204" pitchFamily="34" charset="0"/>
                <a:ea typeface="SimSun" panose="02010600030101010101" pitchFamily="2" charset="-122"/>
                <a:cs typeface="Arial" panose="020B0604020202020204" pitchFamily="34" charset="0"/>
              </a:rPr>
              <a:t>                                                                                                                                                                                                                                                                                                                                                                                                                                                                                                                                                                                                                                                                                                                                                                                                                                                                                                                                                                                                                                                                                                                                                                                                                                                                                                                                                                                                                                                                                                                                                                                                                                                                                                                                                                                                                                                                                                                                                                                                                                                                                                                                                                                                                                                                                                                                                                                                                                                                                                                                                                                                                                                                                                                                                                                                                                                                                                                                                                                                                                                                                                                                                                                                                                                                                                                                                                                                                                                                                                                                                                                                                                                                                                                                                                                                                                                                                                                                                                                                                                                                                                                                                                                                                                                                                                                                                                                                                                                                                                                                                                                                                                                           </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Source: 		Intelsat, </a:t>
            </a:r>
            <a:r>
              <a:rPr lang="en-GB" sz="2400" b="1" dirty="0" err="1">
                <a:effectLst/>
                <a:latin typeface="Arial" panose="020B0604020202020204" pitchFamily="34" charset="0"/>
                <a:ea typeface="SimSun" panose="02010600030101010101" pitchFamily="2" charset="-122"/>
                <a:cs typeface="Arial" panose="020B0604020202020204" pitchFamily="34" charset="0"/>
              </a:rPr>
              <a:t>Gilat</a:t>
            </a:r>
            <a:r>
              <a:rPr lang="en-GB" sz="2400" b="1" dirty="0">
                <a:effectLst/>
                <a:latin typeface="Arial" panose="020B0604020202020204" pitchFamily="34" charset="0"/>
                <a:ea typeface="SimSun" panose="02010600030101010101" pitchFamily="2" charset="-122"/>
                <a:cs typeface="Arial" panose="020B0604020202020204" pitchFamily="34" charset="0"/>
              </a:rPr>
              <a:t>, JSAT Sky Perfect, MITRE, </a:t>
            </a:r>
            <a:r>
              <a:rPr lang="en-GB" sz="2400" b="1" dirty="0" err="1">
                <a:effectLst/>
                <a:latin typeface="Arial" panose="020B0604020202020204" pitchFamily="34" charset="0"/>
                <a:ea typeface="SimSun" panose="02010600030101010101" pitchFamily="2" charset="-122"/>
                <a:cs typeface="Arial" panose="020B0604020202020204" pitchFamily="34" charset="0"/>
              </a:rPr>
              <a:t>Tejas</a:t>
            </a:r>
            <a:r>
              <a:rPr lang="en-GB" sz="2400" b="1" dirty="0">
                <a:effectLst/>
                <a:latin typeface="Arial" panose="020B0604020202020204" pitchFamily="34" charset="0"/>
                <a:ea typeface="SimSun" panose="02010600030101010101" pitchFamily="2" charset="-122"/>
                <a:cs typeface="Arial" panose="020B0604020202020204" pitchFamily="34" charset="0"/>
              </a:rPr>
              <a:t> Networks, 			Lockheed Martin, Kratos, CHTTL   </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Title:</a:t>
            </a:r>
            <a:r>
              <a:rPr lang="en-GB" sz="2400" dirty="0">
                <a:effectLst/>
                <a:latin typeface="Arial" panose="020B0604020202020204" pitchFamily="34" charset="0"/>
                <a:ea typeface="SimSun" panose="02010600030101010101" pitchFamily="2" charset="-122"/>
                <a:cs typeface="Arial" panose="020B0604020202020204" pitchFamily="34" charset="0"/>
              </a:rPr>
              <a:t> 	 		</a:t>
            </a:r>
            <a:r>
              <a:rPr lang="en-GB" sz="2400" b="1" dirty="0">
                <a:latin typeface="Arial" panose="020B0604020202020204" pitchFamily="34" charset="0"/>
                <a:ea typeface="SimSun" panose="02010600030101010101" pitchFamily="2" charset="-122"/>
                <a:cs typeface="Arial" panose="020B0604020202020204" pitchFamily="34" charset="0"/>
              </a:rPr>
              <a:t>Motivation of Including 15 kHz Sub-Carrier Spacing for 			FR1 in the Ku Band  </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Document for:</a:t>
            </a:r>
            <a:r>
              <a:rPr lang="en-GB" sz="2400" dirty="0">
                <a:effectLst/>
                <a:latin typeface="Arial" panose="020B0604020202020204" pitchFamily="34" charset="0"/>
                <a:ea typeface="SimSun" panose="02010600030101010101" pitchFamily="2" charset="-122"/>
                <a:cs typeface="Arial" panose="020B0604020202020204" pitchFamily="34" charset="0"/>
              </a:rPr>
              <a:t>	</a:t>
            </a:r>
            <a:r>
              <a:rPr lang="en-GB" sz="2400" b="1" dirty="0">
                <a:effectLst/>
                <a:latin typeface="Arial" panose="020B0604020202020204" pitchFamily="34" charset="0"/>
                <a:ea typeface="SimSun" panose="02010600030101010101" pitchFamily="2" charset="-122"/>
                <a:cs typeface="Arial" panose="020B0604020202020204" pitchFamily="34" charset="0"/>
              </a:rPr>
              <a:t>Discussion and Decision</a:t>
            </a:r>
            <a:br>
              <a:rPr lang="en-GB" sz="2400" b="1" dirty="0">
                <a:effectLst/>
                <a:latin typeface="Arial" panose="020B0604020202020204" pitchFamily="34" charset="0"/>
                <a:ea typeface="SimSun" panose="02010600030101010101" pitchFamily="2" charset="-122"/>
                <a:cs typeface="Arial" panose="020B0604020202020204" pitchFamily="34" charset="0"/>
              </a:rPr>
            </a:br>
            <a:br>
              <a:rPr lang="en-GB" sz="2400" b="1" dirty="0">
                <a:effectLst/>
                <a:latin typeface="Arial" panose="020B0604020202020204" pitchFamily="34" charset="0"/>
                <a:ea typeface="SimSun" panose="02010600030101010101" pitchFamily="2" charset="-122"/>
                <a:cs typeface="Arial" panose="020B0604020202020204" pitchFamily="34" charset="0"/>
              </a:rPr>
            </a:br>
            <a:endParaRPr lang="en-GB" sz="2400" dirty="0">
              <a:solidFill>
                <a:srgbClr val="FF0000"/>
              </a:solidFill>
            </a:endParaRPr>
          </a:p>
        </p:txBody>
      </p:sp>
    </p:spTree>
    <p:extLst>
      <p:ext uri="{BB962C8B-B14F-4D97-AF65-F5344CB8AC3E}">
        <p14:creationId xmlns:p14="http://schemas.microsoft.com/office/powerpoint/2010/main" val="2386442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A894A1-0C24-3A2F-143E-651F32072F28}"/>
              </a:ext>
            </a:extLst>
          </p:cNvPr>
          <p:cNvSpPr>
            <a:spLocks noGrp="1"/>
          </p:cNvSpPr>
          <p:nvPr>
            <p:ph type="title"/>
          </p:nvPr>
        </p:nvSpPr>
        <p:spPr>
          <a:xfrm>
            <a:off x="1097280" y="286604"/>
            <a:ext cx="10058400" cy="702302"/>
          </a:xfrm>
        </p:spPr>
        <p:txBody>
          <a:bodyPr>
            <a:normAutofit fontScale="90000"/>
          </a:bodyPr>
          <a:lstStyle/>
          <a:p>
            <a:r>
              <a:rPr lang="en-GB" dirty="0"/>
              <a:t>Introduction</a:t>
            </a:r>
          </a:p>
        </p:txBody>
      </p:sp>
      <p:sp>
        <p:nvSpPr>
          <p:cNvPr id="10" name="Content Placeholder 9">
            <a:extLst>
              <a:ext uri="{FF2B5EF4-FFF2-40B4-BE49-F238E27FC236}">
                <a16:creationId xmlns:a16="http://schemas.microsoft.com/office/drawing/2014/main" id="{C5B781FC-92C3-0DB2-3F8A-C3231EE0156B}"/>
              </a:ext>
            </a:extLst>
          </p:cNvPr>
          <p:cNvSpPr>
            <a:spLocks noGrp="1"/>
          </p:cNvSpPr>
          <p:nvPr>
            <p:ph idx="1"/>
          </p:nvPr>
        </p:nvSpPr>
        <p:spPr>
          <a:xfrm>
            <a:off x="1097280" y="1079863"/>
            <a:ext cx="10058400" cy="4789231"/>
          </a:xfrm>
        </p:spPr>
        <p:txBody>
          <a:bodyPr>
            <a:normAutofit/>
          </a:bodyPr>
          <a:lstStyle/>
          <a:p>
            <a:pPr marL="0" indent="0" algn="just">
              <a:buNone/>
            </a:pPr>
            <a:r>
              <a:rPr lang="en-GB" dirty="0"/>
              <a:t>The purpose of this contribution is to highlight the benefits of 15 kHz Sub-Carrier Spacing  (SCS) for narrow band services in the Ku Band. </a:t>
            </a:r>
          </a:p>
          <a:p>
            <a:pPr marL="0" indent="0" algn="just">
              <a:buNone/>
            </a:pPr>
            <a:r>
              <a:rPr lang="en-US" dirty="0"/>
              <a:t>Currently several Satellite operators are providing services to various customers using narrowband beams. </a:t>
            </a:r>
          </a:p>
          <a:p>
            <a:pPr marL="0" indent="0" algn="just">
              <a:buNone/>
            </a:pPr>
            <a:r>
              <a:rPr lang="en-GB" sz="1800" dirty="0">
                <a:effectLst/>
                <a:latin typeface="Arial" panose="020B0604020202020204" pitchFamily="34" charset="0"/>
                <a:ea typeface="Microsoft JhengHei UI" panose="020B0604030504040204" pitchFamily="34" charset="-120"/>
                <a:cs typeface="Arial" panose="020B0604020202020204" pitchFamily="34" charset="0"/>
              </a:rPr>
              <a:t>The network involves terminals with a substantial number of devices in a wider coverage area. Majority of these mass devices are low-cost entry level devices designed with simple technology for the consumer market. Specifically, these low-cost devices are power limited and low form-factor antenna aperture resulting in narrowband carrier services.</a:t>
            </a:r>
            <a:endParaRPr lang="en-GB" sz="1800" dirty="0">
              <a:effectLst/>
              <a:latin typeface="Arial" panose="020B0604020202020204" pitchFamily="34" charset="0"/>
              <a:ea typeface="SimSun" panose="02010600030101010101" pitchFamily="2" charset="-122"/>
              <a:cs typeface="Times New Roman" panose="02020603050405020304" pitchFamily="18" charset="0"/>
            </a:endParaRPr>
          </a:p>
          <a:p>
            <a:pPr marL="0" indent="0" algn="just">
              <a:buNone/>
            </a:pPr>
            <a:endParaRPr lang="en-GB" dirty="0"/>
          </a:p>
          <a:p>
            <a:endParaRPr lang="en-GB" dirty="0"/>
          </a:p>
          <a:p>
            <a:endParaRPr lang="en-GB" dirty="0"/>
          </a:p>
          <a:p>
            <a:endParaRPr lang="en-GB" dirty="0"/>
          </a:p>
        </p:txBody>
      </p:sp>
    </p:spTree>
    <p:extLst>
      <p:ext uri="{BB962C8B-B14F-4D97-AF65-F5344CB8AC3E}">
        <p14:creationId xmlns:p14="http://schemas.microsoft.com/office/powerpoint/2010/main" val="1620970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CFD98-8545-5101-633B-9BF7C170BD84}"/>
              </a:ext>
            </a:extLst>
          </p:cNvPr>
          <p:cNvSpPr>
            <a:spLocks noGrp="1"/>
          </p:cNvSpPr>
          <p:nvPr>
            <p:ph type="title"/>
          </p:nvPr>
        </p:nvSpPr>
        <p:spPr/>
        <p:txBody>
          <a:bodyPr/>
          <a:lstStyle/>
          <a:p>
            <a:r>
              <a:rPr lang="en-GB" dirty="0"/>
              <a:t>Narrow Band Services </a:t>
            </a:r>
          </a:p>
        </p:txBody>
      </p:sp>
      <p:sp>
        <p:nvSpPr>
          <p:cNvPr id="3" name="Content Placeholder 2">
            <a:extLst>
              <a:ext uri="{FF2B5EF4-FFF2-40B4-BE49-F238E27FC236}">
                <a16:creationId xmlns:a16="http://schemas.microsoft.com/office/drawing/2014/main" id="{CDA74633-4733-27FE-2CBE-248B9ECF2159}"/>
              </a:ext>
            </a:extLst>
          </p:cNvPr>
          <p:cNvSpPr>
            <a:spLocks noGrp="1"/>
          </p:cNvSpPr>
          <p:nvPr>
            <p:ph idx="1"/>
          </p:nvPr>
        </p:nvSpPr>
        <p:spPr>
          <a:xfrm>
            <a:off x="1097280" y="1583703"/>
            <a:ext cx="10058400" cy="4285391"/>
          </a:xfrm>
        </p:spPr>
        <p:txBody>
          <a:bodyPr>
            <a:normAutofit/>
          </a:bodyPr>
          <a:lstStyle/>
          <a:p>
            <a:pPr marL="0" indent="0" algn="just">
              <a:buNone/>
            </a:pPr>
            <a:r>
              <a:rPr lang="en-GB" dirty="0"/>
              <a:t>As part of our service offering to customers, Narrow Band Services' make up the bulk of the low-throughput services </a:t>
            </a:r>
            <a:r>
              <a:rPr lang="en-US" dirty="0"/>
              <a:t>These services and application involve providing capacity for Narrow Band applications such as</a:t>
            </a:r>
            <a:r>
              <a:rPr lang="en-GB" dirty="0"/>
              <a:t>:</a:t>
            </a:r>
          </a:p>
          <a:p>
            <a:pPr lvl="1" algn="just">
              <a:buFont typeface="Wingdings" panose="05000000000000000000" pitchFamily="2" charset="2"/>
              <a:buChar char="§"/>
            </a:pPr>
            <a:r>
              <a:rPr lang="en-GB" dirty="0"/>
              <a:t> Telemetry </a:t>
            </a:r>
          </a:p>
          <a:p>
            <a:pPr lvl="1" algn="just">
              <a:buFont typeface="Wingdings" panose="05000000000000000000" pitchFamily="2" charset="2"/>
              <a:buChar char="§"/>
            </a:pPr>
            <a:r>
              <a:rPr lang="en-GB" dirty="0"/>
              <a:t> VoIP </a:t>
            </a:r>
          </a:p>
          <a:p>
            <a:pPr lvl="1" algn="just">
              <a:buFont typeface="Wingdings" panose="05000000000000000000" pitchFamily="2" charset="2"/>
              <a:buChar char="§"/>
            </a:pPr>
            <a:r>
              <a:rPr lang="en-GB" dirty="0"/>
              <a:t> IoT </a:t>
            </a:r>
          </a:p>
          <a:p>
            <a:pPr lvl="1" algn="just">
              <a:buFont typeface="Wingdings" panose="05000000000000000000" pitchFamily="2" charset="2"/>
              <a:buChar char="§"/>
            </a:pPr>
            <a:r>
              <a:rPr lang="en-GB" dirty="0"/>
              <a:t>Firmware updates </a:t>
            </a:r>
          </a:p>
          <a:p>
            <a:pPr marL="0" indent="0" algn="just">
              <a:buNone/>
            </a:pPr>
            <a:r>
              <a:rPr lang="en-GB" dirty="0"/>
              <a:t>The above services are currently deployed over proprietary technology. Currently these narrow band services are offered over 5-10 MHz bandwidths </a:t>
            </a:r>
          </a:p>
          <a:p>
            <a:pPr marL="0" indent="0" algn="just">
              <a:buNone/>
            </a:pPr>
            <a:r>
              <a:rPr lang="en-GB" dirty="0"/>
              <a:t>With the future deployment of 5G-NTN Technologies, it is vital to continue to provide like services to our customers.</a:t>
            </a:r>
          </a:p>
        </p:txBody>
      </p:sp>
    </p:spTree>
    <p:extLst>
      <p:ext uri="{BB962C8B-B14F-4D97-AF65-F5344CB8AC3E}">
        <p14:creationId xmlns:p14="http://schemas.microsoft.com/office/powerpoint/2010/main" val="2541703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diagram of a satellite&#10;&#10;AI-generated content may be incorrect.">
            <a:extLst>
              <a:ext uri="{FF2B5EF4-FFF2-40B4-BE49-F238E27FC236}">
                <a16:creationId xmlns:a16="http://schemas.microsoft.com/office/drawing/2014/main" id="{34143F35-6D42-5EF0-B775-7C84505BD4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7382" y="988905"/>
            <a:ext cx="4524376" cy="4550699"/>
          </a:xfrm>
          <a:prstGeom prst="rect">
            <a:avLst/>
          </a:prstGeom>
        </p:spPr>
      </p:pic>
      <p:sp>
        <p:nvSpPr>
          <p:cNvPr id="2" name="Title 1">
            <a:extLst>
              <a:ext uri="{FF2B5EF4-FFF2-40B4-BE49-F238E27FC236}">
                <a16:creationId xmlns:a16="http://schemas.microsoft.com/office/drawing/2014/main" id="{40DCFD98-8545-5101-633B-9BF7C170BD84}"/>
              </a:ext>
            </a:extLst>
          </p:cNvPr>
          <p:cNvSpPr>
            <a:spLocks noGrp="1"/>
          </p:cNvSpPr>
          <p:nvPr>
            <p:ph type="title"/>
          </p:nvPr>
        </p:nvSpPr>
        <p:spPr>
          <a:xfrm>
            <a:off x="1097280" y="286604"/>
            <a:ext cx="10058400" cy="702302"/>
          </a:xfrm>
        </p:spPr>
        <p:txBody>
          <a:bodyPr>
            <a:normAutofit fontScale="90000"/>
          </a:bodyPr>
          <a:lstStyle/>
          <a:p>
            <a:r>
              <a:rPr lang="en-GB" dirty="0"/>
              <a:t>Narrow Band Broadcast Services- Use Cases </a:t>
            </a:r>
          </a:p>
        </p:txBody>
      </p:sp>
      <p:sp>
        <p:nvSpPr>
          <p:cNvPr id="3" name="Content Placeholder 2">
            <a:extLst>
              <a:ext uri="{FF2B5EF4-FFF2-40B4-BE49-F238E27FC236}">
                <a16:creationId xmlns:a16="http://schemas.microsoft.com/office/drawing/2014/main" id="{CDA74633-4733-27FE-2CBE-248B9ECF2159}"/>
              </a:ext>
            </a:extLst>
          </p:cNvPr>
          <p:cNvSpPr>
            <a:spLocks noGrp="1"/>
          </p:cNvSpPr>
          <p:nvPr>
            <p:ph idx="1"/>
          </p:nvPr>
        </p:nvSpPr>
        <p:spPr>
          <a:xfrm>
            <a:off x="1097281" y="988907"/>
            <a:ext cx="6120102" cy="4880188"/>
          </a:xfrm>
        </p:spPr>
        <p:txBody>
          <a:bodyPr>
            <a:normAutofit/>
          </a:bodyPr>
          <a:lstStyle/>
          <a:p>
            <a:pPr algn="just"/>
            <a:r>
              <a:rPr lang="en-GB" dirty="0">
                <a:solidFill>
                  <a:schemeClr val="tx1"/>
                </a:solidFill>
              </a:rPr>
              <a:t>The following figure illustrates the application of narrow-band broadcast from a GEO Satellites using a narrow 0.5 Degree beam</a:t>
            </a:r>
          </a:p>
          <a:p>
            <a:pPr algn="just"/>
            <a:r>
              <a:rPr lang="en-GB" dirty="0">
                <a:solidFill>
                  <a:schemeClr val="tx1"/>
                </a:solidFill>
              </a:rPr>
              <a:t>Figure 1 illustrates a typical deployment scenario where IoT, Telemeter and VSAT devices are served by a 5-10 MHz narrow broadcast beam from a GEO Satellite. This example is using a proprietary technology.</a:t>
            </a:r>
          </a:p>
          <a:p>
            <a:pPr algn="just"/>
            <a:r>
              <a:rPr lang="en-GB" dirty="0">
                <a:solidFill>
                  <a:schemeClr val="tx1"/>
                </a:solidFill>
              </a:rPr>
              <a:t>In a typical deployment the beam covers approximately 500km radius and serves approximately 1500 devices in the coverage area.</a:t>
            </a:r>
          </a:p>
          <a:p>
            <a:r>
              <a:rPr lang="en-GB" dirty="0">
                <a:solidFill>
                  <a:schemeClr val="tx1"/>
                </a:solidFill>
              </a:rPr>
              <a:t>Some of these devices are fixed on the ground and some devices are mobile</a:t>
            </a:r>
            <a:r>
              <a:rPr lang="en-GB" dirty="0">
                <a:solidFill>
                  <a:srgbClr val="C00000"/>
                </a:solidFill>
              </a:rPr>
              <a:t>.</a:t>
            </a:r>
          </a:p>
        </p:txBody>
      </p:sp>
    </p:spTree>
    <p:extLst>
      <p:ext uri="{BB962C8B-B14F-4D97-AF65-F5344CB8AC3E}">
        <p14:creationId xmlns:p14="http://schemas.microsoft.com/office/powerpoint/2010/main" val="3583185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D4C74-1DD8-B959-7D23-DCE164A31ED8}"/>
              </a:ext>
            </a:extLst>
          </p:cNvPr>
          <p:cNvSpPr>
            <a:spLocks noGrp="1"/>
          </p:cNvSpPr>
          <p:nvPr>
            <p:ph type="title"/>
          </p:nvPr>
        </p:nvSpPr>
        <p:spPr>
          <a:xfrm>
            <a:off x="1097280" y="96480"/>
            <a:ext cx="10058400" cy="702302"/>
          </a:xfrm>
        </p:spPr>
        <p:txBody>
          <a:bodyPr>
            <a:normAutofit fontScale="90000"/>
          </a:bodyPr>
          <a:lstStyle/>
          <a:p>
            <a:r>
              <a:rPr lang="en-GB" dirty="0"/>
              <a:t>Advantages of 15 kHz SCS for FR1 </a:t>
            </a:r>
          </a:p>
        </p:txBody>
      </p:sp>
      <p:sp>
        <p:nvSpPr>
          <p:cNvPr id="3" name="Content Placeholder 2">
            <a:extLst>
              <a:ext uri="{FF2B5EF4-FFF2-40B4-BE49-F238E27FC236}">
                <a16:creationId xmlns:a16="http://schemas.microsoft.com/office/drawing/2014/main" id="{9EA31AF3-98DE-458B-A7A6-1F36A8744C38}"/>
              </a:ext>
            </a:extLst>
          </p:cNvPr>
          <p:cNvSpPr>
            <a:spLocks noGrp="1"/>
          </p:cNvSpPr>
          <p:nvPr>
            <p:ph idx="1"/>
          </p:nvPr>
        </p:nvSpPr>
        <p:spPr>
          <a:xfrm>
            <a:off x="1097280" y="726513"/>
            <a:ext cx="10058400" cy="5372836"/>
          </a:xfrm>
        </p:spPr>
        <p:txBody>
          <a:bodyPr>
            <a:normAutofit fontScale="92500" lnSpcReduction="10000"/>
          </a:bodyPr>
          <a:lstStyle/>
          <a:p>
            <a:pPr algn="just"/>
            <a:r>
              <a:rPr lang="en-GB" dirty="0"/>
              <a:t>In previous contributions [1-3] we have demonstrated that for a narrow 10 MHz band, 15 kHz SCS allows for greater utilisation of the radio channel and consequently greater data rates, see following Table 1: </a:t>
            </a:r>
          </a:p>
          <a:p>
            <a:pPr algn="just"/>
            <a:endParaRPr lang="en-GB" dirty="0"/>
          </a:p>
          <a:p>
            <a:endParaRPr lang="en-GB" dirty="0"/>
          </a:p>
          <a:p>
            <a:endParaRPr lang="en-GB" dirty="0"/>
          </a:p>
          <a:p>
            <a:endParaRPr lang="en-GB" dirty="0"/>
          </a:p>
          <a:p>
            <a:endParaRPr lang="en-GB" dirty="0"/>
          </a:p>
          <a:p>
            <a:endParaRPr lang="en-GB" dirty="0"/>
          </a:p>
          <a:p>
            <a:endParaRPr lang="en-GB" dirty="0"/>
          </a:p>
          <a:p>
            <a:endParaRPr lang="en-GB" dirty="0"/>
          </a:p>
          <a:p>
            <a:pPr algn="just"/>
            <a:r>
              <a:rPr lang="en-GB" dirty="0"/>
              <a:t>The increased data rates in the UL and DL directions has significant effect on narrow band services. </a:t>
            </a:r>
          </a:p>
          <a:p>
            <a:pPr algn="just"/>
            <a:r>
              <a:rPr lang="en-GB" dirty="0">
                <a:solidFill>
                  <a:schemeClr val="tx1"/>
                </a:solidFill>
              </a:rPr>
              <a:t>The increased data rates are independent whether the terminal is a low-cost device or high-end terminal.</a:t>
            </a:r>
          </a:p>
          <a:p>
            <a:pPr>
              <a:buFont typeface="Wingdings" panose="05000000000000000000" pitchFamily="2" charset="2"/>
              <a:buChar char="§"/>
            </a:pPr>
            <a:endParaRPr lang="en-GB" dirty="0"/>
          </a:p>
          <a:p>
            <a:pPr>
              <a:buFont typeface="Wingdings" panose="05000000000000000000" pitchFamily="2" charset="2"/>
              <a:buChar char="§"/>
            </a:pPr>
            <a:endParaRPr lang="en-GB" dirty="0"/>
          </a:p>
          <a:p>
            <a:pPr marL="0" indent="0">
              <a:buNone/>
            </a:pPr>
            <a:endParaRPr lang="en-GB" dirty="0"/>
          </a:p>
          <a:p>
            <a:pPr>
              <a:buFont typeface="Wingdings" panose="05000000000000000000" pitchFamily="2" charset="2"/>
              <a:buChar char="§"/>
            </a:pPr>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54BC6629-6283-0024-185D-A75DE078FB0B}"/>
              </a:ext>
            </a:extLst>
          </p:cNvPr>
          <p:cNvGraphicFramePr>
            <a:graphicFrameLocks noGrp="1"/>
          </p:cNvGraphicFramePr>
          <p:nvPr>
            <p:extLst>
              <p:ext uri="{D42A27DB-BD31-4B8C-83A1-F6EECF244321}">
                <p14:modId xmlns:p14="http://schemas.microsoft.com/office/powerpoint/2010/main" val="958867073"/>
              </p:ext>
            </p:extLst>
          </p:nvPr>
        </p:nvGraphicFramePr>
        <p:xfrm>
          <a:off x="1097281" y="1693214"/>
          <a:ext cx="10058399" cy="2946785"/>
        </p:xfrm>
        <a:graphic>
          <a:graphicData uri="http://schemas.openxmlformats.org/drawingml/2006/table">
            <a:tbl>
              <a:tblPr firstRow="1" firstCol="1" bandRow="1">
                <a:tableStyleId>{5C22544A-7EE6-4342-B048-85BDC9FD1C3A}</a:tableStyleId>
              </a:tblPr>
              <a:tblGrid>
                <a:gridCol w="891503">
                  <a:extLst>
                    <a:ext uri="{9D8B030D-6E8A-4147-A177-3AD203B41FA5}">
                      <a16:colId xmlns:a16="http://schemas.microsoft.com/office/drawing/2014/main" val="2391698934"/>
                    </a:ext>
                  </a:extLst>
                </a:gridCol>
                <a:gridCol w="1311034">
                  <a:extLst>
                    <a:ext uri="{9D8B030D-6E8A-4147-A177-3AD203B41FA5}">
                      <a16:colId xmlns:a16="http://schemas.microsoft.com/office/drawing/2014/main" val="2103339187"/>
                    </a:ext>
                  </a:extLst>
                </a:gridCol>
                <a:gridCol w="2323153">
                  <a:extLst>
                    <a:ext uri="{9D8B030D-6E8A-4147-A177-3AD203B41FA5}">
                      <a16:colId xmlns:a16="http://schemas.microsoft.com/office/drawing/2014/main" val="805548125"/>
                    </a:ext>
                  </a:extLst>
                </a:gridCol>
                <a:gridCol w="2548649">
                  <a:extLst>
                    <a:ext uri="{9D8B030D-6E8A-4147-A177-3AD203B41FA5}">
                      <a16:colId xmlns:a16="http://schemas.microsoft.com/office/drawing/2014/main" val="3778864675"/>
                    </a:ext>
                  </a:extLst>
                </a:gridCol>
                <a:gridCol w="2984060">
                  <a:extLst>
                    <a:ext uri="{9D8B030D-6E8A-4147-A177-3AD203B41FA5}">
                      <a16:colId xmlns:a16="http://schemas.microsoft.com/office/drawing/2014/main" val="1239064965"/>
                    </a:ext>
                  </a:extLst>
                </a:gridCol>
              </a:tblGrid>
              <a:tr h="533818">
                <a:tc gridSpan="5">
                  <a:txBody>
                    <a:bodyPr/>
                    <a:lstStyle/>
                    <a:p>
                      <a:pPr marL="0" marR="0" lvl="0" indent="0" algn="ctr" defTabSz="914400" rtl="0" eaLnBrk="1" fontAlgn="auto" latinLnBrk="0" hangingPunct="0">
                        <a:lnSpc>
                          <a:spcPct val="100000"/>
                        </a:lnSpc>
                        <a:spcBef>
                          <a:spcPts val="0"/>
                        </a:spcBef>
                        <a:spcAft>
                          <a:spcPts val="600"/>
                        </a:spcAft>
                        <a:buClrTx/>
                        <a:buSzTx/>
                        <a:buFontTx/>
                        <a:buNone/>
                        <a:tabLst/>
                        <a:defRPr/>
                      </a:pPr>
                      <a:r>
                        <a:rPr lang="en-GB" sz="1600" b="1" dirty="0">
                          <a:effectLst/>
                          <a:latin typeface="Arial" panose="020B0604020202020204" pitchFamily="34" charset="0"/>
                          <a:ea typeface="SimSun" panose="02010600030101010101" pitchFamily="2" charset="-122"/>
                          <a:cs typeface="Arial" panose="020B0604020202020204" pitchFamily="34" charset="0"/>
                        </a:rPr>
                        <a:t>Table 1: FR1 10MHz Channel: Resource Block, Signal Bandwidth, and Data Rate</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30615735"/>
                  </a:ext>
                </a:extLst>
              </a:tr>
              <a:tr h="533818">
                <a:tc gridSpan="5">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10 MHz Channel Bandwidth</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8517067"/>
                  </a:ext>
                </a:extLst>
              </a:tr>
              <a:tr h="811513">
                <a:tc>
                  <a:txBody>
                    <a:bodyPr/>
                    <a:lstStyle/>
                    <a:p>
                      <a:pPr algn="ctr" hangingPunct="0">
                        <a:spcAft>
                          <a:spcPts val="600"/>
                        </a:spcAft>
                      </a:pPr>
                      <a:r>
                        <a:rPr lang="en-GB" sz="1600">
                          <a:effectLst/>
                          <a:latin typeface="Arial" panose="020B0604020202020204" pitchFamily="34" charset="0"/>
                          <a:cs typeface="Arial" panose="020B0604020202020204" pitchFamily="34" charset="0"/>
                        </a:rPr>
                        <a:t>SCS</a:t>
                      </a:r>
                    </a:p>
                    <a:p>
                      <a:pPr algn="ctr" hangingPunct="0">
                        <a:spcAft>
                          <a:spcPts val="600"/>
                        </a:spcAft>
                      </a:pPr>
                      <a:r>
                        <a:rPr lang="en-GB" sz="1600">
                          <a:effectLst/>
                          <a:latin typeface="Arial" panose="020B0604020202020204" pitchFamily="34" charset="0"/>
                          <a:cs typeface="Arial" panose="020B0604020202020204" pitchFamily="34" charset="0"/>
                        </a:rPr>
                        <a:t>(kHz)</a:t>
                      </a:r>
                      <a:endParaRPr lang="en-GB"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a:effectLst/>
                          <a:latin typeface="Arial" panose="020B0604020202020204" pitchFamily="34" charset="0"/>
                          <a:cs typeface="Arial" panose="020B0604020202020204" pitchFamily="34" charset="0"/>
                        </a:rPr>
                        <a:t>Resource</a:t>
                      </a:r>
                    </a:p>
                    <a:p>
                      <a:pPr algn="ctr" hangingPunct="0">
                        <a:spcAft>
                          <a:spcPts val="600"/>
                        </a:spcAft>
                      </a:pPr>
                      <a:r>
                        <a:rPr lang="en-GB" sz="1600">
                          <a:effectLst/>
                          <a:latin typeface="Arial" panose="020B0604020202020204" pitchFamily="34" charset="0"/>
                          <a:cs typeface="Arial" panose="020B0604020202020204" pitchFamily="34" charset="0"/>
                        </a:rPr>
                        <a:t>Block</a:t>
                      </a:r>
                      <a:endParaRPr lang="en-GB"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Signal Bandwidth </a:t>
                      </a:r>
                    </a:p>
                    <a:p>
                      <a:pPr algn="ctr" hangingPunct="0">
                        <a:spcAft>
                          <a:spcPts val="600"/>
                        </a:spcAft>
                      </a:pPr>
                      <a:r>
                        <a:rPr lang="en-GB" sz="1600" dirty="0">
                          <a:effectLst/>
                          <a:latin typeface="Arial" panose="020B0604020202020204" pitchFamily="34" charset="0"/>
                          <a:cs typeface="Arial" panose="020B0604020202020204" pitchFamily="34" charset="0"/>
                        </a:rPr>
                        <a:t>(MHz)</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Downlink</a:t>
                      </a:r>
                    </a:p>
                    <a:p>
                      <a:pPr algn="ctr" hangingPunct="0">
                        <a:spcAft>
                          <a:spcPts val="600"/>
                        </a:spcAft>
                      </a:pPr>
                      <a:r>
                        <a:rPr lang="en-GB" sz="1600" dirty="0">
                          <a:effectLst/>
                          <a:latin typeface="Arial" panose="020B0604020202020204" pitchFamily="34" charset="0"/>
                          <a:cs typeface="Arial" panose="020B0604020202020204" pitchFamily="34" charset="0"/>
                        </a:rPr>
                        <a:t>Data Rate (Mbps)</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Uplink</a:t>
                      </a:r>
                    </a:p>
                    <a:p>
                      <a:pPr algn="ctr" hangingPunct="0">
                        <a:spcAft>
                          <a:spcPts val="600"/>
                        </a:spcAft>
                      </a:pPr>
                      <a:r>
                        <a:rPr lang="en-GB" sz="1600" dirty="0">
                          <a:effectLst/>
                          <a:latin typeface="Arial" panose="020B0604020202020204" pitchFamily="34" charset="0"/>
                          <a:cs typeface="Arial" panose="020B0604020202020204" pitchFamily="34" charset="0"/>
                        </a:rPr>
                        <a:t>Data Rate (Mbps)</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274197764"/>
                  </a:ext>
                </a:extLst>
              </a:tr>
              <a:tr h="533818">
                <a:tc>
                  <a:txBody>
                    <a:bodyPr/>
                    <a:lstStyle/>
                    <a:p>
                      <a:pPr algn="ctr" hangingPunct="0">
                        <a:spcAft>
                          <a:spcPts val="600"/>
                        </a:spcAft>
                      </a:pPr>
                      <a:r>
                        <a:rPr lang="en-GB" sz="1600">
                          <a:effectLst/>
                          <a:latin typeface="Arial" panose="020B0604020202020204" pitchFamily="34" charset="0"/>
                          <a:cs typeface="Arial" panose="020B0604020202020204" pitchFamily="34" charset="0"/>
                        </a:rPr>
                        <a:t>15</a:t>
                      </a:r>
                      <a:endParaRPr lang="en-GB"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a:effectLst/>
                          <a:latin typeface="Arial" panose="020B0604020202020204" pitchFamily="34" charset="0"/>
                          <a:cs typeface="Arial" panose="020B0604020202020204" pitchFamily="34" charset="0"/>
                        </a:rPr>
                        <a:t>52</a:t>
                      </a:r>
                      <a:endParaRPr lang="en-GB"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a:effectLst/>
                          <a:latin typeface="Arial" panose="020B0604020202020204" pitchFamily="34" charset="0"/>
                          <a:cs typeface="Arial" panose="020B0604020202020204" pitchFamily="34" charset="0"/>
                        </a:rPr>
                        <a:t>9.375</a:t>
                      </a:r>
                      <a:endParaRPr lang="en-GB"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15.5</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16.2</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17998352"/>
                  </a:ext>
                </a:extLst>
              </a:tr>
              <a:tr h="533818">
                <a:tc>
                  <a:txBody>
                    <a:bodyPr/>
                    <a:lstStyle/>
                    <a:p>
                      <a:pPr algn="ctr" hangingPunct="0">
                        <a:spcAft>
                          <a:spcPts val="600"/>
                        </a:spcAft>
                      </a:pPr>
                      <a:r>
                        <a:rPr lang="en-GB" sz="1600">
                          <a:effectLst/>
                          <a:latin typeface="Arial" panose="020B0604020202020204" pitchFamily="34" charset="0"/>
                          <a:cs typeface="Arial" panose="020B0604020202020204" pitchFamily="34" charset="0"/>
                        </a:rPr>
                        <a:t>30</a:t>
                      </a:r>
                      <a:endParaRPr lang="en-GB"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24</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a:effectLst/>
                          <a:latin typeface="Arial" panose="020B0604020202020204" pitchFamily="34" charset="0"/>
                          <a:cs typeface="Arial" panose="020B0604020202020204" pitchFamily="34" charset="0"/>
                        </a:rPr>
                        <a:t>8.670</a:t>
                      </a:r>
                      <a:endParaRPr lang="en-GB" sz="16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14.3</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hangingPunct="0">
                        <a:spcAft>
                          <a:spcPts val="600"/>
                        </a:spcAft>
                      </a:pPr>
                      <a:r>
                        <a:rPr lang="en-GB" sz="1600" dirty="0">
                          <a:effectLst/>
                          <a:latin typeface="Arial" panose="020B0604020202020204" pitchFamily="34" charset="0"/>
                          <a:cs typeface="Arial" panose="020B0604020202020204" pitchFamily="34" charset="0"/>
                        </a:rPr>
                        <a:t>15.0</a:t>
                      </a:r>
                      <a:endParaRPr lang="en-GB" sz="16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062431401"/>
                  </a:ext>
                </a:extLst>
              </a:tr>
            </a:tbl>
          </a:graphicData>
        </a:graphic>
      </p:graphicFrame>
    </p:spTree>
    <p:extLst>
      <p:ext uri="{BB962C8B-B14F-4D97-AF65-F5344CB8AC3E}">
        <p14:creationId xmlns:p14="http://schemas.microsoft.com/office/powerpoint/2010/main" val="2860718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D4C74-1DD8-B959-7D23-DCE164A31ED8}"/>
              </a:ext>
            </a:extLst>
          </p:cNvPr>
          <p:cNvSpPr>
            <a:spLocks noGrp="1"/>
          </p:cNvSpPr>
          <p:nvPr>
            <p:ph type="title"/>
          </p:nvPr>
        </p:nvSpPr>
        <p:spPr>
          <a:xfrm>
            <a:off x="1097280" y="96480"/>
            <a:ext cx="10058400" cy="794066"/>
          </a:xfrm>
        </p:spPr>
        <p:txBody>
          <a:bodyPr>
            <a:normAutofit/>
          </a:bodyPr>
          <a:lstStyle/>
          <a:p>
            <a:r>
              <a:rPr lang="en-GB" dirty="0"/>
              <a:t>Advantages of 15 kHz SCS for FR1 </a:t>
            </a:r>
          </a:p>
        </p:txBody>
      </p:sp>
      <p:sp>
        <p:nvSpPr>
          <p:cNvPr id="3" name="Content Placeholder 2">
            <a:extLst>
              <a:ext uri="{FF2B5EF4-FFF2-40B4-BE49-F238E27FC236}">
                <a16:creationId xmlns:a16="http://schemas.microsoft.com/office/drawing/2014/main" id="{9EA31AF3-98DE-458B-A7A6-1F36A8744C38}"/>
              </a:ext>
            </a:extLst>
          </p:cNvPr>
          <p:cNvSpPr>
            <a:spLocks noGrp="1"/>
          </p:cNvSpPr>
          <p:nvPr>
            <p:ph idx="1"/>
          </p:nvPr>
        </p:nvSpPr>
        <p:spPr>
          <a:xfrm>
            <a:off x="1097280" y="985960"/>
            <a:ext cx="10511624" cy="4832035"/>
          </a:xfrm>
        </p:spPr>
        <p:txBody>
          <a:bodyPr>
            <a:normAutofit fontScale="92500" lnSpcReduction="20000"/>
          </a:bodyPr>
          <a:lstStyle/>
          <a:p>
            <a:pPr marL="0" indent="0">
              <a:buNone/>
            </a:pPr>
            <a:r>
              <a:rPr lang="en-GB" dirty="0"/>
              <a:t>And for narrow band services such as VoIP, we can increase the number of service users with 15 kHz SCS see following Table 2:</a:t>
            </a:r>
          </a:p>
          <a:p>
            <a:pPr>
              <a:buFont typeface="Wingdings" panose="05000000000000000000" pitchFamily="2" charset="2"/>
              <a:buChar char="§"/>
            </a:pPr>
            <a:endParaRPr lang="en-GB" dirty="0"/>
          </a:p>
          <a:p>
            <a:pPr>
              <a:buFont typeface="Wingdings" panose="05000000000000000000" pitchFamily="2" charset="2"/>
              <a:buChar char="§"/>
            </a:pPr>
            <a:endParaRPr lang="en-GB" dirty="0"/>
          </a:p>
          <a:p>
            <a:pPr>
              <a:buFont typeface="Wingdings" panose="05000000000000000000" pitchFamily="2" charset="2"/>
              <a:buChar char="§"/>
            </a:pPr>
            <a:endParaRPr lang="en-GB" dirty="0"/>
          </a:p>
          <a:p>
            <a:pPr>
              <a:buFont typeface="Wingdings" panose="05000000000000000000" pitchFamily="2" charset="2"/>
              <a:buChar char="§"/>
            </a:pPr>
            <a:endParaRPr lang="en-GB" dirty="0"/>
          </a:p>
          <a:p>
            <a:pPr>
              <a:buFont typeface="Wingdings" panose="05000000000000000000" pitchFamily="2" charset="2"/>
              <a:buChar char="§"/>
            </a:pPr>
            <a:endParaRPr lang="en-GB" dirty="0"/>
          </a:p>
          <a:p>
            <a:pPr>
              <a:buFont typeface="Wingdings" panose="05000000000000000000" pitchFamily="2" charset="2"/>
              <a:buChar char="§"/>
            </a:pPr>
            <a:endParaRPr lang="en-GB" dirty="0"/>
          </a:p>
          <a:p>
            <a:pPr>
              <a:buFont typeface="Wingdings" panose="05000000000000000000" pitchFamily="2" charset="2"/>
              <a:buChar char="§"/>
            </a:pPr>
            <a:endParaRPr lang="en-GB" dirty="0"/>
          </a:p>
          <a:p>
            <a:pPr>
              <a:buFont typeface="Wingdings" panose="05000000000000000000" pitchFamily="2" charset="2"/>
              <a:buChar char="§"/>
            </a:pPr>
            <a:endParaRPr lang="en-GB" dirty="0"/>
          </a:p>
          <a:p>
            <a:pPr marL="0" indent="0">
              <a:buNone/>
            </a:pPr>
            <a:r>
              <a:rPr lang="en-GB" dirty="0"/>
              <a:t>* </a:t>
            </a:r>
            <a:r>
              <a:rPr lang="en-GB" dirty="0">
                <a:solidFill>
                  <a:schemeClr val="tx1"/>
                </a:solidFill>
              </a:rPr>
              <a:t>CODEC data from satellite network includes network and IP overheads etc. </a:t>
            </a:r>
          </a:p>
          <a:p>
            <a:pPr>
              <a:buFont typeface="Wingdings" panose="05000000000000000000" pitchFamily="2" charset="2"/>
              <a:buChar char="§"/>
            </a:pPr>
            <a:r>
              <a:rPr lang="en-GB" dirty="0"/>
              <a:t> 15 kHz SCS allows for *more efficient utilisation of the 10 MHz bandwidth</a:t>
            </a:r>
          </a:p>
          <a:p>
            <a:pPr>
              <a:buFont typeface="Wingdings" panose="05000000000000000000" pitchFamily="2" charset="2"/>
              <a:buChar char="§"/>
            </a:pPr>
            <a:r>
              <a:rPr lang="en-GB" dirty="0"/>
              <a:t> With 15 kHz SCS, we are able to provide greater number of VoIP Services than 30 kHz SCS</a:t>
            </a:r>
          </a:p>
          <a:p>
            <a:endParaRPr lang="en-GB" dirty="0"/>
          </a:p>
          <a:p>
            <a:endParaRPr lang="en-GB" dirty="0"/>
          </a:p>
        </p:txBody>
      </p:sp>
      <p:graphicFrame>
        <p:nvGraphicFramePr>
          <p:cNvPr id="5" name="Table 4">
            <a:extLst>
              <a:ext uri="{FF2B5EF4-FFF2-40B4-BE49-F238E27FC236}">
                <a16:creationId xmlns:a16="http://schemas.microsoft.com/office/drawing/2014/main" id="{7DBCEB12-1857-254F-D3EA-7A19CF5B9EA9}"/>
              </a:ext>
            </a:extLst>
          </p:cNvPr>
          <p:cNvGraphicFramePr>
            <a:graphicFrameLocks noGrp="1"/>
          </p:cNvGraphicFramePr>
          <p:nvPr>
            <p:extLst>
              <p:ext uri="{D42A27DB-BD31-4B8C-83A1-F6EECF244321}">
                <p14:modId xmlns:p14="http://schemas.microsoft.com/office/powerpoint/2010/main" val="2428965128"/>
              </p:ext>
            </p:extLst>
          </p:nvPr>
        </p:nvGraphicFramePr>
        <p:xfrm>
          <a:off x="1066800" y="1632004"/>
          <a:ext cx="10343322" cy="2788920"/>
        </p:xfrm>
        <a:graphic>
          <a:graphicData uri="http://schemas.openxmlformats.org/drawingml/2006/table">
            <a:tbl>
              <a:tblPr firstRow="1" firstCol="1" bandRow="1">
                <a:tableStyleId>{5C22544A-7EE6-4342-B048-85BDC9FD1C3A}</a:tableStyleId>
              </a:tblPr>
              <a:tblGrid>
                <a:gridCol w="1485569">
                  <a:extLst>
                    <a:ext uri="{9D8B030D-6E8A-4147-A177-3AD203B41FA5}">
                      <a16:colId xmlns:a16="http://schemas.microsoft.com/office/drawing/2014/main" val="3312423867"/>
                    </a:ext>
                  </a:extLst>
                </a:gridCol>
                <a:gridCol w="1884459">
                  <a:extLst>
                    <a:ext uri="{9D8B030D-6E8A-4147-A177-3AD203B41FA5}">
                      <a16:colId xmlns:a16="http://schemas.microsoft.com/office/drawing/2014/main" val="3718983661"/>
                    </a:ext>
                  </a:extLst>
                </a:gridCol>
                <a:gridCol w="1733384">
                  <a:extLst>
                    <a:ext uri="{9D8B030D-6E8A-4147-A177-3AD203B41FA5}">
                      <a16:colId xmlns:a16="http://schemas.microsoft.com/office/drawing/2014/main" val="158321321"/>
                    </a:ext>
                  </a:extLst>
                </a:gridCol>
                <a:gridCol w="1820849">
                  <a:extLst>
                    <a:ext uri="{9D8B030D-6E8A-4147-A177-3AD203B41FA5}">
                      <a16:colId xmlns:a16="http://schemas.microsoft.com/office/drawing/2014/main" val="3952967370"/>
                    </a:ext>
                  </a:extLst>
                </a:gridCol>
                <a:gridCol w="1900362">
                  <a:extLst>
                    <a:ext uri="{9D8B030D-6E8A-4147-A177-3AD203B41FA5}">
                      <a16:colId xmlns:a16="http://schemas.microsoft.com/office/drawing/2014/main" val="3026346952"/>
                    </a:ext>
                  </a:extLst>
                </a:gridCol>
                <a:gridCol w="1518699">
                  <a:extLst>
                    <a:ext uri="{9D8B030D-6E8A-4147-A177-3AD203B41FA5}">
                      <a16:colId xmlns:a16="http://schemas.microsoft.com/office/drawing/2014/main" val="3460180427"/>
                    </a:ext>
                  </a:extLst>
                </a:gridCol>
              </a:tblGrid>
              <a:tr h="0">
                <a:tc gridSpan="6">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GB" sz="1800" b="1" kern="1200" dirty="0">
                          <a:solidFill>
                            <a:schemeClr val="lt1"/>
                          </a:solidFill>
                          <a:effectLst/>
                          <a:latin typeface="+mn-lt"/>
                          <a:ea typeface="+mn-ea"/>
                          <a:cs typeface="+mn-cs"/>
                        </a:rPr>
                        <a:t>Table 2 Number of Additional VoIP Calls Supported by 15kHz</a:t>
                      </a:r>
                    </a:p>
                    <a:p>
                      <a:pPr algn="ctr" fontAlgn="auto" hangingPunct="1">
                        <a:spcAft>
                          <a:spcPts val="60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fontAlgn="auto" hangingPunct="1">
                        <a:spcAft>
                          <a:spcPts val="60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fontAlgn="auto" hangingPunct="1">
                        <a:spcAft>
                          <a:spcPts val="60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fontAlgn="auto" hangingPunct="1">
                        <a:spcAft>
                          <a:spcPts val="60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fontAlgn="auto" hangingPunct="1">
                        <a:spcAft>
                          <a:spcPts val="60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fontAlgn="auto" hangingPunct="1">
                        <a:spcAft>
                          <a:spcPts val="600"/>
                        </a:spcAft>
                      </a:pP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210807380"/>
                  </a:ext>
                </a:extLst>
              </a:tr>
              <a:tr h="1369724">
                <a:tc>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VoIP CODEC Type</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Throughput </a:t>
                      </a:r>
                      <a:endParaRPr lang="en-GB" sz="1400" dirty="0">
                        <a:effectLst/>
                        <a:latin typeface="Arial" panose="020B0604020202020204" pitchFamily="34" charset="0"/>
                        <a:cs typeface="Arial" panose="020B0604020202020204" pitchFamily="34" charset="0"/>
                      </a:endParaRPr>
                    </a:p>
                    <a:p>
                      <a:pPr algn="ctr" fontAlgn="auto" hangingPunct="1">
                        <a:spcAft>
                          <a:spcPts val="600"/>
                        </a:spcAft>
                      </a:pPr>
                      <a:r>
                        <a:rPr lang="en-US" sz="1400" dirty="0">
                          <a:effectLst/>
                          <a:latin typeface="Arial" panose="020B0604020202020204" pitchFamily="34" charset="0"/>
                          <a:cs typeface="Arial" panose="020B0604020202020204" pitchFamily="34" charset="0"/>
                        </a:rPr>
                        <a:t>per CODEC </a:t>
                      </a:r>
                      <a:endParaRPr lang="en-GB" sz="1400" dirty="0">
                        <a:effectLst/>
                        <a:latin typeface="Arial" panose="020B0604020202020204" pitchFamily="34" charset="0"/>
                        <a:cs typeface="Arial" panose="020B0604020202020204" pitchFamily="34" charset="0"/>
                      </a:endParaRPr>
                    </a:p>
                    <a:p>
                      <a:pPr algn="ctr" fontAlgn="auto" hangingPunct="1">
                        <a:spcAft>
                          <a:spcPts val="600"/>
                        </a:spcAft>
                      </a:pPr>
                      <a:r>
                        <a:rPr lang="en-US" sz="1400" dirty="0">
                          <a:effectLst/>
                          <a:latin typeface="Arial" panose="020B0604020202020204" pitchFamily="34" charset="0"/>
                          <a:cs typeface="Arial" panose="020B0604020202020204" pitchFamily="34" charset="0"/>
                        </a:rPr>
                        <a:t>(kbps)*</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SCS</a:t>
                      </a:r>
                      <a:endParaRPr lang="en-GB" sz="1400" dirty="0">
                        <a:effectLst/>
                        <a:latin typeface="Arial" panose="020B0604020202020204" pitchFamily="34" charset="0"/>
                        <a:cs typeface="Arial" panose="020B0604020202020204" pitchFamily="34" charset="0"/>
                      </a:endParaRPr>
                    </a:p>
                    <a:p>
                      <a:pPr algn="ctr" fontAlgn="auto" hangingPunct="1">
                        <a:spcAft>
                          <a:spcPts val="600"/>
                        </a:spcAft>
                      </a:pPr>
                      <a:r>
                        <a:rPr lang="en-US" sz="1400" dirty="0">
                          <a:effectLst/>
                          <a:latin typeface="Arial" panose="020B0604020202020204" pitchFamily="34" charset="0"/>
                          <a:cs typeface="Arial" panose="020B0604020202020204" pitchFamily="34" charset="0"/>
                        </a:rPr>
                        <a:t>(kHz)</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Number of </a:t>
                      </a:r>
                      <a:endParaRPr lang="en-GB" sz="1400" dirty="0">
                        <a:effectLst/>
                        <a:latin typeface="Arial" panose="020B0604020202020204" pitchFamily="34" charset="0"/>
                        <a:cs typeface="Arial" panose="020B0604020202020204" pitchFamily="34" charset="0"/>
                      </a:endParaRPr>
                    </a:p>
                    <a:p>
                      <a:pPr algn="ctr" fontAlgn="auto" hangingPunct="1">
                        <a:spcAft>
                          <a:spcPts val="600"/>
                        </a:spcAft>
                      </a:pPr>
                      <a:r>
                        <a:rPr lang="en-US" sz="1400" dirty="0">
                          <a:effectLst/>
                          <a:latin typeface="Arial" panose="020B0604020202020204" pitchFamily="34" charset="0"/>
                          <a:cs typeface="Arial" panose="020B0604020202020204" pitchFamily="34" charset="0"/>
                        </a:rPr>
                        <a:t>Downlink </a:t>
                      </a:r>
                      <a:endParaRPr lang="en-GB" sz="1400" dirty="0">
                        <a:effectLst/>
                        <a:latin typeface="Arial" panose="020B0604020202020204" pitchFamily="34" charset="0"/>
                        <a:cs typeface="Arial" panose="020B0604020202020204" pitchFamily="34" charset="0"/>
                      </a:endParaRPr>
                    </a:p>
                    <a:p>
                      <a:pPr algn="ctr" fontAlgn="auto" hangingPunct="1">
                        <a:spcAft>
                          <a:spcPts val="600"/>
                        </a:spcAft>
                      </a:pPr>
                      <a:r>
                        <a:rPr lang="en-US" sz="1400" dirty="0">
                          <a:effectLst/>
                          <a:latin typeface="Arial" panose="020B0604020202020204" pitchFamily="34" charset="0"/>
                          <a:cs typeface="Arial" panose="020B0604020202020204" pitchFamily="34" charset="0"/>
                        </a:rPr>
                        <a:t>VoIP calls</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Number of </a:t>
                      </a:r>
                      <a:endParaRPr lang="en-GB" sz="1400" dirty="0">
                        <a:effectLst/>
                        <a:latin typeface="Arial" panose="020B0604020202020204" pitchFamily="34" charset="0"/>
                        <a:cs typeface="Arial" panose="020B0604020202020204" pitchFamily="34" charset="0"/>
                      </a:endParaRPr>
                    </a:p>
                    <a:p>
                      <a:pPr algn="ctr" fontAlgn="auto" hangingPunct="1">
                        <a:spcAft>
                          <a:spcPts val="600"/>
                        </a:spcAft>
                      </a:pPr>
                      <a:r>
                        <a:rPr lang="en-US" sz="1400" dirty="0">
                          <a:effectLst/>
                          <a:latin typeface="Arial" panose="020B0604020202020204" pitchFamily="34" charset="0"/>
                          <a:cs typeface="Arial" panose="020B0604020202020204" pitchFamily="34" charset="0"/>
                        </a:rPr>
                        <a:t>Uplink </a:t>
                      </a:r>
                      <a:endParaRPr lang="en-GB" sz="1400" dirty="0">
                        <a:effectLst/>
                        <a:latin typeface="Arial" panose="020B0604020202020204" pitchFamily="34" charset="0"/>
                        <a:cs typeface="Arial" panose="020B0604020202020204" pitchFamily="34" charset="0"/>
                      </a:endParaRPr>
                    </a:p>
                    <a:p>
                      <a:pPr algn="ctr" fontAlgn="auto" hangingPunct="1">
                        <a:spcAft>
                          <a:spcPts val="600"/>
                        </a:spcAft>
                      </a:pPr>
                      <a:r>
                        <a:rPr lang="en-US" sz="1400" dirty="0">
                          <a:effectLst/>
                          <a:latin typeface="Arial" panose="020B0604020202020204" pitchFamily="34" charset="0"/>
                          <a:cs typeface="Arial" panose="020B0604020202020204" pitchFamily="34" charset="0"/>
                        </a:rPr>
                        <a:t>VoIP calls</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US" sz="1600" b="1" dirty="0">
                          <a:effectLst/>
                          <a:latin typeface="Arial" panose="020B0604020202020204" pitchFamily="34" charset="0"/>
                          <a:cs typeface="Arial" panose="020B0604020202020204" pitchFamily="34" charset="0"/>
                        </a:rPr>
                        <a:t>Number of </a:t>
                      </a:r>
                      <a:endParaRPr lang="en-GB" sz="1600" b="1" dirty="0">
                        <a:effectLst/>
                        <a:latin typeface="Arial" panose="020B0604020202020204" pitchFamily="34" charset="0"/>
                        <a:cs typeface="Arial" panose="020B0604020202020204" pitchFamily="34" charset="0"/>
                      </a:endParaRPr>
                    </a:p>
                    <a:p>
                      <a:pPr algn="ctr" fontAlgn="auto" hangingPunct="1">
                        <a:spcAft>
                          <a:spcPts val="600"/>
                        </a:spcAft>
                      </a:pPr>
                      <a:r>
                        <a:rPr lang="en-US" sz="1600" b="1" dirty="0">
                          <a:effectLst/>
                          <a:latin typeface="Arial" panose="020B0604020202020204" pitchFamily="34" charset="0"/>
                          <a:cs typeface="Arial" panose="020B0604020202020204" pitchFamily="34" charset="0"/>
                        </a:rPr>
                        <a:t>additional </a:t>
                      </a:r>
                      <a:endParaRPr lang="en-GB" sz="1600" b="1" dirty="0">
                        <a:effectLst/>
                        <a:latin typeface="Arial" panose="020B0604020202020204" pitchFamily="34" charset="0"/>
                        <a:cs typeface="Arial" panose="020B0604020202020204" pitchFamily="34" charset="0"/>
                      </a:endParaRPr>
                    </a:p>
                    <a:p>
                      <a:pPr algn="ctr" fontAlgn="auto" hangingPunct="1">
                        <a:spcAft>
                          <a:spcPts val="600"/>
                        </a:spcAft>
                      </a:pPr>
                      <a:r>
                        <a:rPr lang="en-US" sz="1600" b="1" dirty="0">
                          <a:effectLst/>
                          <a:latin typeface="Arial" panose="020B0604020202020204" pitchFamily="34" charset="0"/>
                          <a:cs typeface="Arial" panose="020B0604020202020204" pitchFamily="34" charset="0"/>
                        </a:rPr>
                        <a:t>VoIP calls supported by 15 kHz total</a:t>
                      </a:r>
                      <a:endParaRPr lang="en-GB" sz="16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690366352"/>
                  </a:ext>
                </a:extLst>
              </a:tr>
              <a:tr h="195773">
                <a:tc rowSpan="2">
                  <a:txBody>
                    <a:bodyPr/>
                    <a:lstStyle/>
                    <a:p>
                      <a:pPr algn="ctr" fontAlgn="auto" hangingPunct="1">
                        <a:spcAft>
                          <a:spcPts val="600"/>
                        </a:spcAft>
                      </a:pPr>
                      <a:r>
                        <a:rPr lang="en-US" sz="1400">
                          <a:effectLst/>
                          <a:latin typeface="Arial" panose="020B0604020202020204" pitchFamily="34" charset="0"/>
                          <a:cs typeface="Arial" panose="020B0604020202020204" pitchFamily="34" charset="0"/>
                        </a:rPr>
                        <a:t>G.729</a:t>
                      </a:r>
                      <a:endParaRPr lang="en-GB" sz="14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24</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15</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algn="ctr" fontAlgn="auto" hangingPunct="1">
                        <a:spcAft>
                          <a:spcPts val="600"/>
                        </a:spcAft>
                      </a:pPr>
                      <a:r>
                        <a:rPr lang="en-GB" sz="1400">
                          <a:effectLst/>
                          <a:latin typeface="Arial" panose="020B0604020202020204" pitchFamily="34" charset="0"/>
                          <a:cs typeface="Arial" panose="020B0604020202020204" pitchFamily="34" charset="0"/>
                        </a:rPr>
                        <a:t>645</a:t>
                      </a:r>
                      <a:endParaRPr lang="en-GB" sz="14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algn="ctr" fontAlgn="auto" hangingPunct="1">
                        <a:spcAft>
                          <a:spcPts val="600"/>
                        </a:spcAft>
                      </a:pPr>
                      <a:r>
                        <a:rPr lang="en-GB" sz="1400">
                          <a:effectLst/>
                          <a:latin typeface="Arial" panose="020B0604020202020204" pitchFamily="34" charset="0"/>
                          <a:cs typeface="Arial" panose="020B0604020202020204" pitchFamily="34" charset="0"/>
                        </a:rPr>
                        <a:t>675</a:t>
                      </a:r>
                      <a:endParaRPr lang="en-GB" sz="14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rowSpan="2">
                  <a:txBody>
                    <a:bodyPr/>
                    <a:lstStyle/>
                    <a:p>
                      <a:pPr algn="ctr" fontAlgn="auto" hangingPunct="1">
                        <a:spcAft>
                          <a:spcPts val="600"/>
                        </a:spcAft>
                      </a:pPr>
                      <a:r>
                        <a:rPr lang="en-US" sz="1600" b="1" dirty="0">
                          <a:effectLst/>
                          <a:latin typeface="Arial" panose="020B0604020202020204" pitchFamily="34" charset="0"/>
                          <a:cs typeface="Arial" panose="020B0604020202020204" pitchFamily="34" charset="0"/>
                        </a:rPr>
                        <a:t>100</a:t>
                      </a:r>
                      <a:endParaRPr lang="en-GB" sz="16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7327373"/>
                  </a:ext>
                </a:extLst>
              </a:tr>
              <a:tr h="195773">
                <a:tc vMerge="1">
                  <a:txBody>
                    <a:bodyPr/>
                    <a:lstStyle/>
                    <a:p>
                      <a:endParaRPr lang="en-GB"/>
                    </a:p>
                  </a:txBody>
                  <a:tcPr/>
                </a:tc>
                <a:tc>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24</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GB" sz="1400">
                          <a:effectLst/>
                          <a:latin typeface="Arial" panose="020B0604020202020204" pitchFamily="34" charset="0"/>
                          <a:cs typeface="Arial" panose="020B0604020202020204" pitchFamily="34" charset="0"/>
                        </a:rPr>
                        <a:t>30</a:t>
                      </a:r>
                      <a:endParaRPr lang="en-GB" sz="14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595</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625</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vMerge="1">
                  <a:txBody>
                    <a:bodyPr/>
                    <a:lstStyle/>
                    <a:p>
                      <a:endParaRPr lang="en-GB"/>
                    </a:p>
                  </a:txBody>
                  <a:tcPr/>
                </a:tc>
                <a:extLst>
                  <a:ext uri="{0D108BD9-81ED-4DB2-BD59-A6C34878D82A}">
                    <a16:rowId xmlns:a16="http://schemas.microsoft.com/office/drawing/2014/main" val="2452140599"/>
                  </a:ext>
                </a:extLst>
              </a:tr>
              <a:tr h="195773">
                <a:tc rowSpan="2">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Opus</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US" sz="1400">
                          <a:effectLst/>
                          <a:latin typeface="Arial" panose="020B0604020202020204" pitchFamily="34" charset="0"/>
                          <a:cs typeface="Arial" panose="020B0604020202020204" pitchFamily="34" charset="0"/>
                        </a:rPr>
                        <a:t>48</a:t>
                      </a:r>
                      <a:endParaRPr lang="en-GB" sz="14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15</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322</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337</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rowSpan="2">
                  <a:txBody>
                    <a:bodyPr/>
                    <a:lstStyle/>
                    <a:p>
                      <a:pPr algn="ctr" fontAlgn="auto" hangingPunct="1">
                        <a:spcAft>
                          <a:spcPts val="600"/>
                        </a:spcAft>
                      </a:pPr>
                      <a:r>
                        <a:rPr lang="en-US" sz="1600" b="1" dirty="0">
                          <a:effectLst/>
                          <a:latin typeface="Arial" panose="020B0604020202020204" pitchFamily="34" charset="0"/>
                          <a:cs typeface="Arial" panose="020B0604020202020204" pitchFamily="34" charset="0"/>
                        </a:rPr>
                        <a:t>50</a:t>
                      </a:r>
                      <a:endParaRPr lang="en-GB" sz="16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724015989"/>
                  </a:ext>
                </a:extLst>
              </a:tr>
              <a:tr h="195773">
                <a:tc vMerge="1">
                  <a:txBody>
                    <a:bodyPr/>
                    <a:lstStyle/>
                    <a:p>
                      <a:endParaRPr lang="en-GB"/>
                    </a:p>
                  </a:txBody>
                  <a:tcPr/>
                </a:tc>
                <a:tc>
                  <a:txBody>
                    <a:bodyPr/>
                    <a:lstStyle/>
                    <a:p>
                      <a:pPr algn="ctr" fontAlgn="auto" hangingPunct="1">
                        <a:spcAft>
                          <a:spcPts val="600"/>
                        </a:spcAft>
                      </a:pPr>
                      <a:r>
                        <a:rPr lang="en-US" sz="1400" dirty="0">
                          <a:effectLst/>
                          <a:latin typeface="Arial" panose="020B0604020202020204" pitchFamily="34" charset="0"/>
                          <a:cs typeface="Arial" panose="020B0604020202020204" pitchFamily="34" charset="0"/>
                        </a:rPr>
                        <a:t>48</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30</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297</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a:txBody>
                    <a:bodyPr/>
                    <a:lstStyle/>
                    <a:p>
                      <a:pPr algn="ctr" fontAlgn="auto" hangingPunct="1">
                        <a:spcAft>
                          <a:spcPts val="600"/>
                        </a:spcAft>
                      </a:pPr>
                      <a:r>
                        <a:rPr lang="en-GB" sz="1400" dirty="0">
                          <a:effectLst/>
                          <a:latin typeface="Arial" panose="020B0604020202020204" pitchFamily="34" charset="0"/>
                          <a:cs typeface="Arial" panose="020B0604020202020204" pitchFamily="34" charset="0"/>
                        </a:rPr>
                        <a:t>312</a:t>
                      </a:r>
                      <a:endParaRPr lang="en-GB" sz="14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b"/>
                </a:tc>
                <a:tc vMerge="1">
                  <a:txBody>
                    <a:bodyPr/>
                    <a:lstStyle/>
                    <a:p>
                      <a:endParaRPr lang="en-GB"/>
                    </a:p>
                  </a:txBody>
                  <a:tcPr/>
                </a:tc>
                <a:extLst>
                  <a:ext uri="{0D108BD9-81ED-4DB2-BD59-A6C34878D82A}">
                    <a16:rowId xmlns:a16="http://schemas.microsoft.com/office/drawing/2014/main" val="3670502767"/>
                  </a:ext>
                </a:extLst>
              </a:tr>
            </a:tbl>
          </a:graphicData>
        </a:graphic>
      </p:graphicFrame>
    </p:spTree>
    <p:extLst>
      <p:ext uri="{BB962C8B-B14F-4D97-AF65-F5344CB8AC3E}">
        <p14:creationId xmlns:p14="http://schemas.microsoft.com/office/powerpoint/2010/main" val="2776417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F1581-ED17-B199-24D2-766A09122545}"/>
              </a:ext>
            </a:extLst>
          </p:cNvPr>
          <p:cNvSpPr>
            <a:spLocks noGrp="1"/>
          </p:cNvSpPr>
          <p:nvPr>
            <p:ph type="title"/>
          </p:nvPr>
        </p:nvSpPr>
        <p:spPr>
          <a:xfrm>
            <a:off x="1097280" y="286604"/>
            <a:ext cx="10058400" cy="702301"/>
          </a:xfrm>
        </p:spPr>
        <p:txBody>
          <a:bodyPr>
            <a:normAutofit fontScale="90000"/>
          </a:bodyPr>
          <a:lstStyle/>
          <a:p>
            <a:r>
              <a:rPr lang="en-GB" dirty="0"/>
              <a:t>Business Critical </a:t>
            </a:r>
          </a:p>
        </p:txBody>
      </p:sp>
      <p:sp>
        <p:nvSpPr>
          <p:cNvPr id="3" name="Content Placeholder 2">
            <a:extLst>
              <a:ext uri="{FF2B5EF4-FFF2-40B4-BE49-F238E27FC236}">
                <a16:creationId xmlns:a16="http://schemas.microsoft.com/office/drawing/2014/main" id="{6A54B47B-9DA2-DFC1-5E3E-CC20A320D6E3}"/>
              </a:ext>
            </a:extLst>
          </p:cNvPr>
          <p:cNvSpPr>
            <a:spLocks noGrp="1"/>
          </p:cNvSpPr>
          <p:nvPr>
            <p:ph idx="1"/>
          </p:nvPr>
        </p:nvSpPr>
        <p:spPr>
          <a:xfrm>
            <a:off x="1097280" y="1089123"/>
            <a:ext cx="10058400" cy="4803620"/>
          </a:xfrm>
        </p:spPr>
        <p:txBody>
          <a:bodyPr/>
          <a:lstStyle/>
          <a:p>
            <a:pPr algn="just"/>
            <a:r>
              <a:rPr lang="en-GB" dirty="0"/>
              <a:t>Satellite operators, like mobile terrestrial operators, need to have options in their operational portfolio to be able to cope with various radio environments and to be able to offer a variety of services.</a:t>
            </a:r>
          </a:p>
          <a:p>
            <a:pPr algn="just"/>
            <a:r>
              <a:rPr lang="en-GB" dirty="0"/>
              <a:t>Currently for FR1 Numerology, we only have 30 kHz SCS option:  although this allows us to provide basic services, nevertheless without the 15 kHz SCS option,  there will be service gaps, leading to inefficient use of the network and radio resources. </a:t>
            </a:r>
          </a:p>
          <a:p>
            <a:pPr algn="just"/>
            <a:r>
              <a:rPr lang="en-GB" dirty="0">
                <a:solidFill>
                  <a:schemeClr val="tx1"/>
                </a:solidFill>
              </a:rPr>
              <a:t>Moreover, the 15 kHz SCS is already part of the terrestrial network 3GPP 5G protocol standard and including it to the 5G NTN standard should ease and accelerate implementation which is critical for commercialization and interoperability.</a:t>
            </a:r>
          </a:p>
        </p:txBody>
      </p:sp>
    </p:spTree>
    <p:extLst>
      <p:ext uri="{BB962C8B-B14F-4D97-AF65-F5344CB8AC3E}">
        <p14:creationId xmlns:p14="http://schemas.microsoft.com/office/powerpoint/2010/main" val="3147056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CD5DE-3416-F279-5AE5-2009448163F2}"/>
              </a:ext>
            </a:extLst>
          </p:cNvPr>
          <p:cNvSpPr>
            <a:spLocks noGrp="1"/>
          </p:cNvSpPr>
          <p:nvPr>
            <p:ph type="title"/>
          </p:nvPr>
        </p:nvSpPr>
        <p:spPr/>
        <p:txBody>
          <a:bodyPr/>
          <a:lstStyle/>
          <a:p>
            <a:r>
              <a:rPr lang="en-GB" dirty="0"/>
              <a:t>Conclusion and Proposal</a:t>
            </a:r>
          </a:p>
        </p:txBody>
      </p:sp>
      <p:sp>
        <p:nvSpPr>
          <p:cNvPr id="3" name="Content Placeholder 2">
            <a:extLst>
              <a:ext uri="{FF2B5EF4-FFF2-40B4-BE49-F238E27FC236}">
                <a16:creationId xmlns:a16="http://schemas.microsoft.com/office/drawing/2014/main" id="{B5C6D435-15D4-98BD-868F-409B73E3D47F}"/>
              </a:ext>
            </a:extLst>
          </p:cNvPr>
          <p:cNvSpPr>
            <a:spLocks noGrp="1"/>
          </p:cNvSpPr>
          <p:nvPr>
            <p:ph idx="1"/>
          </p:nvPr>
        </p:nvSpPr>
        <p:spPr>
          <a:xfrm>
            <a:off x="1097280" y="1574358"/>
            <a:ext cx="10058400" cy="4294736"/>
          </a:xfrm>
        </p:spPr>
        <p:txBody>
          <a:bodyPr/>
          <a:lstStyle/>
          <a:p>
            <a:pPr algn="just"/>
            <a:r>
              <a:rPr lang="en-GB" dirty="0"/>
              <a:t>In the past contributions [1-3] we have demonstrated the overall benefits of the 15 kHz SCS for FR1 Numerology.</a:t>
            </a:r>
          </a:p>
          <a:p>
            <a:pPr algn="just"/>
            <a:r>
              <a:rPr lang="en-GB" dirty="0"/>
              <a:t>In addition to the technical benefits, the 15 SCS is business critical for GEO Satellite operators who wish to deploy narrow band services.</a:t>
            </a:r>
          </a:p>
          <a:p>
            <a:pPr algn="just"/>
            <a:r>
              <a:rPr lang="en-GB" dirty="0"/>
              <a:t>To enable service continuity,  from proprietary technologies to 5G-NTN technologies, satellites operators would require additional options in their toolbox to cope with varying radio conditions </a:t>
            </a:r>
            <a:r>
              <a:rPr lang="en-GB" dirty="0">
                <a:solidFill>
                  <a:schemeClr val="tx1"/>
                </a:solidFill>
              </a:rPr>
              <a:t>and terminal capability.</a:t>
            </a:r>
          </a:p>
          <a:p>
            <a:pPr algn="just"/>
            <a:r>
              <a:rPr lang="en-GB" dirty="0"/>
              <a:t>We propose to include the 15 kHz SCS option in the FR1 Numerology of the Ku Band. </a:t>
            </a:r>
          </a:p>
        </p:txBody>
      </p:sp>
    </p:spTree>
    <p:extLst>
      <p:ext uri="{BB962C8B-B14F-4D97-AF65-F5344CB8AC3E}">
        <p14:creationId xmlns:p14="http://schemas.microsoft.com/office/powerpoint/2010/main" val="1057257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09994-C095-BE99-92CC-D9DC190FF61E}"/>
              </a:ext>
            </a:extLst>
          </p:cNvPr>
          <p:cNvSpPr>
            <a:spLocks noGrp="1"/>
          </p:cNvSpPr>
          <p:nvPr>
            <p:ph type="title"/>
          </p:nvPr>
        </p:nvSpPr>
        <p:spPr/>
        <p:txBody>
          <a:bodyPr/>
          <a:lstStyle/>
          <a:p>
            <a:r>
              <a:rPr lang="en-GB" dirty="0"/>
              <a:t>References</a:t>
            </a:r>
          </a:p>
        </p:txBody>
      </p:sp>
      <p:sp>
        <p:nvSpPr>
          <p:cNvPr id="3" name="Content Placeholder 2">
            <a:extLst>
              <a:ext uri="{FF2B5EF4-FFF2-40B4-BE49-F238E27FC236}">
                <a16:creationId xmlns:a16="http://schemas.microsoft.com/office/drawing/2014/main" id="{07F986CC-94A6-7C59-9381-B637C52DC7EA}"/>
              </a:ext>
            </a:extLst>
          </p:cNvPr>
          <p:cNvSpPr>
            <a:spLocks noGrp="1"/>
          </p:cNvSpPr>
          <p:nvPr>
            <p:ph idx="1"/>
          </p:nvPr>
        </p:nvSpPr>
        <p:spPr/>
        <p:txBody>
          <a:bodyPr/>
          <a:lstStyle/>
          <a:p>
            <a:r>
              <a:rPr lang="en-GB" sz="1800" dirty="0">
                <a:effectLst/>
                <a:latin typeface="Arial" panose="020B0604020202020204" pitchFamily="34" charset="0"/>
                <a:ea typeface="DengXian" panose="02010600030101010101" pitchFamily="2" charset="-122"/>
              </a:rPr>
              <a:t>[1] R4-2500210,  </a:t>
            </a:r>
            <a:r>
              <a:rPr lang="en-GB" sz="1800" dirty="0">
                <a:solidFill>
                  <a:srgbClr val="000000"/>
                </a:solidFill>
                <a:effectLst/>
                <a:latin typeface="Arial" panose="020B0604020202020204" pitchFamily="34" charset="0"/>
                <a:ea typeface="MS Mincho" panose="02020609040205080304" pitchFamily="49" charset="-128"/>
              </a:rPr>
              <a:t>Ku Band: Narrow Band Services with 15 kHz Sub-Carrier Spacing </a:t>
            </a:r>
            <a:endParaRPr lang="en-GB" sz="1800" dirty="0">
              <a:effectLst/>
              <a:latin typeface="Arial" panose="020B0604020202020204" pitchFamily="34" charset="0"/>
              <a:ea typeface="DengXian" panose="02010600030101010101" pitchFamily="2" charset="-122"/>
            </a:endParaRPr>
          </a:p>
          <a:p>
            <a:pPr algn="just" hangingPunct="0">
              <a:spcAft>
                <a:spcPts val="600"/>
              </a:spcAft>
            </a:pPr>
            <a:r>
              <a:rPr lang="en-GB" sz="1800" dirty="0">
                <a:effectLst/>
                <a:latin typeface="Arial" panose="020B0604020202020204" pitchFamily="34" charset="0"/>
                <a:ea typeface="SimSun" panose="02010600030101010101" pitchFamily="2" charset="-122"/>
                <a:cs typeface="Times New Roman" panose="02020603050405020304" pitchFamily="18" charset="0"/>
              </a:rPr>
              <a:t>[2] RP-2418029, Ku Band Link Budget Analysis, Intelsat, RAN#113, Orlando, US, 18</a:t>
            </a:r>
            <a:r>
              <a:rPr lang="en-GB" sz="1800" baseline="30000" dirty="0">
                <a:effectLst/>
                <a:latin typeface="Arial" panose="020B0604020202020204" pitchFamily="34" charset="0"/>
                <a:ea typeface="SimSun" panose="02010600030101010101" pitchFamily="2" charset="-122"/>
                <a:cs typeface="Times New Roman" panose="02020603050405020304" pitchFamily="18" charset="0"/>
              </a:rPr>
              <a:t>th</a:t>
            </a:r>
            <a:r>
              <a:rPr lang="en-GB" sz="1800" dirty="0">
                <a:effectLst/>
                <a:latin typeface="Arial" panose="020B0604020202020204" pitchFamily="34" charset="0"/>
                <a:ea typeface="SimSun" panose="02010600030101010101" pitchFamily="2" charset="-122"/>
                <a:cs typeface="Times New Roman" panose="02020603050405020304" pitchFamily="18" charset="0"/>
              </a:rPr>
              <a:t>-22</a:t>
            </a:r>
            <a:r>
              <a:rPr lang="en-GB" sz="1800" baseline="30000" dirty="0">
                <a:effectLst/>
                <a:latin typeface="Arial" panose="020B0604020202020204" pitchFamily="34" charset="0"/>
                <a:ea typeface="SimSun" panose="02010600030101010101" pitchFamily="2" charset="-122"/>
                <a:cs typeface="Times New Roman" panose="02020603050405020304" pitchFamily="18" charset="0"/>
              </a:rPr>
              <a:t>nd</a:t>
            </a:r>
            <a:r>
              <a:rPr lang="en-GB" sz="1800" dirty="0">
                <a:effectLst/>
                <a:latin typeface="Arial" panose="020B0604020202020204" pitchFamily="34" charset="0"/>
                <a:ea typeface="SimSun" panose="02010600030101010101" pitchFamily="2" charset="-122"/>
                <a:cs typeface="Times New Roman" panose="02020603050405020304" pitchFamily="18" charset="0"/>
              </a:rPr>
              <a:t> November 2024.</a:t>
            </a:r>
          </a:p>
          <a:p>
            <a:pPr algn="just" hangingPunct="0">
              <a:spcAft>
                <a:spcPts val="600"/>
              </a:spcAft>
            </a:pPr>
            <a:r>
              <a:rPr lang="en-GB" sz="1800" dirty="0">
                <a:effectLst/>
                <a:latin typeface="Arial" panose="020B0604020202020204" pitchFamily="34" charset="0"/>
                <a:ea typeface="SimSun" panose="02010600030101010101" pitchFamily="2" charset="-122"/>
                <a:cs typeface="Times New Roman" panose="02020603050405020304" pitchFamily="18" charset="0"/>
              </a:rPr>
              <a:t>[3] RP-2418030, Ku Band: Analysis of the Timing Alignment and Cyclic Prefix, Intelsat, RAN#113, Orlando, US, 18th-22nd November 2024.</a:t>
            </a:r>
          </a:p>
          <a:p>
            <a:endParaRPr lang="en-GB" dirty="0"/>
          </a:p>
        </p:txBody>
      </p:sp>
    </p:spTree>
    <p:extLst>
      <p:ext uri="{BB962C8B-B14F-4D97-AF65-F5344CB8AC3E}">
        <p14:creationId xmlns:p14="http://schemas.microsoft.com/office/powerpoint/2010/main" val="3684511708"/>
      </p:ext>
    </p:extLst>
  </p:cSld>
  <p:clrMapOvr>
    <a:masterClrMapping/>
  </p:clrMapOvr>
</p:sld>
</file>

<file path=ppt/theme/theme1.xml><?xml version="1.0" encoding="utf-8"?>
<a:theme xmlns:a="http://schemas.openxmlformats.org/drawingml/2006/main" name="Retrospect">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89aa4a21-5cc8-47db-9e38-dca5563cba90}" enabled="0" method="" siteId="{89aa4a21-5cc8-47db-9e38-dca5563cba90}" removed="1"/>
</clbl:labelList>
</file>

<file path=docProps/app.xml><?xml version="1.0" encoding="utf-8"?>
<Properties xmlns="http://schemas.openxmlformats.org/officeDocument/2006/extended-properties" xmlns:vt="http://schemas.openxmlformats.org/officeDocument/2006/docPropsVTypes">
  <Template>Retrospect</Template>
  <TotalTime>5506</TotalTime>
  <Words>947</Words>
  <Application>Microsoft Office PowerPoint</Application>
  <PresentationFormat>Widescreen</PresentationFormat>
  <Paragraphs>121</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Retrospect</vt:lpstr>
      <vt:lpstr>3GPP TSG RAN Meeting #107      RP-250468 Incheon, Korea, March 12-14, 2025    Agenda Item: 9.4.1.6                                                                                                                                                                                                                                                                                                                                                                                                                                                                                                                                                                                                                                                                                                                                                                                                                                                                                                                                                                                                                                                                                                                                                                                                                                                                                                                                                                                                                                                                                                                                                                                                                                                                                                                                                                                                                                                                                                                                                                                                                                                                                                                                                                                                                                                                                                                                                                                                                                                                                                                                                                                                                                                                                                                                                                                                                                                                                                                                                                                                                                                                                                                                                                                                                                                                                                                                                                                                                                                                                                                                                                                                                                                                                                                                                                                                                                                                                                                                                                                                                                                                                                                                                                                                                                                                                                                                                                                                                                                                                                                                                                                                                                                            Source:   Intelsat, Gilat, JSAT Sky Perfect, MITRE, Tejas Networks,    Lockheed Martin, Kratos, CHTTL    Title:     Motivation of Including 15 kHz Sub-Carrier Spacing for    FR1 in the Ku Band   Document for: Discussion and Decision  </vt:lpstr>
      <vt:lpstr>Introduction</vt:lpstr>
      <vt:lpstr>Narrow Band Services </vt:lpstr>
      <vt:lpstr>Narrow Band Broadcast Services- Use Cases </vt:lpstr>
      <vt:lpstr>Advantages of 15 kHz SCS for FR1 </vt:lpstr>
      <vt:lpstr>Advantages of 15 kHz SCS for FR1 </vt:lpstr>
      <vt:lpstr>Business Critical </vt:lpstr>
      <vt:lpstr>Conclusion and Proposal</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Soghomonian, Manook (ITN)</dc:creator>
  <cp:lastModifiedBy>Soghomonian, Manook (ITN)</cp:lastModifiedBy>
  <cp:revision>21</cp:revision>
  <dcterms:created xsi:type="dcterms:W3CDTF">2024-08-07T13:12:06Z</dcterms:created>
  <dcterms:modified xsi:type="dcterms:W3CDTF">2025-03-03T10:37:59Z</dcterms:modified>
</cp:coreProperties>
</file>