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</p:sldMasterIdLst>
  <p:notesMasterIdLst>
    <p:notesMasterId r:id="rId17"/>
  </p:notesMasterIdLst>
  <p:handoutMasterIdLst>
    <p:handoutMasterId r:id="rId18"/>
  </p:handoutMasterIdLst>
  <p:sldIdLst>
    <p:sldId id="283" r:id="rId5"/>
    <p:sldId id="2147480866" r:id="rId6"/>
    <p:sldId id="2147480867" r:id="rId7"/>
    <p:sldId id="2147480879" r:id="rId8"/>
    <p:sldId id="2147480839" r:id="rId9"/>
    <p:sldId id="2147480881" r:id="rId10"/>
    <p:sldId id="2147480880" r:id="rId11"/>
    <p:sldId id="2147480883" r:id="rId12"/>
    <p:sldId id="2147480884" r:id="rId13"/>
    <p:sldId id="2147480885" r:id="rId14"/>
    <p:sldId id="280" r:id="rId15"/>
    <p:sldId id="2147480836" r:id="rId1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4F81BD"/>
    <a:srgbClr val="FFC492"/>
    <a:srgbClr val="FFF2DA"/>
    <a:srgbClr val="DFF3D2"/>
    <a:srgbClr val="000000"/>
    <a:srgbClr val="8FDAE4"/>
    <a:srgbClr val="30B5C5"/>
    <a:srgbClr val="D0E8C4"/>
    <a:srgbClr val="17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05" autoAdjust="0"/>
    <p:restoredTop sz="93772" autoAdjust="0"/>
  </p:normalViewPr>
  <p:slideViewPr>
    <p:cSldViewPr snapToGrid="0" snapToObjects="1">
      <p:cViewPr varScale="1">
        <p:scale>
          <a:sx n="115" d="100"/>
          <a:sy n="115" d="100"/>
        </p:scale>
        <p:origin x="132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Dir_S2X\08%20&#26631;&#20934;&#28436;&#36827;\R20\&#20223;&#30495;\R20%20MC-HARQ&#20223;&#30495;&#26041;&#26696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用户SLA满足率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</c:numCache>
            </c:numRef>
          </c:cat>
          <c:val>
            <c:numRef>
              <c:f>Sheet1!$B$2:$B$6</c:f>
              <c:numCache>
                <c:formatCode>0.00%</c:formatCode>
                <c:ptCount val="5"/>
                <c:pt idx="0">
                  <c:v>0.90100000000000002</c:v>
                </c:pt>
                <c:pt idx="1">
                  <c:v>0.82299999999999995</c:v>
                </c:pt>
                <c:pt idx="2">
                  <c:v>0.79300000000000004</c:v>
                </c:pt>
                <c:pt idx="3">
                  <c:v>0.752</c:v>
                </c:pt>
                <c:pt idx="4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D59-4180-AD0B-42C38CC3C1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220143264"/>
        <c:axId val="-1220141632"/>
      </c:lineChart>
      <c:catAx>
        <c:axId val="-1220143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1220141632"/>
        <c:crosses val="autoZero"/>
        <c:auto val="1"/>
        <c:lblAlgn val="ctr"/>
        <c:lblOffset val="100"/>
        <c:noMultiLvlLbl val="0"/>
      </c:catAx>
      <c:valAx>
        <c:axId val="-1220141632"/>
        <c:scaling>
          <c:orientation val="minMax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1220143264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用户SLA满足率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</c:numCache>
            </c:numRef>
          </c:cat>
          <c:val>
            <c:numRef>
              <c:f>Sheet1!$B$2:$B$6</c:f>
              <c:numCache>
                <c:formatCode>0.00%</c:formatCode>
                <c:ptCount val="5"/>
                <c:pt idx="0">
                  <c:v>0.95930000000000004</c:v>
                </c:pt>
                <c:pt idx="1">
                  <c:v>0.93559999999999999</c:v>
                </c:pt>
                <c:pt idx="2">
                  <c:v>0.89700000000000002</c:v>
                </c:pt>
                <c:pt idx="3">
                  <c:v>0.85460000000000003</c:v>
                </c:pt>
                <c:pt idx="4">
                  <c:v>0.79410000000000003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22F-4412-A11E-097D4E204C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69112912"/>
        <c:axId val="-769115632"/>
      </c:lineChart>
      <c:catAx>
        <c:axId val="-76911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769115632"/>
        <c:crosses val="autoZero"/>
        <c:auto val="1"/>
        <c:lblAlgn val="ctr"/>
        <c:lblOffset val="100"/>
        <c:noMultiLvlLbl val="0"/>
      </c:catAx>
      <c:valAx>
        <c:axId val="-769115632"/>
        <c:scaling>
          <c:orientation val="minMax"/>
          <c:max val="1"/>
          <c:min val="0.7000000000000000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76911291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用户SLA满足率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Sheet1!$A$2:$A$7</c:f>
              <c:numCache>
                <c:formatCode>General</c:formatCode>
                <c:ptCount val="6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</c:numCache>
            </c:numRef>
          </c:cat>
          <c:val>
            <c:numRef>
              <c:f>Sheet1!$B$2:$B$7</c:f>
              <c:numCache>
                <c:formatCode>0.00%</c:formatCode>
                <c:ptCount val="6"/>
                <c:pt idx="0">
                  <c:v>0.92300000000000004</c:v>
                </c:pt>
                <c:pt idx="1">
                  <c:v>0.86899999999999999</c:v>
                </c:pt>
                <c:pt idx="2">
                  <c:v>0.79500000000000004</c:v>
                </c:pt>
                <c:pt idx="3">
                  <c:v>0.75900000000000001</c:v>
                </c:pt>
                <c:pt idx="4">
                  <c:v>0.72299999999999998</c:v>
                </c:pt>
                <c:pt idx="5">
                  <c:v>0.66900000000000004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8C-4D5E-8DAE-60E237D46D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69119984"/>
        <c:axId val="-769119440"/>
      </c:lineChart>
      <c:catAx>
        <c:axId val="-76911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769119440"/>
        <c:crosses val="autoZero"/>
        <c:auto val="1"/>
        <c:lblAlgn val="ctr"/>
        <c:lblOffset val="100"/>
        <c:noMultiLvlLbl val="0"/>
      </c:catAx>
      <c:valAx>
        <c:axId val="-769119440"/>
        <c:scaling>
          <c:orientation val="minMax"/>
          <c:max val="1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769119984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201951197088469"/>
          <c:y val="0.20602877502992062"/>
          <c:w val="0.62867551103407115"/>
          <c:h val="0.67651112827251003"/>
        </c:manualLayout>
      </c:layout>
      <c:scatterChart>
        <c:scatterStyle val="smoothMarker"/>
        <c:varyColors val="0"/>
        <c:ser>
          <c:idx val="0"/>
          <c:order val="0"/>
          <c:spPr>
            <a:ln w="127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'case1-4信道响应'!$G$8:$G$255</c:f>
              <c:numCache>
                <c:formatCode>General</c:formatCode>
                <c:ptCount val="24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</c:numCache>
            </c:numRef>
          </c:xVal>
          <c:yVal>
            <c:numRef>
              <c:f>'case1-4信道响应'!$I$8:$I$255</c:f>
              <c:numCache>
                <c:formatCode>General</c:formatCode>
                <c:ptCount val="248"/>
                <c:pt idx="0">
                  <c:v>13.774118971098909</c:v>
                </c:pt>
                <c:pt idx="1">
                  <c:v>14.122488087632698</c:v>
                </c:pt>
                <c:pt idx="2">
                  <c:v>14.272734539867582</c:v>
                </c:pt>
                <c:pt idx="3">
                  <c:v>14.14916551901822</c:v>
                </c:pt>
                <c:pt idx="4">
                  <c:v>13.27967541888774</c:v>
                </c:pt>
                <c:pt idx="5">
                  <c:v>12.760111910188595</c:v>
                </c:pt>
                <c:pt idx="6">
                  <c:v>11.93744973444911</c:v>
                </c:pt>
                <c:pt idx="7">
                  <c:v>10.841686004677619</c:v>
                </c:pt>
                <c:pt idx="8">
                  <c:v>12.147829366234202</c:v>
                </c:pt>
                <c:pt idx="9">
                  <c:v>12.046977526920497</c:v>
                </c:pt>
                <c:pt idx="10">
                  <c:v>11.787065076025501</c:v>
                </c:pt>
                <c:pt idx="11">
                  <c:v>11.318527482035257</c:v>
                </c:pt>
                <c:pt idx="12">
                  <c:v>11.898943816826295</c:v>
                </c:pt>
                <c:pt idx="13">
                  <c:v>11.198824579849829</c:v>
                </c:pt>
                <c:pt idx="14">
                  <c:v>10.952635255659441</c:v>
                </c:pt>
                <c:pt idx="15">
                  <c:v>11.162922014357481</c:v>
                </c:pt>
                <c:pt idx="16">
                  <c:v>12.322080783963161</c:v>
                </c:pt>
                <c:pt idx="17">
                  <c:v>12.326327765155069</c:v>
                </c:pt>
                <c:pt idx="18">
                  <c:v>12.027062269903567</c:v>
                </c:pt>
                <c:pt idx="19">
                  <c:v>11.393343032203198</c:v>
                </c:pt>
                <c:pt idx="20">
                  <c:v>12.089436220037747</c:v>
                </c:pt>
                <c:pt idx="21">
                  <c:v>11.740307180380254</c:v>
                </c:pt>
                <c:pt idx="22">
                  <c:v>11.614099320918188</c:v>
                </c:pt>
                <c:pt idx="23">
                  <c:v>11.751521683913392</c:v>
                </c:pt>
                <c:pt idx="24">
                  <c:v>14.697675417285865</c:v>
                </c:pt>
                <c:pt idx="25">
                  <c:v>15.035332975323714</c:v>
                </c:pt>
                <c:pt idx="26">
                  <c:v>15.113980163530654</c:v>
                </c:pt>
                <c:pt idx="27">
                  <c:v>14.89606966267722</c:v>
                </c:pt>
                <c:pt idx="28">
                  <c:v>14.265291532780438</c:v>
                </c:pt>
                <c:pt idx="29">
                  <c:v>13.514406889878472</c:v>
                </c:pt>
                <c:pt idx="30">
                  <c:v>12.687651274478613</c:v>
                </c:pt>
                <c:pt idx="31">
                  <c:v>11.826000868309713</c:v>
                </c:pt>
                <c:pt idx="32">
                  <c:v>11.310666249374965</c:v>
                </c:pt>
                <c:pt idx="33">
                  <c:v>10.651650138939644</c:v>
                </c:pt>
                <c:pt idx="34">
                  <c:v>9.8533798935810371</c:v>
                </c:pt>
                <c:pt idx="35">
                  <c:v>9.0035674916746196</c:v>
                </c:pt>
                <c:pt idx="36">
                  <c:v>8.8589640690055731</c:v>
                </c:pt>
                <c:pt idx="37">
                  <c:v>8.6901627971561162</c:v>
                </c:pt>
                <c:pt idx="38">
                  <c:v>9.256590789587813</c:v>
                </c:pt>
                <c:pt idx="39">
                  <c:v>10.119931146592569</c:v>
                </c:pt>
                <c:pt idx="40">
                  <c:v>10.988201761708236</c:v>
                </c:pt>
                <c:pt idx="41">
                  <c:v>10.595558451328579</c:v>
                </c:pt>
                <c:pt idx="42">
                  <c:v>10.042740718077265</c:v>
                </c:pt>
                <c:pt idx="43">
                  <c:v>9.2704888670311529</c:v>
                </c:pt>
                <c:pt idx="44">
                  <c:v>8.9122681768544005</c:v>
                </c:pt>
                <c:pt idx="45">
                  <c:v>6.6148423852645601</c:v>
                </c:pt>
                <c:pt idx="46">
                  <c:v>4.3171909683155967</c:v>
                </c:pt>
                <c:pt idx="47">
                  <c:v>3.5033137936325676</c:v>
                </c:pt>
                <c:pt idx="48">
                  <c:v>4.9771039930295613</c:v>
                </c:pt>
                <c:pt idx="49">
                  <c:v>7.5253627461589296</c:v>
                </c:pt>
                <c:pt idx="50">
                  <c:v>9.167549550538439</c:v>
                </c:pt>
                <c:pt idx="51">
                  <c:v>10.180260700366802</c:v>
                </c:pt>
                <c:pt idx="52">
                  <c:v>11.77455693439369</c:v>
                </c:pt>
                <c:pt idx="53">
                  <c:v>11.993766497238262</c:v>
                </c:pt>
                <c:pt idx="54">
                  <c:v>11.951743008056084</c:v>
                </c:pt>
                <c:pt idx="55">
                  <c:v>11.612421883697426</c:v>
                </c:pt>
                <c:pt idx="56">
                  <c:v>7.4442364306667539</c:v>
                </c:pt>
                <c:pt idx="57">
                  <c:v>7.6457884531870395</c:v>
                </c:pt>
                <c:pt idx="58">
                  <c:v>7.7908975932461377</c:v>
                </c:pt>
                <c:pt idx="59">
                  <c:v>7.7999597382139392</c:v>
                </c:pt>
                <c:pt idx="60">
                  <c:v>9.3729868348422247</c:v>
                </c:pt>
                <c:pt idx="61">
                  <c:v>9.8481659661593426</c:v>
                </c:pt>
                <c:pt idx="62">
                  <c:v>9.8947429053913751</c:v>
                </c:pt>
                <c:pt idx="63">
                  <c:v>9.7307333235960822</c:v>
                </c:pt>
                <c:pt idx="64">
                  <c:v>11.571544399062814</c:v>
                </c:pt>
                <c:pt idx="65">
                  <c:v>11.874417510240981</c:v>
                </c:pt>
                <c:pt idx="66">
                  <c:v>12.030220023048289</c:v>
                </c:pt>
                <c:pt idx="67">
                  <c:v>12.017520627782517</c:v>
                </c:pt>
                <c:pt idx="68">
                  <c:v>10.948552900836804</c:v>
                </c:pt>
                <c:pt idx="69">
                  <c:v>9.8147520218116853</c:v>
                </c:pt>
                <c:pt idx="70">
                  <c:v>9.2104834817504191</c:v>
                </c:pt>
                <c:pt idx="71">
                  <c:v>9.8002019732673702</c:v>
                </c:pt>
                <c:pt idx="72">
                  <c:v>12.582875995672191</c:v>
                </c:pt>
                <c:pt idx="73">
                  <c:v>13.147917466605872</c:v>
                </c:pt>
                <c:pt idx="74">
                  <c:v>13.248707212634852</c:v>
                </c:pt>
                <c:pt idx="75">
                  <c:v>12.81844353708512</c:v>
                </c:pt>
                <c:pt idx="76">
                  <c:v>10.891170173863271</c:v>
                </c:pt>
                <c:pt idx="77">
                  <c:v>11.465962008685668</c:v>
                </c:pt>
                <c:pt idx="78">
                  <c:v>11.899729068187311</c:v>
                </c:pt>
                <c:pt idx="79">
                  <c:v>12.155556133486023</c:v>
                </c:pt>
                <c:pt idx="80">
                  <c:v>11.431709932001784</c:v>
                </c:pt>
                <c:pt idx="81">
                  <c:v>12.241003654403688</c:v>
                </c:pt>
                <c:pt idx="82">
                  <c:v>12.805578842961413</c:v>
                </c:pt>
                <c:pt idx="83">
                  <c:v>13.049319222849782</c:v>
                </c:pt>
                <c:pt idx="84">
                  <c:v>13.494698569270284</c:v>
                </c:pt>
                <c:pt idx="85">
                  <c:v>13.95078153861733</c:v>
                </c:pt>
                <c:pt idx="86">
                  <c:v>14.158260659788859</c:v>
                </c:pt>
                <c:pt idx="87">
                  <c:v>14.160827215123703</c:v>
                </c:pt>
                <c:pt idx="88">
                  <c:v>13.978166515216323</c:v>
                </c:pt>
                <c:pt idx="89">
                  <c:v>13.832119596099187</c:v>
                </c:pt>
                <c:pt idx="90">
                  <c:v>13.311964213133315</c:v>
                </c:pt>
                <c:pt idx="91">
                  <c:v>12.397598125071855</c:v>
                </c:pt>
                <c:pt idx="92">
                  <c:v>11.651968272072743</c:v>
                </c:pt>
                <c:pt idx="93">
                  <c:v>11.183705580024959</c:v>
                </c:pt>
                <c:pt idx="94">
                  <c:v>10.858077122900259</c:v>
                </c:pt>
                <c:pt idx="95">
                  <c:v>10.564512720732237</c:v>
                </c:pt>
                <c:pt idx="96">
                  <c:v>12.557981657233384</c:v>
                </c:pt>
                <c:pt idx="97">
                  <c:v>11.887401080888228</c:v>
                </c:pt>
                <c:pt idx="98">
                  <c:v>11.223305824209957</c:v>
                </c:pt>
                <c:pt idx="99">
                  <c:v>10.90208658386109</c:v>
                </c:pt>
                <c:pt idx="100">
                  <c:v>11.383469149898024</c:v>
                </c:pt>
                <c:pt idx="101">
                  <c:v>11.726000125543408</c:v>
                </c:pt>
                <c:pt idx="102">
                  <c:v>12.002401974996534</c:v>
                </c:pt>
                <c:pt idx="103">
                  <c:v>11.986818245431508</c:v>
                </c:pt>
                <c:pt idx="104">
                  <c:v>11.684090835196262</c:v>
                </c:pt>
                <c:pt idx="105">
                  <c:v>11.128629548130348</c:v>
                </c:pt>
                <c:pt idx="106">
                  <c:v>10.51700352924215</c:v>
                </c:pt>
                <c:pt idx="107">
                  <c:v>10.108382498492269</c:v>
                </c:pt>
                <c:pt idx="108">
                  <c:v>13.148001615487523</c:v>
                </c:pt>
                <c:pt idx="109">
                  <c:v>13.561291572505317</c:v>
                </c:pt>
                <c:pt idx="110">
                  <c:v>13.88573621831085</c:v>
                </c:pt>
                <c:pt idx="111">
                  <c:v>13.997463861914905</c:v>
                </c:pt>
                <c:pt idx="112">
                  <c:v>15.299575018999622</c:v>
                </c:pt>
                <c:pt idx="113">
                  <c:v>14.879439726448529</c:v>
                </c:pt>
                <c:pt idx="114">
                  <c:v>14.211891750649642</c:v>
                </c:pt>
                <c:pt idx="115">
                  <c:v>13.359971741229455</c:v>
                </c:pt>
                <c:pt idx="116">
                  <c:v>11.672877899009315</c:v>
                </c:pt>
                <c:pt idx="117">
                  <c:v>11.030233419660227</c:v>
                </c:pt>
                <c:pt idx="118">
                  <c:v>10.353376660006653</c:v>
                </c:pt>
                <c:pt idx="119">
                  <c:v>9.5262634327238711</c:v>
                </c:pt>
                <c:pt idx="120">
                  <c:v>9.8759745150139118</c:v>
                </c:pt>
                <c:pt idx="121">
                  <c:v>8.9839824099386725</c:v>
                </c:pt>
                <c:pt idx="122">
                  <c:v>8.7511974444429388</c:v>
                </c:pt>
                <c:pt idx="123">
                  <c:v>9.328683063283874</c:v>
                </c:pt>
                <c:pt idx="124">
                  <c:v>10.510753076757487</c:v>
                </c:pt>
                <c:pt idx="125">
                  <c:v>10.548083282735583</c:v>
                </c:pt>
                <c:pt idx="126">
                  <c:v>10.45240807192523</c:v>
                </c:pt>
                <c:pt idx="127">
                  <c:v>10.093233933810135</c:v>
                </c:pt>
                <c:pt idx="128">
                  <c:v>9.1311258944489619</c:v>
                </c:pt>
                <c:pt idx="129">
                  <c:v>7.5252168617326278</c:v>
                </c:pt>
                <c:pt idx="130">
                  <c:v>5.6567194100619655</c:v>
                </c:pt>
                <c:pt idx="131">
                  <c:v>4.1527224014189414</c:v>
                </c:pt>
                <c:pt idx="132">
                  <c:v>5.9062452176529368</c:v>
                </c:pt>
                <c:pt idx="133">
                  <c:v>4.495293081675463</c:v>
                </c:pt>
                <c:pt idx="134">
                  <c:v>4.4193695383941423</c:v>
                </c:pt>
                <c:pt idx="135">
                  <c:v>4.7268625463758598</c:v>
                </c:pt>
                <c:pt idx="136">
                  <c:v>12.035686216883876</c:v>
                </c:pt>
                <c:pt idx="137">
                  <c:v>12.3632812505101</c:v>
                </c:pt>
                <c:pt idx="138">
                  <c:v>12.427302109494347</c:v>
                </c:pt>
                <c:pt idx="139">
                  <c:v>12.235660246737318</c:v>
                </c:pt>
                <c:pt idx="140">
                  <c:v>9.7855026331418316</c:v>
                </c:pt>
                <c:pt idx="141">
                  <c:v>9.7079256652581183</c:v>
                </c:pt>
                <c:pt idx="142">
                  <c:v>9.5008286093334462</c:v>
                </c:pt>
                <c:pt idx="143">
                  <c:v>9.2110147447517594</c:v>
                </c:pt>
                <c:pt idx="144">
                  <c:v>7.6526610587701054</c:v>
                </c:pt>
                <c:pt idx="145">
                  <c:v>8.5254830425016976</c:v>
                </c:pt>
                <c:pt idx="146">
                  <c:v>8.8165051654660331</c:v>
                </c:pt>
                <c:pt idx="147">
                  <c:v>8.7684918753326269</c:v>
                </c:pt>
                <c:pt idx="148">
                  <c:v>11.268940820203397</c:v>
                </c:pt>
                <c:pt idx="149">
                  <c:v>11.594348395692695</c:v>
                </c:pt>
                <c:pt idx="150">
                  <c:v>11.788158545656078</c:v>
                </c:pt>
                <c:pt idx="151">
                  <c:v>11.890633892467262</c:v>
                </c:pt>
                <c:pt idx="152">
                  <c:v>12.901415014644366</c:v>
                </c:pt>
                <c:pt idx="153">
                  <c:v>12.493793776411234</c:v>
                </c:pt>
                <c:pt idx="154">
                  <c:v>11.890858694207516</c:v>
                </c:pt>
                <c:pt idx="155">
                  <c:v>11.54256553346994</c:v>
                </c:pt>
                <c:pt idx="156">
                  <c:v>11.445461877069063</c:v>
                </c:pt>
                <c:pt idx="157">
                  <c:v>12.059131689734425</c:v>
                </c:pt>
                <c:pt idx="158">
                  <c:v>12.622469470841718</c:v>
                </c:pt>
                <c:pt idx="159">
                  <c:v>12.832062163932829</c:v>
                </c:pt>
                <c:pt idx="160">
                  <c:v>12.835929223287204</c:v>
                </c:pt>
                <c:pt idx="161">
                  <c:v>12.549925362153008</c:v>
                </c:pt>
                <c:pt idx="162">
                  <c:v>12.100642372915438</c:v>
                </c:pt>
                <c:pt idx="163">
                  <c:v>11.686624487350617</c:v>
                </c:pt>
                <c:pt idx="164">
                  <c:v>11.730492545824502</c:v>
                </c:pt>
                <c:pt idx="165">
                  <c:v>12.287390379092038</c:v>
                </c:pt>
                <c:pt idx="166">
                  <c:v>12.729850581004174</c:v>
                </c:pt>
                <c:pt idx="167">
                  <c:v>12.948055927726958</c:v>
                </c:pt>
                <c:pt idx="168">
                  <c:v>13.108037301542044</c:v>
                </c:pt>
                <c:pt idx="169">
                  <c:v>13.666955898894384</c:v>
                </c:pt>
                <c:pt idx="170">
                  <c:v>13.889586370542613</c:v>
                </c:pt>
                <c:pt idx="171">
                  <c:v>13.834275581392275</c:v>
                </c:pt>
                <c:pt idx="172">
                  <c:v>13.709273868718315</c:v>
                </c:pt>
                <c:pt idx="173">
                  <c:v>13.906172143367858</c:v>
                </c:pt>
                <c:pt idx="174">
                  <c:v>13.782216033926794</c:v>
                </c:pt>
                <c:pt idx="175">
                  <c:v>13.268640677752611</c:v>
                </c:pt>
                <c:pt idx="176">
                  <c:v>12.962175046752513</c:v>
                </c:pt>
                <c:pt idx="177">
                  <c:v>12.262801880521542</c:v>
                </c:pt>
                <c:pt idx="178">
                  <c:v>11.4713505089171</c:v>
                </c:pt>
                <c:pt idx="179">
                  <c:v>10.716058849177394</c:v>
                </c:pt>
                <c:pt idx="180">
                  <c:v>12.644163871985352</c:v>
                </c:pt>
                <c:pt idx="181">
                  <c:v>12.408960461776493</c:v>
                </c:pt>
                <c:pt idx="182">
                  <c:v>11.937421934709514</c:v>
                </c:pt>
                <c:pt idx="183">
                  <c:v>11.37648394928874</c:v>
                </c:pt>
                <c:pt idx="184">
                  <c:v>10.91656407804021</c:v>
                </c:pt>
                <c:pt idx="185">
                  <c:v>10.914559130550918</c:v>
                </c:pt>
                <c:pt idx="186">
                  <c:v>11.331555381979904</c:v>
                </c:pt>
                <c:pt idx="187">
                  <c:v>11.720304995628299</c:v>
                </c:pt>
                <c:pt idx="188">
                  <c:v>11.959024186073153</c:v>
                </c:pt>
                <c:pt idx="189">
                  <c:v>11.466798593630333</c:v>
                </c:pt>
                <c:pt idx="190">
                  <c:v>10.62329982728993</c:v>
                </c:pt>
                <c:pt idx="191">
                  <c:v>9.6616473799956157</c:v>
                </c:pt>
                <c:pt idx="192">
                  <c:v>12.81844353708512</c:v>
                </c:pt>
                <c:pt idx="193">
                  <c:v>12.762618448143808</c:v>
                </c:pt>
                <c:pt idx="194">
                  <c:v>12.877569549951996</c:v>
                </c:pt>
                <c:pt idx="195">
                  <c:v>13.014749195233881</c:v>
                </c:pt>
                <c:pt idx="196">
                  <c:v>15.274313945319749</c:v>
                </c:pt>
                <c:pt idx="197">
                  <c:v>15.326779568175809</c:v>
                </c:pt>
                <c:pt idx="198">
                  <c:v>15.084179326725939</c:v>
                </c:pt>
                <c:pt idx="199">
                  <c:v>14.54459157192546</c:v>
                </c:pt>
                <c:pt idx="200">
                  <c:v>12.858452430385608</c:v>
                </c:pt>
                <c:pt idx="201">
                  <c:v>12.098687400296571</c:v>
                </c:pt>
                <c:pt idx="202">
                  <c:v>11.339091781298229</c:v>
                </c:pt>
                <c:pt idx="203">
                  <c:v>10.52674707908184</c:v>
                </c:pt>
                <c:pt idx="204">
                  <c:v>10.985675878398132</c:v>
                </c:pt>
                <c:pt idx="205">
                  <c:v>9.9996959832219563</c:v>
                </c:pt>
                <c:pt idx="206">
                  <c:v>9.1170985058172196</c:v>
                </c:pt>
                <c:pt idx="207">
                  <c:v>8.8134813112579113</c:v>
                </c:pt>
                <c:pt idx="208">
                  <c:v>9.7759101094473184</c:v>
                </c:pt>
                <c:pt idx="209">
                  <c:v>10.202120718910672</c:v>
                </c:pt>
                <c:pt idx="210">
                  <c:v>10.789495605356468</c:v>
                </c:pt>
                <c:pt idx="211">
                  <c:v>11.175496853150264</c:v>
                </c:pt>
                <c:pt idx="212">
                  <c:v>10.027576819280512</c:v>
                </c:pt>
                <c:pt idx="213">
                  <c:v>9.1353464900574579</c:v>
                </c:pt>
                <c:pt idx="214">
                  <c:v>7.8809197386165692</c:v>
                </c:pt>
                <c:pt idx="215">
                  <c:v>6.3262733225588006</c:v>
                </c:pt>
                <c:pt idx="216">
                  <c:v>7.7852892231941864</c:v>
                </c:pt>
                <c:pt idx="217">
                  <c:v>5.2286788778257067</c:v>
                </c:pt>
                <c:pt idx="218">
                  <c:v>3.7422577888735713</c:v>
                </c:pt>
                <c:pt idx="219">
                  <c:v>3.8978075197900379</c:v>
                </c:pt>
                <c:pt idx="220">
                  <c:v>11.568730856499965</c:v>
                </c:pt>
                <c:pt idx="221">
                  <c:v>12.376115913547777</c:v>
                </c:pt>
                <c:pt idx="222">
                  <c:v>12.791077493839964</c:v>
                </c:pt>
                <c:pt idx="223">
                  <c:v>12.902305564572442</c:v>
                </c:pt>
                <c:pt idx="224">
                  <c:v>11.250809447658083</c:v>
                </c:pt>
                <c:pt idx="225">
                  <c:v>11.205179957387738</c:v>
                </c:pt>
                <c:pt idx="226">
                  <c:v>10.880616318357399</c:v>
                </c:pt>
                <c:pt idx="227">
                  <c:v>10.30081335414012</c:v>
                </c:pt>
                <c:pt idx="228">
                  <c:v>5.7009206702293742</c:v>
                </c:pt>
                <c:pt idx="229">
                  <c:v>6.6779838313120337</c:v>
                </c:pt>
                <c:pt idx="230">
                  <c:v>7.2160866665717363</c:v>
                </c:pt>
                <c:pt idx="231">
                  <c:v>7.3005757814315402</c:v>
                </c:pt>
                <c:pt idx="232">
                  <c:v>10.596959199779736</c:v>
                </c:pt>
                <c:pt idx="233">
                  <c:v>10.846298912276406</c:v>
                </c:pt>
                <c:pt idx="234">
                  <c:v>10.935162389895014</c:v>
                </c:pt>
                <c:pt idx="235">
                  <c:v>11.002326519645063</c:v>
                </c:pt>
                <c:pt idx="236">
                  <c:v>12.224277123728575</c:v>
                </c:pt>
                <c:pt idx="237">
                  <c:v>12.326937768583591</c:v>
                </c:pt>
                <c:pt idx="238">
                  <c:v>12.215785344029666</c:v>
                </c:pt>
                <c:pt idx="239">
                  <c:v>12.031145136443849</c:v>
                </c:pt>
                <c:pt idx="240">
                  <c:v>9.6203673863320898</c:v>
                </c:pt>
                <c:pt idx="241">
                  <c:v>9.576240456197354</c:v>
                </c:pt>
                <c:pt idx="242">
                  <c:v>10.298219099177611</c:v>
                </c:pt>
                <c:pt idx="243">
                  <c:v>11.213299979360905</c:v>
                </c:pt>
                <c:pt idx="244">
                  <c:v>12.880255353883626</c:v>
                </c:pt>
                <c:pt idx="245">
                  <c:v>12.781978056758172</c:v>
                </c:pt>
                <c:pt idx="246">
                  <c:v>12.214481453971045</c:v>
                </c:pt>
                <c:pt idx="247">
                  <c:v>11.288804743324318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862-4D0A-9484-AD877B82B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220144352"/>
        <c:axId val="-1220142720"/>
      </c:scatterChart>
      <c:valAx>
        <c:axId val="-1220144352"/>
        <c:scaling>
          <c:orientation val="minMax"/>
          <c:max val="25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800" dirty="0"/>
                  <a:t>RB</a:t>
                </a:r>
                <a:endParaRPr lang="zh-CN" altLang="en-US" sz="800" dirty="0"/>
              </a:p>
            </c:rich>
          </c:tx>
          <c:layout>
            <c:manualLayout>
              <c:xMode val="edge"/>
              <c:yMode val="edge"/>
              <c:x val="0.53998945465760051"/>
              <c:y val="0.861047569201714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20142720"/>
        <c:crosses val="autoZero"/>
        <c:crossBetween val="midCat"/>
      </c:valAx>
      <c:valAx>
        <c:axId val="-1220142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800" dirty="0"/>
                  <a:t>SINR(dB)</a:t>
                </a:r>
                <a:endParaRPr lang="zh-CN" altLang="en-US" sz="800" dirty="0"/>
              </a:p>
            </c:rich>
          </c:tx>
          <c:layout>
            <c:manualLayout>
              <c:xMode val="edge"/>
              <c:yMode val="edge"/>
              <c:x val="0.10224830387006606"/>
              <c:y val="0.242136248012939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1220144352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262645109969796"/>
          <c:y val="9.5411806077732808E-2"/>
          <c:w val="0.85110586951857992"/>
          <c:h val="0.73797724130596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Single HARQ</c:v>
                </c:pt>
              </c:strCache>
            </c:strRef>
          </c:tx>
          <c:spPr>
            <a:ln w="15875" cap="rnd">
              <a:solidFill>
                <a:srgbClr val="EBEBEB">
                  <a:lumMod val="50000"/>
                </a:srgb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elete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</c:numCache>
            </c:numRef>
          </c:cat>
          <c:val>
            <c:numRef>
              <c:f>Sheet1!$B$2:$B$7</c:f>
              <c:numCache>
                <c:formatCode>0.00%</c:formatCode>
                <c:ptCount val="6"/>
                <c:pt idx="0">
                  <c:v>0.95930000000000004</c:v>
                </c:pt>
                <c:pt idx="1">
                  <c:v>0.93559999999999999</c:v>
                </c:pt>
                <c:pt idx="2">
                  <c:v>0.89700000000000002</c:v>
                </c:pt>
                <c:pt idx="3">
                  <c:v>0.85460000000000003</c:v>
                </c:pt>
                <c:pt idx="4">
                  <c:v>0.79410000000000003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529-4947-90B7-7289718F02F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MC-HARQ</c:v>
                </c:pt>
              </c:strCache>
            </c:strRef>
          </c:tx>
          <c:spPr>
            <a:ln w="1587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elete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</c:numCache>
            </c:numRef>
          </c:cat>
          <c:val>
            <c:numRef>
              <c:f>Sheet1!$C$2:$C$7</c:f>
              <c:numCache>
                <c:formatCode>0.00%</c:formatCode>
                <c:ptCount val="6"/>
                <c:pt idx="0">
                  <c:v>0.98780000000000001</c:v>
                </c:pt>
                <c:pt idx="1">
                  <c:v>0.95620000000000005</c:v>
                </c:pt>
                <c:pt idx="2">
                  <c:v>0.93899999999999995</c:v>
                </c:pt>
                <c:pt idx="3">
                  <c:v>0.92800000000000005</c:v>
                </c:pt>
                <c:pt idx="4">
                  <c:v>0.90980000000000005</c:v>
                </c:pt>
                <c:pt idx="5">
                  <c:v>0.89725999999999995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529-4947-90B7-7289718F02F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-1220143808"/>
        <c:axId val="-1220142176"/>
      </c:lineChart>
      <c:catAx>
        <c:axId val="-122014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1220142176"/>
        <c:crosses val="autoZero"/>
        <c:auto val="1"/>
        <c:lblAlgn val="ctr"/>
        <c:lblOffset val="100"/>
        <c:noMultiLvlLbl val="0"/>
      </c:catAx>
      <c:valAx>
        <c:axId val="-1220142176"/>
        <c:scaling>
          <c:orientation val="minMax"/>
          <c:max val="0.95000000000000007"/>
          <c:min val="0.85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1220143808"/>
        <c:crosses val="autoZero"/>
        <c:crossBetween val="between"/>
        <c:majorUnit val="5.000000000000001E-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551432577253812"/>
          <c:y val="0.12774312730560328"/>
          <c:w val="0.31115782216989746"/>
          <c:h val="0.172334236257514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90174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7938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0487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4520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164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5041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3143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Arial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7287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加一个</a:t>
            </a:r>
            <a:r>
              <a:rPr lang="en-US" altLang="zh-CN" dirty="0"/>
              <a:t>32 HARQ </a:t>
            </a:r>
            <a:r>
              <a:rPr lang="zh-CN" altLang="en-US" dirty="0"/>
              <a:t>进程的增益柱子；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7D0F07-DCCD-4B14-AE6C-0C4C97D2B3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06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  <a:latin typeface="Calibri"/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417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950763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6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6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276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6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800" b="0" dirty="0">
                <a:solidFill>
                  <a:srgbClr val="1D1D1A"/>
                </a:solidFill>
                <a:latin typeface="Calibri"/>
                <a:ea typeface="+mn-ea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426158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0981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4236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28" r:id="rId2"/>
    <p:sldLayoutId id="2147484029" r:id="rId3"/>
    <p:sldLayoutId id="2147484030" r:id="rId4"/>
    <p:sldLayoutId id="2147484031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4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hyperlink" Target="https://brilliant.xyz/products/frame" TargetMode="External"/><Relationship Id="rId5" Type="http://schemas.openxmlformats.org/officeDocument/2006/relationships/image" Target="../media/image11.png"/><Relationship Id="rId10" Type="http://schemas.openxmlformats.org/officeDocument/2006/relationships/hyperlink" Target="https://36kr.com/p/3042652312256899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s://finance.sina.com.cn/tech/roll/2024-10-09/doc-incrxvru9908724.s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17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5.png"/><Relationship Id="rId7" Type="http://schemas.openxmlformats.org/officeDocument/2006/relationships/image" Target="../media/image2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emf"/><Relationship Id="rId4" Type="http://schemas.openxmlformats.org/officeDocument/2006/relationships/image" Target="../media/image26.png"/><Relationship Id="rId9" Type="http://schemas.openxmlformats.org/officeDocument/2006/relationships/image" Target="../media/image3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5.xml"/><Relationship Id="rId5" Type="http://schemas.openxmlformats.org/officeDocument/2006/relationships/image" Target="../media/image35.png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275555" y="1413946"/>
            <a:ext cx="10100240" cy="1151340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defRPr/>
            </a:pPr>
            <a:r>
              <a:rPr lang="en-US" altLang="zh-CN" sz="2800" b="1" dirty="0">
                <a:solidFill>
                  <a:srgbClr val="C00000"/>
                </a:solidFill>
              </a:rPr>
              <a:t>Rel-20 Mobile AI/XR (XR-like) use cases and work scope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FEAFE6-587E-4C59-A1E3-5E88AEA91271}"/>
              </a:ext>
            </a:extLst>
          </p:cNvPr>
          <p:cNvSpPr/>
          <p:nvPr/>
        </p:nvSpPr>
        <p:spPr>
          <a:xfrm>
            <a:off x="30487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solidFill>
                  <a:srgbClr val="000000"/>
                </a:solidFill>
                <a:ea typeface="MS Mincho"/>
              </a:rPr>
              <a:t>						</a:t>
            </a:r>
            <a:r>
              <a:rPr lang="en-GB" altLang="zh-CN" b="1" dirty="0">
                <a:solidFill>
                  <a:srgbClr val="000000"/>
                </a:solidFill>
                <a:ea typeface="Times New Roman" panose="02020603050405020304" pitchFamily="18" charset="0"/>
              </a:rPr>
              <a:t>RP-250454</a:t>
            </a:r>
          </a:p>
          <a:p>
            <a:r>
              <a:rPr lang="en-US" altLang="zh-CN" b="1" dirty="0">
                <a:solidFill>
                  <a:srgbClr val="000000"/>
                </a:solidFill>
                <a:ea typeface="宋体"/>
              </a:rPr>
              <a:t>Incheon, Korea, March 12-14, 2025</a:t>
            </a:r>
          </a:p>
          <a:p>
            <a:r>
              <a:rPr lang="en-US" altLang="zh-CN" b="1" dirty="0">
                <a:solidFill>
                  <a:srgbClr val="000000"/>
                </a:solidFill>
                <a:ea typeface="宋体"/>
              </a:rPr>
              <a:t>Agenda Item: 15.2.8.2</a:t>
            </a:r>
            <a:endParaRPr lang="zh-CN" altLang="en-US" b="1" dirty="0">
              <a:solidFill>
                <a:srgbClr val="000000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57957527-8386-4BD8-90EE-E4609D0F223C}"/>
              </a:ext>
            </a:extLst>
          </p:cNvPr>
          <p:cNvSpPr/>
          <p:nvPr/>
        </p:nvSpPr>
        <p:spPr>
          <a:xfrm>
            <a:off x="3427936" y="4979999"/>
            <a:ext cx="4928839" cy="1465406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33" name="标题 1"/>
          <p:cNvSpPr txBox="1">
            <a:spLocks/>
          </p:cNvSpPr>
          <p:nvPr/>
        </p:nvSpPr>
        <p:spPr>
          <a:xfrm>
            <a:off x="470760" y="192684"/>
            <a:ext cx="10650547" cy="510722"/>
          </a:xfrm>
          <a:prstGeom prst="rect">
            <a:avLst/>
          </a:prstGeom>
        </p:spPr>
        <p:txBody>
          <a:bodyPr vert="horz" wrap="square" lIns="121784" tIns="60892" rIns="121784" bIns="60892" rtlCol="0" anchor="t">
            <a:spAutoFit/>
          </a:bodyPr>
          <a:lstStyle>
            <a:lvl1pPr algn="l" defTabSz="1218804" rtl="0" eaLnBrk="1" latinLnBrk="0" hangingPunct="1">
              <a:spcBef>
                <a:spcPct val="0"/>
              </a:spcBef>
              <a:buNone/>
              <a:defRPr sz="3199" kern="1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defTabSz="1187204">
              <a:lnSpc>
                <a:spcPct val="90000"/>
              </a:lnSpc>
              <a:defRPr/>
            </a:pPr>
            <a:r>
              <a:rPr lang="en-US" altLang="zh-CN" sz="28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Summary</a:t>
            </a:r>
            <a:endParaRPr lang="zh-CN" altLang="en-US" sz="28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2" name="圆角矩形 80">
            <a:extLst>
              <a:ext uri="{FF2B5EF4-FFF2-40B4-BE49-F238E27FC236}">
                <a16:creationId xmlns:a16="http://schemas.microsoft.com/office/drawing/2014/main" id="{E867E93E-0443-4B01-AD7D-86ADF7E471B8}"/>
              </a:ext>
            </a:extLst>
          </p:cNvPr>
          <p:cNvSpPr/>
          <p:nvPr/>
        </p:nvSpPr>
        <p:spPr bwMode="auto">
          <a:xfrm>
            <a:off x="1125038" y="796961"/>
            <a:ext cx="10100346" cy="4089485"/>
          </a:xfrm>
          <a:prstGeom prst="roundRect">
            <a:avLst>
              <a:gd name="adj" fmla="val 5385"/>
            </a:avLst>
          </a:prstGeom>
          <a:solidFill>
            <a:schemeClr val="bg1">
              <a:lumMod val="20000"/>
              <a:lumOff val="80000"/>
            </a:schemeClr>
          </a:solidFill>
          <a:ln w="12700" cap="flat" cmpd="sng" algn="ctr">
            <a:solidFill>
              <a:schemeClr val="bg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9CAAD48-BBF2-4371-BDF2-E2085DB727FC}"/>
              </a:ext>
            </a:extLst>
          </p:cNvPr>
          <p:cNvSpPr/>
          <p:nvPr/>
        </p:nvSpPr>
        <p:spPr>
          <a:xfrm>
            <a:off x="1267651" y="1000766"/>
            <a:ext cx="10100345" cy="3613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87" hangingPunct="0">
              <a:spcAft>
                <a:spcPts val="900"/>
              </a:spcAft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The Rel-20 XR and Mobile AI objectives are as follows:</a:t>
            </a:r>
          </a:p>
          <a:p>
            <a:pPr marL="360644" indent="-180322" defTabSz="914387" hangingPunct="0">
              <a:spcBef>
                <a:spcPts val="1200"/>
              </a:spcBef>
              <a:spcAft>
                <a:spcPts val="900"/>
              </a:spcAft>
              <a:buFontTx/>
              <a:buChar char="-"/>
            </a:pPr>
            <a:r>
              <a:rPr lang="en-GB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Specify support for mobile AI awareness [RAN2]: </a:t>
            </a:r>
            <a:endParaRPr lang="en-US" altLang="zh-CN" sz="1600" dirty="0">
              <a:solidFill>
                <a:srgbClr val="1D1D1A"/>
              </a:solidFill>
              <a:latin typeface="Times New Roman" panose="02020603050405020304" pitchFamily="18" charset="0"/>
            </a:endParaRPr>
          </a:p>
          <a:p>
            <a:pPr marL="817838" lvl="1" indent="-180322" defTabSz="914387" hangingPunct="0">
              <a:spcAft>
                <a:spcPts val="900"/>
              </a:spcAft>
              <a:buFontTx/>
              <a:buChar char="-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Extend PDU set concept to support AI service uplink data</a:t>
            </a:r>
          </a:p>
          <a:p>
            <a:pPr marL="817838" lvl="1" indent="-180322" defTabSz="914387" hangingPunct="0">
              <a:spcAft>
                <a:spcPts val="900"/>
              </a:spcAft>
              <a:buFontTx/>
              <a:buChar char="-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Specify enhancements to make RAN aware of uplink AI PDU set information</a:t>
            </a:r>
          </a:p>
          <a:p>
            <a:pPr marL="360644" indent="-180322" defTabSz="914387" hangingPunct="0">
              <a:spcAft>
                <a:spcPts val="900"/>
              </a:spcAft>
              <a:buFontTx/>
              <a:buChar char="-"/>
            </a:pPr>
            <a:r>
              <a:rPr lang="en-GB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Specify enhancements for video transmission to ensure low latency and higher data rate [RAN2, RAN1, RAN3]: </a:t>
            </a:r>
            <a:endParaRPr lang="en-US" altLang="zh-CN" sz="1600" dirty="0">
              <a:solidFill>
                <a:srgbClr val="1D1D1A"/>
              </a:solidFill>
              <a:latin typeface="Times New Roman" panose="02020603050405020304" pitchFamily="18" charset="0"/>
            </a:endParaRPr>
          </a:p>
          <a:p>
            <a:pPr marL="817838" lvl="1" indent="-180322" defTabSz="914387" hangingPunct="0">
              <a:spcAft>
                <a:spcPts val="900"/>
              </a:spcAft>
              <a:buFontTx/>
              <a:buChar char="-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N3  delay measurement</a:t>
            </a:r>
          </a:p>
          <a:p>
            <a:pPr marL="817838" lvl="1" indent="-180322" defTabSz="914387" hangingPunct="0">
              <a:spcAft>
                <a:spcPts val="900"/>
              </a:spcAft>
              <a:buFontTx/>
              <a:buChar char="-"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separate L2 queue handing per different PSIs</a:t>
            </a:r>
          </a:p>
          <a:p>
            <a:pPr marL="817838" lvl="1" indent="-180322" defTabSz="914387" hangingPunct="0">
              <a:lnSpc>
                <a:spcPct val="110000"/>
              </a:lnSpc>
              <a:buSzPct val="75000"/>
              <a:buFontTx/>
              <a:buChar char="-"/>
              <a:defRPr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Single DCI scheduling the following in a given transmission opportunity on a single carrier</a:t>
            </a:r>
          </a:p>
          <a:p>
            <a:pPr marL="1116000" lvl="1" indent="-285750" defTabSz="914387" hangingPunct="0">
              <a:lnSpc>
                <a:spcPct val="120000"/>
              </a:lnSpc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Initial transmission(s) and re-transmission(s) with different HARQ process numbers </a:t>
            </a:r>
          </a:p>
          <a:p>
            <a:pPr marL="1116000" lvl="1" indent="-285750" defTabSz="914387" hangingPunct="0">
              <a:lnSpc>
                <a:spcPct val="120000"/>
              </a:lnSpc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altLang="zh-CN" sz="1600" dirty="0">
                <a:solidFill>
                  <a:srgbClr val="1D1D1A"/>
                </a:solidFill>
                <a:latin typeface="Times New Roman" panose="02020603050405020304" pitchFamily="18" charset="0"/>
              </a:rPr>
              <a:t>Multiple PDSCHs/PUSCHs in frequency domain with independent indication of MCS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4E4DC02-0F2A-4138-BE75-C5E8A76848EE}"/>
              </a:ext>
            </a:extLst>
          </p:cNvPr>
          <p:cNvSpPr/>
          <p:nvPr/>
        </p:nvSpPr>
        <p:spPr>
          <a:xfrm>
            <a:off x="3776921" y="5441978"/>
            <a:ext cx="1524418" cy="576905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0A68FA-EA7B-4D4F-AF63-05A78BB1D471}"/>
              </a:ext>
            </a:extLst>
          </p:cNvPr>
          <p:cNvSpPr/>
          <p:nvPr/>
        </p:nvSpPr>
        <p:spPr>
          <a:xfrm>
            <a:off x="3833745" y="5441978"/>
            <a:ext cx="1410770" cy="548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87"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TU Estimation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72A994A-5A30-4911-901D-5803F95CC030}"/>
              </a:ext>
            </a:extLst>
          </p:cNvPr>
          <p:cNvGraphicFramePr>
            <a:graphicFrameLocks noGrp="1"/>
          </p:cNvGraphicFramePr>
          <p:nvPr/>
        </p:nvGraphicFramePr>
        <p:xfrm>
          <a:off x="5791994" y="5174169"/>
          <a:ext cx="245326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8401">
                  <a:extLst>
                    <a:ext uri="{9D8B030D-6E8A-4147-A177-3AD203B41FA5}">
                      <a16:colId xmlns:a16="http://schemas.microsoft.com/office/drawing/2014/main" val="2137525397"/>
                    </a:ext>
                  </a:extLst>
                </a:gridCol>
                <a:gridCol w="1254867">
                  <a:extLst>
                    <a:ext uri="{9D8B030D-6E8A-4147-A177-3AD203B41FA5}">
                      <a16:colId xmlns:a16="http://schemas.microsoft.com/office/drawing/2014/main" val="30185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1400" b="1" kern="1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RAN2</a:t>
                      </a:r>
                      <a:endParaRPr lang="zh-CN" altLang="en-US" sz="1400" b="1" kern="12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 TU</a:t>
                      </a:r>
                      <a:endParaRPr lang="zh-CN" altLang="en-US" sz="1400" b="1" kern="12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9967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b="1" kern="1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RAN1</a:t>
                      </a:r>
                      <a:endParaRPr lang="zh-CN" altLang="en-US" sz="1400" b="1" kern="12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0.5 TU</a:t>
                      </a:r>
                      <a:endParaRPr lang="zh-CN" altLang="en-US" sz="1400" b="1" kern="12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937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b="1" kern="1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RAN3</a:t>
                      </a:r>
                      <a:endParaRPr lang="zh-CN" altLang="en-US" sz="1400" b="1" kern="12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66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0.5 TU</a:t>
                      </a:r>
                      <a:endParaRPr lang="zh-CN" altLang="en-US" sz="1400" b="1" kern="12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042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4923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/>
        </p:nvSpPr>
        <p:spPr>
          <a:xfrm>
            <a:off x="7979112" y="2794960"/>
            <a:ext cx="322474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/>
        </p:nvSpPr>
        <p:spPr>
          <a:xfrm>
            <a:off x="7977428" y="1436908"/>
            <a:ext cx="3481380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152127" y="107465"/>
            <a:ext cx="11451369" cy="510673"/>
          </a:xfrm>
          <a:prstGeom prst="rect">
            <a:avLst/>
          </a:prstGeom>
        </p:spPr>
        <p:txBody>
          <a:bodyPr vert="horz" wrap="square" lIns="121784" tIns="60892" rIns="121784" bIns="60892" rtlCol="0" anchor="t">
            <a:spAutoFit/>
          </a:bodyPr>
          <a:lstStyle>
            <a:defPPr>
              <a:defRPr lang="en-US"/>
            </a:defPPr>
            <a:lvl1pPr defTabSz="118732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800" b="1">
                <a:solidFill>
                  <a:srgbClr val="990000"/>
                </a:solidFill>
                <a:latin typeface="Arial" pitchFamily="34" charset="0"/>
                <a:ea typeface="等线 Light" panose="02010600030101010101" pitchFamily="2" charset="-122"/>
                <a:cs typeface="Arial" pitchFamily="34" charset="0"/>
              </a:defRPr>
            </a:lvl1pPr>
          </a:lstStyle>
          <a:p>
            <a:pPr defTabSz="1187204"/>
            <a:r>
              <a:rPr lang="en-US" altLang="zh-CN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Appendix – Simulation Assumption for</a:t>
            </a:r>
            <a:r>
              <a:rPr lang="zh-CN" altLang="en-US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XR-like</a:t>
            </a:r>
            <a:r>
              <a:rPr lang="zh-CN" altLang="en-US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en-US" altLang="zh-CN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traffics</a:t>
            </a:r>
            <a:endParaRPr lang="zh-CN" altLang="en-US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1BC8B63-1A73-4182-9C30-5684C8DE2844}"/>
              </a:ext>
            </a:extLst>
          </p:cNvPr>
          <p:cNvGraphicFramePr>
            <a:graphicFrameLocks noGrp="1"/>
          </p:cNvGraphicFramePr>
          <p:nvPr/>
        </p:nvGraphicFramePr>
        <p:xfrm>
          <a:off x="553424" y="1249805"/>
          <a:ext cx="5126293" cy="3685690"/>
        </p:xfrm>
        <a:graphic>
          <a:graphicData uri="http://schemas.openxmlformats.org/drawingml/2006/table">
            <a:tbl>
              <a:tblPr/>
              <a:tblGrid>
                <a:gridCol w="1397873">
                  <a:extLst>
                    <a:ext uri="{9D8B030D-6E8A-4147-A177-3AD203B41FA5}">
                      <a16:colId xmlns:a16="http://schemas.microsoft.com/office/drawing/2014/main" val="2926465115"/>
                    </a:ext>
                  </a:extLst>
                </a:gridCol>
                <a:gridCol w="3728420">
                  <a:extLst>
                    <a:ext uri="{9D8B030D-6E8A-4147-A177-3AD203B41FA5}">
                      <a16:colId xmlns:a16="http://schemas.microsoft.com/office/drawing/2014/main" val="2347506328"/>
                    </a:ext>
                  </a:extLst>
                </a:gridCol>
              </a:tblGrid>
              <a:tr h="1904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Carrier Frequency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3.5GHz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474211"/>
                  </a:ext>
                </a:extLst>
              </a:tr>
              <a:tr h="2380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Bandwidth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200MHz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9868768"/>
                  </a:ext>
                </a:extLst>
              </a:tr>
              <a:tr h="18095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Antennas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：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64T64R (192AE)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155369"/>
                  </a:ext>
                </a:extLst>
              </a:tr>
              <a:tr h="1904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：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2T4R (4AE)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776180"/>
                  </a:ext>
                </a:extLst>
              </a:tr>
              <a:tr h="18095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Transmit Power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BS: 56dBm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132635"/>
                  </a:ext>
                </a:extLst>
              </a:tr>
              <a:tr h="1904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UE: 23dBm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765095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ISD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200m; 500m(for vehicular scenario)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091900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TDD configuration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4:01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786985"/>
                  </a:ext>
                </a:extLst>
              </a:tr>
              <a:tr h="18095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Noise Figure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BS: 5dB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2938577"/>
                  </a:ext>
                </a:extLst>
              </a:tr>
              <a:tr h="1904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UE: 9dB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5339470"/>
                  </a:ext>
                </a:extLst>
              </a:tr>
              <a:tr h="1809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Topology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Randomly distributed UEs per cell; 3 cells in total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398714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SRS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20ms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501593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Channel estimation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RCE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463480"/>
                  </a:ext>
                </a:extLst>
              </a:tr>
              <a:tr h="180951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Channel Model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38.901 UMa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623323"/>
                  </a:ext>
                </a:extLst>
              </a:tr>
              <a:tr h="18095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O2I (20% outdoor)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389393"/>
                  </a:ext>
                </a:extLst>
              </a:tr>
              <a:tr h="1904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O2O (100% outdoor, for vehicular scenario) 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9053338"/>
                  </a:ext>
                </a:extLst>
              </a:tr>
              <a:tr h="26666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Speed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3km/h; 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535430"/>
                  </a:ext>
                </a:extLst>
              </a:tr>
              <a:tr h="1904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60km/h (for vehicular scenario)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727913"/>
                  </a:ext>
                </a:extLst>
              </a:tr>
              <a:tr h="1904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 jitter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[-4, 4]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903530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EBE6525-606E-4D82-8B4C-52F7D83DB0CA}"/>
              </a:ext>
            </a:extLst>
          </p:cNvPr>
          <p:cNvGraphicFramePr>
            <a:graphicFrameLocks noGrp="1"/>
          </p:cNvGraphicFramePr>
          <p:nvPr/>
        </p:nvGraphicFramePr>
        <p:xfrm>
          <a:off x="6418000" y="1257265"/>
          <a:ext cx="5609750" cy="3581250"/>
        </p:xfrm>
        <a:graphic>
          <a:graphicData uri="http://schemas.openxmlformats.org/drawingml/2006/table">
            <a:tbl>
              <a:tblPr/>
              <a:tblGrid>
                <a:gridCol w="1643704">
                  <a:extLst>
                    <a:ext uri="{9D8B030D-6E8A-4147-A177-3AD203B41FA5}">
                      <a16:colId xmlns:a16="http://schemas.microsoft.com/office/drawing/2014/main" val="3924174902"/>
                    </a:ext>
                  </a:extLst>
                </a:gridCol>
                <a:gridCol w="3966046">
                  <a:extLst>
                    <a:ext uri="{9D8B030D-6E8A-4147-A177-3AD203B41FA5}">
                      <a16:colId xmlns:a16="http://schemas.microsoft.com/office/drawing/2014/main" val="3773990825"/>
                    </a:ext>
                  </a:extLst>
                </a:gridCol>
              </a:tblGrid>
              <a:tr h="2357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Carrier Frequency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2.1GHz (SUL)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001112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Bandwidth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50MHz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66217"/>
                  </a:ext>
                </a:extLst>
              </a:tr>
              <a:tr h="20360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Antennas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BS: 32T32R (128AE)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291114"/>
                  </a:ext>
                </a:extLst>
              </a:tr>
              <a:tr h="2143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UE: 2T4R (4AE)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235611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Transmit Power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UE: 23dBm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102903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ISD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200m; 500m (for vehicular scenario)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880112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Noise Figure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UE: 9dB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4724426"/>
                  </a:ext>
                </a:extLst>
              </a:tr>
              <a:tr h="38791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Topology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Randomly distributed UEs per cell; 3 cells in total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236852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SRS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20ms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448271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Channel estimation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RCE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6044"/>
                  </a:ext>
                </a:extLst>
              </a:tr>
              <a:tr h="203601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Channel Model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38.901 UMa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820890"/>
                  </a:ext>
                </a:extLst>
              </a:tr>
              <a:tr h="2036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O2I (20% outdoor)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772943"/>
                  </a:ext>
                </a:extLst>
              </a:tr>
              <a:tr h="2143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O2O (100% outdoor, for vehicular scenario) 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043933"/>
                  </a:ext>
                </a:extLst>
              </a:tr>
              <a:tr h="20360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Speed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3km/h; 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297490"/>
                  </a:ext>
                </a:extLst>
              </a:tr>
              <a:tr h="2143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60km/h (for vehicular scenario)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638204"/>
                  </a:ext>
                </a:extLst>
              </a:tr>
              <a:tr h="2143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 jitter</a:t>
                      </a: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[-4, 4]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681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9934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80">
            <a:extLst>
              <a:ext uri="{FF2B5EF4-FFF2-40B4-BE49-F238E27FC236}">
                <a16:creationId xmlns:a16="http://schemas.microsoft.com/office/drawing/2014/main" id="{8EACE521-8B93-40D7-AC9C-8047C27BA54F}"/>
              </a:ext>
            </a:extLst>
          </p:cNvPr>
          <p:cNvSpPr/>
          <p:nvPr/>
        </p:nvSpPr>
        <p:spPr bwMode="auto">
          <a:xfrm>
            <a:off x="249113" y="629748"/>
            <a:ext cx="11469717" cy="2320957"/>
          </a:xfrm>
          <a:prstGeom prst="roundRect">
            <a:avLst>
              <a:gd name="adj" fmla="val 5385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133" name="标题 1"/>
          <p:cNvSpPr txBox="1">
            <a:spLocks/>
          </p:cNvSpPr>
          <p:nvPr/>
        </p:nvSpPr>
        <p:spPr>
          <a:xfrm>
            <a:off x="795" y="56204"/>
            <a:ext cx="10650547" cy="510722"/>
          </a:xfrm>
          <a:prstGeom prst="rect">
            <a:avLst/>
          </a:prstGeom>
        </p:spPr>
        <p:txBody>
          <a:bodyPr vert="horz" wrap="square" lIns="121784" tIns="60892" rIns="121784" bIns="60892" rtlCol="0" anchor="t">
            <a:spAutoFit/>
          </a:bodyPr>
          <a:lstStyle>
            <a:lvl1pPr algn="l" defTabSz="1218804" rtl="0" eaLnBrk="1" latinLnBrk="0" hangingPunct="1">
              <a:spcBef>
                <a:spcPct val="0"/>
              </a:spcBef>
              <a:buNone/>
              <a:defRPr sz="3199" kern="1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defTabSz="1187204">
              <a:lnSpc>
                <a:spcPct val="90000"/>
              </a:lnSpc>
              <a:defRPr/>
            </a:pPr>
            <a:r>
              <a:rPr lang="en-US" altLang="zh-CN" sz="2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Status Quo of XR Enhancements in 3GPP</a:t>
            </a:r>
            <a:endParaRPr lang="zh-CN" altLang="en-US" sz="2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278F955-0789-4A26-8813-E53B3FAA12B1}"/>
              </a:ext>
            </a:extLst>
          </p:cNvPr>
          <p:cNvSpPr/>
          <p:nvPr/>
        </p:nvSpPr>
        <p:spPr>
          <a:xfrm>
            <a:off x="8847861" y="315757"/>
            <a:ext cx="184706" cy="307737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algn="ctr" defTabSz="913290">
              <a:defRPr/>
            </a:pPr>
            <a:endParaRPr lang="zh-CN" altLang="en-US" sz="14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A6C29FE-0FA8-4BB1-930E-3EB388D97420}"/>
              </a:ext>
            </a:extLst>
          </p:cNvPr>
          <p:cNvSpPr/>
          <p:nvPr/>
        </p:nvSpPr>
        <p:spPr>
          <a:xfrm>
            <a:off x="4978547" y="488801"/>
            <a:ext cx="1952980" cy="30773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4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Rel-18 XR</a:t>
            </a:r>
            <a:endParaRPr lang="zh-CN" altLang="en-US" sz="14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C1CAEBA-CDBC-40F8-BEA1-AD495315456E}"/>
              </a:ext>
            </a:extLst>
          </p:cNvPr>
          <p:cNvSpPr/>
          <p:nvPr/>
        </p:nvSpPr>
        <p:spPr>
          <a:xfrm>
            <a:off x="644324" y="656506"/>
            <a:ext cx="6051803" cy="2308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66" indent="-342866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XR awareness:</a:t>
            </a:r>
          </a:p>
          <a:p>
            <a:pPr marL="539946" lvl="1" indent="-171433" defTabSz="914387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CN/UE provide XR-specific information to NG-RAN to make it aware of PDU sets or data bursts. NG-RAN provide congestion information to CN for congestion mitigation.</a:t>
            </a:r>
          </a:p>
          <a:p>
            <a:pPr marL="539946" lvl="1" indent="-171433" defTabSz="914387">
              <a:buFont typeface="Arial" panose="020B0604020202020204" pitchFamily="34" charset="0"/>
              <a:buChar char="•"/>
            </a:pPr>
            <a:endParaRPr lang="en-US" altLang="zh-CN" sz="12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21" indent="-285721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Power saving enhancements:</a:t>
            </a:r>
          </a:p>
          <a:p>
            <a:pPr marL="539946" lvl="1" indent="-171433" defTabSz="118672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NG-RAN provide rational number for DRX short and long cycle.</a:t>
            </a:r>
          </a:p>
          <a:p>
            <a:pPr marL="539946" lvl="1" indent="-171433" defTabSz="118672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HARQ RTT timer can be disabled per CG configuration to get power saving gain.</a:t>
            </a:r>
          </a:p>
          <a:p>
            <a:pPr marL="539946" lvl="1" indent="-171433" defTabSz="1186729">
              <a:buFont typeface="Arial" panose="020B0604020202020204" pitchFamily="34" charset="0"/>
              <a:buChar char="•"/>
              <a:defRPr/>
            </a:pPr>
            <a:endParaRPr lang="en-US" altLang="zh-CN" sz="12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21" indent="-285721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Capacity enhancements: </a:t>
            </a:r>
          </a:p>
          <a:p>
            <a:pPr marL="539946" lvl="1" indent="-171433" defTabSz="118672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help the network be aware of the UL PDU sets/data burst information, the DSR procedure is introduced.</a:t>
            </a:r>
          </a:p>
          <a:p>
            <a:pPr marL="539946" lvl="1" indent="-171433" defTabSz="118672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support PDU set based handling for UL, the PDCP discard procedure is enhanced.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CDF4E2D-E31D-4A08-9AA8-CFA1FDA74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525" y="914112"/>
            <a:ext cx="4304888" cy="149829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DA03654-1319-458A-9179-D948F5C93261}"/>
              </a:ext>
            </a:extLst>
          </p:cNvPr>
          <p:cNvSpPr txBox="1"/>
          <p:nvPr/>
        </p:nvSpPr>
        <p:spPr>
          <a:xfrm>
            <a:off x="8503094" y="2422176"/>
            <a:ext cx="1628415" cy="24618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914387"/>
            <a:r>
              <a:rPr lang="en-US" altLang="zh-CN" sz="10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R18 - XR awareness</a:t>
            </a:r>
          </a:p>
        </p:txBody>
      </p:sp>
      <p:sp>
        <p:nvSpPr>
          <p:cNvPr id="9" name="圆角矩形 80">
            <a:extLst>
              <a:ext uri="{FF2B5EF4-FFF2-40B4-BE49-F238E27FC236}">
                <a16:creationId xmlns:a16="http://schemas.microsoft.com/office/drawing/2014/main" id="{50B1DCE7-A53D-4AB2-9EFF-9FDBD11EFAF4}"/>
              </a:ext>
            </a:extLst>
          </p:cNvPr>
          <p:cNvSpPr/>
          <p:nvPr/>
        </p:nvSpPr>
        <p:spPr bwMode="auto">
          <a:xfrm>
            <a:off x="275595" y="3132109"/>
            <a:ext cx="11469717" cy="2254130"/>
          </a:xfrm>
          <a:prstGeom prst="roundRect">
            <a:avLst>
              <a:gd name="adj" fmla="val 5385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E969A91-4816-493F-86FD-0ECBF7845C97}"/>
              </a:ext>
            </a:extLst>
          </p:cNvPr>
          <p:cNvSpPr/>
          <p:nvPr/>
        </p:nvSpPr>
        <p:spPr>
          <a:xfrm>
            <a:off x="4978546" y="2975535"/>
            <a:ext cx="2150840" cy="30773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4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Rel-19 XR</a:t>
            </a:r>
            <a:endParaRPr lang="zh-CN" altLang="en-US" sz="14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A10820-CD9B-40F7-9358-57E9B62A51A2}"/>
              </a:ext>
            </a:extLst>
          </p:cNvPr>
          <p:cNvSpPr/>
          <p:nvPr/>
        </p:nvSpPr>
        <p:spPr>
          <a:xfrm>
            <a:off x="654887" y="3128550"/>
            <a:ext cx="6095207" cy="23080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21" indent="-285721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Support for multimodality in RAN for UL and DL</a:t>
            </a:r>
          </a:p>
          <a:p>
            <a:pPr marL="539946" lvl="1" indent="-171433" defTabSz="118672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Multi-modality awareness </a:t>
            </a:r>
          </a:p>
          <a:p>
            <a:pPr marL="368513" lvl="1" defTabSz="1186729">
              <a:defRPr/>
            </a:pPr>
            <a:endParaRPr lang="en-US" altLang="zh-CN" sz="12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21" indent="-285721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Enhancements to enable transmission/reception in gaps/restrictions that are caused by RRM measurements</a:t>
            </a:r>
          </a:p>
          <a:p>
            <a:pPr marL="539946" lvl="1" indent="-171433" defTabSz="118672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DCI indicate the RRM measurement can be skipped</a:t>
            </a:r>
          </a:p>
          <a:p>
            <a:pPr marL="368513" lvl="1" defTabSz="1186729">
              <a:defRPr/>
            </a:pPr>
            <a:endParaRPr lang="en-US" altLang="zh-CN" sz="12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21" indent="-285721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Enhancements for uplink scheduling</a:t>
            </a:r>
          </a:p>
          <a:p>
            <a:pPr marL="285721" indent="-285721" defTabSz="914387"/>
            <a:endParaRPr lang="en-US" altLang="zh-CN" sz="12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21" indent="-285721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RLC re-transmission related enhancements</a:t>
            </a:r>
          </a:p>
          <a:p>
            <a:pPr marL="368513" lvl="1" defTabSz="1186729">
              <a:defRPr/>
            </a:pPr>
            <a:endParaRPr lang="en-US" altLang="zh-CN" sz="1200" dirty="0">
              <a:solidFill>
                <a:srgbClr val="1D1D1A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21" indent="-285721" defTabSz="914387"/>
            <a:r>
              <a:rPr lang="en-US" altLang="zh-CN" sz="12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Uplink rate control based on MAC CE</a:t>
            </a:r>
            <a:endParaRPr lang="zh-CN" altLang="en-US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14DBCC7-E83A-4195-B2B4-09C7DA937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4473" y="3619289"/>
            <a:ext cx="1658120" cy="130159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3721D16F-ED3F-4D78-9A52-6944B0B51C54}"/>
              </a:ext>
            </a:extLst>
          </p:cNvPr>
          <p:cNvSpPr txBox="1"/>
          <p:nvPr/>
        </p:nvSpPr>
        <p:spPr>
          <a:xfrm>
            <a:off x="8833134" y="5124423"/>
            <a:ext cx="1628415" cy="246189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914387"/>
            <a:r>
              <a:rPr lang="en-US" altLang="zh-CN" sz="10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R19 – Multi-Modality XR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E21BA37-38FC-4E5E-8FAA-8D015FE48F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7340" y="3635347"/>
            <a:ext cx="1268220" cy="1301595"/>
          </a:xfrm>
          <a:prstGeom prst="rect">
            <a:avLst/>
          </a:prstGeom>
        </p:spPr>
      </p:pic>
      <p:sp>
        <p:nvSpPr>
          <p:cNvPr id="16" name="圆角矩形 80">
            <a:extLst>
              <a:ext uri="{FF2B5EF4-FFF2-40B4-BE49-F238E27FC236}">
                <a16:creationId xmlns:a16="http://schemas.microsoft.com/office/drawing/2014/main" id="{13B1B7BE-06D3-4347-8B4A-3E46DA8749FE}"/>
              </a:ext>
            </a:extLst>
          </p:cNvPr>
          <p:cNvSpPr/>
          <p:nvPr/>
        </p:nvSpPr>
        <p:spPr bwMode="auto">
          <a:xfrm>
            <a:off x="275596" y="5539234"/>
            <a:ext cx="11469717" cy="962767"/>
          </a:xfrm>
          <a:prstGeom prst="roundRect">
            <a:avLst>
              <a:gd name="adj" fmla="val 5385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B826606-4A25-41DA-8672-932A4EAC8C45}"/>
              </a:ext>
            </a:extLst>
          </p:cNvPr>
          <p:cNvSpPr/>
          <p:nvPr/>
        </p:nvSpPr>
        <p:spPr>
          <a:xfrm>
            <a:off x="3321244" y="5399869"/>
            <a:ext cx="5221912" cy="30773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4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RAN chair summary of Rel-20 5G-A workshop in RP-243292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1D85CD3-8CDB-4FC2-AC71-097FFA151116}"/>
              </a:ext>
            </a:extLst>
          </p:cNvPr>
          <p:cNvSpPr/>
          <p:nvPr/>
        </p:nvSpPr>
        <p:spPr>
          <a:xfrm>
            <a:off x="406579" y="5525877"/>
            <a:ext cx="11002708" cy="630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Additional RAN2-led Candidate Topics</a:t>
            </a:r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 </a:t>
            </a:r>
            <a:endParaRPr lang="zh-CN" altLang="en-US" sz="1200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36572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−"/>
              <a:defRPr/>
            </a:pPr>
            <a:endParaRPr lang="en-US" altLang="zh-CN" sz="1100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36A88E41-8210-4384-B1F6-E7FF1D3C65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5072" y="5857950"/>
            <a:ext cx="6691049" cy="59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75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DE798BAC-7E82-449B-8D2A-41286A781568}"/>
              </a:ext>
            </a:extLst>
          </p:cNvPr>
          <p:cNvSpPr/>
          <p:nvPr/>
        </p:nvSpPr>
        <p:spPr>
          <a:xfrm>
            <a:off x="6022261" y="858162"/>
            <a:ext cx="5251033" cy="2461235"/>
          </a:xfrm>
          <a:prstGeom prst="roundRect">
            <a:avLst/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A81B57B-4C1F-473D-9FC2-B04FB5161F5D}"/>
              </a:ext>
            </a:extLst>
          </p:cNvPr>
          <p:cNvSpPr/>
          <p:nvPr/>
        </p:nvSpPr>
        <p:spPr>
          <a:xfrm>
            <a:off x="491315" y="2152067"/>
            <a:ext cx="5251033" cy="1230541"/>
          </a:xfrm>
          <a:prstGeom prst="roundRect">
            <a:avLst/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E6007DF-0922-4854-A11C-F8479011629D}"/>
              </a:ext>
            </a:extLst>
          </p:cNvPr>
          <p:cNvSpPr/>
          <p:nvPr/>
        </p:nvSpPr>
        <p:spPr>
          <a:xfrm>
            <a:off x="491316" y="866468"/>
            <a:ext cx="5251033" cy="1230541"/>
          </a:xfrm>
          <a:prstGeom prst="roundRect">
            <a:avLst/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C212F1A-9439-46DF-992F-457B3711EF28}"/>
              </a:ext>
            </a:extLst>
          </p:cNvPr>
          <p:cNvSpPr/>
          <p:nvPr/>
        </p:nvSpPr>
        <p:spPr>
          <a:xfrm>
            <a:off x="215966" y="5747588"/>
            <a:ext cx="11551978" cy="576905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33" name="标题 1"/>
          <p:cNvSpPr txBox="1">
            <a:spLocks/>
          </p:cNvSpPr>
          <p:nvPr/>
        </p:nvSpPr>
        <p:spPr>
          <a:xfrm>
            <a:off x="215966" y="74680"/>
            <a:ext cx="11533144" cy="510722"/>
          </a:xfrm>
          <a:prstGeom prst="rect">
            <a:avLst/>
          </a:prstGeom>
        </p:spPr>
        <p:txBody>
          <a:bodyPr vert="horz" wrap="square" lIns="121784" tIns="60892" rIns="121784" bIns="60892" rtlCol="0" anchor="t">
            <a:spAutoFit/>
          </a:bodyPr>
          <a:lstStyle>
            <a:lvl1pPr algn="l" defTabSz="1218804" rtl="0" eaLnBrk="1" latinLnBrk="0" hangingPunct="1">
              <a:spcBef>
                <a:spcPct val="0"/>
              </a:spcBef>
              <a:buNone/>
              <a:defRPr sz="3199" kern="1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defTabSz="1187204">
              <a:lnSpc>
                <a:spcPct val="90000"/>
              </a:lnSpc>
              <a:defRPr/>
            </a:pPr>
            <a:r>
              <a:rPr lang="en-US" altLang="zh-CN" sz="2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Fast Growth of mobile AI traffic requires 5G-A solution </a:t>
            </a:r>
            <a:endParaRPr lang="zh-CN" altLang="en-US" sz="2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0" name="圆角矩形 80">
            <a:extLst>
              <a:ext uri="{FF2B5EF4-FFF2-40B4-BE49-F238E27FC236}">
                <a16:creationId xmlns:a16="http://schemas.microsoft.com/office/drawing/2014/main" id="{815598C9-E09E-4F04-AFA5-A5E0280B2AC5}"/>
              </a:ext>
            </a:extLst>
          </p:cNvPr>
          <p:cNvSpPr/>
          <p:nvPr/>
        </p:nvSpPr>
        <p:spPr bwMode="auto">
          <a:xfrm>
            <a:off x="217097" y="726349"/>
            <a:ext cx="11551977" cy="2650156"/>
          </a:xfrm>
          <a:prstGeom prst="roundRect">
            <a:avLst>
              <a:gd name="adj" fmla="val 5385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291" name="矩形 290">
            <a:extLst>
              <a:ext uri="{FF2B5EF4-FFF2-40B4-BE49-F238E27FC236}">
                <a16:creationId xmlns:a16="http://schemas.microsoft.com/office/drawing/2014/main" id="{F4716263-512B-4E76-9C2C-93AE5D4C7755}"/>
              </a:ext>
            </a:extLst>
          </p:cNvPr>
          <p:cNvSpPr/>
          <p:nvPr/>
        </p:nvSpPr>
        <p:spPr>
          <a:xfrm>
            <a:off x="3752458" y="528224"/>
            <a:ext cx="4164530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4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Emerging mobile AI Services and AI devices</a:t>
            </a:r>
            <a:endParaRPr lang="zh-CN" altLang="en-US" sz="14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6" name="矩形 365">
            <a:extLst>
              <a:ext uri="{FF2B5EF4-FFF2-40B4-BE49-F238E27FC236}">
                <a16:creationId xmlns:a16="http://schemas.microsoft.com/office/drawing/2014/main" id="{9D6AD485-1FF3-48C0-ADE5-61406E6DDEAE}"/>
              </a:ext>
            </a:extLst>
          </p:cNvPr>
          <p:cNvSpPr/>
          <p:nvPr/>
        </p:nvSpPr>
        <p:spPr>
          <a:xfrm>
            <a:off x="427690" y="2460796"/>
            <a:ext cx="3603790" cy="75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2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−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Driverless taxi is already in operation in 11 major cities in Mainland China, including 1000+ </a:t>
            </a:r>
            <a:r>
              <a:rPr lang="en-US" altLang="zh-CN" sz="1000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Robotaxi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in Wuhan by 2024.</a:t>
            </a:r>
          </a:p>
        </p:txBody>
      </p:sp>
      <p:sp>
        <p:nvSpPr>
          <p:cNvPr id="393" name="矩形 392">
            <a:extLst>
              <a:ext uri="{FF2B5EF4-FFF2-40B4-BE49-F238E27FC236}">
                <a16:creationId xmlns:a16="http://schemas.microsoft.com/office/drawing/2014/main" id="{3EF6F824-1B02-437D-B0E7-B47240947760}"/>
              </a:ext>
            </a:extLst>
          </p:cNvPr>
          <p:cNvSpPr/>
          <p:nvPr/>
        </p:nvSpPr>
        <p:spPr>
          <a:xfrm>
            <a:off x="328689" y="760171"/>
            <a:ext cx="4449887" cy="316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4291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defRPr/>
            </a:pPr>
            <a:r>
              <a:rPr lang="zh-CN" altLang="en-US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①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AI wearables (e.g. AI</a:t>
            </a:r>
            <a:r>
              <a:rPr lang="zh-CN" altLang="en-US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glasses) 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with large AI model at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cloud</a:t>
            </a:r>
          </a:p>
        </p:txBody>
      </p:sp>
      <p:graphicFrame>
        <p:nvGraphicFramePr>
          <p:cNvPr id="394" name="表格 393">
            <a:extLst>
              <a:ext uri="{FF2B5EF4-FFF2-40B4-BE49-F238E27FC236}">
                <a16:creationId xmlns:a16="http://schemas.microsoft.com/office/drawing/2014/main" id="{85419F47-4F17-48D3-99AB-6D8AF0AE697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01472" y="1167232"/>
          <a:ext cx="4633649" cy="83049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52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613">
                  <a:extLst>
                    <a:ext uri="{9D8B030D-6E8A-4147-A177-3AD203B41FA5}">
                      <a16:colId xmlns:a16="http://schemas.microsoft.com/office/drawing/2014/main" val="692330856"/>
                    </a:ext>
                  </a:extLst>
                </a:gridCol>
                <a:gridCol w="927613">
                  <a:extLst>
                    <a:ext uri="{9D8B030D-6E8A-4147-A177-3AD203B41FA5}">
                      <a16:colId xmlns:a16="http://schemas.microsoft.com/office/drawing/2014/main" val="4210928417"/>
                    </a:ext>
                  </a:extLst>
                </a:gridCol>
                <a:gridCol w="927613">
                  <a:extLst>
                    <a:ext uri="{9D8B030D-6E8A-4147-A177-3AD203B41FA5}">
                      <a16:colId xmlns:a16="http://schemas.microsoft.com/office/drawing/2014/main" val="4010980042"/>
                    </a:ext>
                  </a:extLst>
                </a:gridCol>
                <a:gridCol w="1098214">
                  <a:extLst>
                    <a:ext uri="{9D8B030D-6E8A-4147-A177-3AD203B41FA5}">
                      <a16:colId xmlns:a16="http://schemas.microsoft.com/office/drawing/2014/main" val="4071219360"/>
                    </a:ext>
                  </a:extLst>
                </a:gridCol>
              </a:tblGrid>
              <a:tr h="345814">
                <a:tc>
                  <a:txBody>
                    <a:bodyPr/>
                    <a:lstStyle/>
                    <a:p>
                      <a:pPr marL="0" algn="ctr" defTabSz="1186619" rtl="0" eaLnBrk="1" latinLnBrk="0" hangingPunct="1">
                        <a:spcBef>
                          <a:spcPts val="300"/>
                        </a:spcBef>
                      </a:pPr>
                      <a:r>
                        <a:rPr lang="en-US" altLang="zh-CN" sz="1000" kern="1200" dirty="0"/>
                        <a:t>AI</a:t>
                      </a:r>
                      <a:r>
                        <a:rPr lang="zh-CN" altLang="en-US" sz="1000" kern="1200" baseline="0" dirty="0"/>
                        <a:t> </a:t>
                      </a:r>
                      <a:r>
                        <a:rPr lang="en-US" altLang="zh-CN" sz="1000" kern="1200" baseline="0" dirty="0"/>
                        <a:t>phone</a:t>
                      </a:r>
                      <a:endParaRPr lang="zh-CN" altLang="en-US" sz="1000" b="1" kern="12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HUAWEI</a:t>
                      </a:r>
                    </a:p>
                    <a:p>
                      <a:pPr algn="ctr">
                        <a:spcBef>
                          <a:spcPts val="300"/>
                        </a:spcBef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Mate 70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>
                      <a:lvl1pPr marL="0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1pPr>
                      <a:lvl2pPr marL="593310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2pPr>
                      <a:lvl3pPr marL="1186619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3pPr>
                      <a:lvl4pPr marL="1779929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4pPr>
                      <a:lvl5pPr marL="2373238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5pPr>
                      <a:lvl6pPr marL="2966548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6pPr>
                      <a:lvl7pPr marL="3559222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7pPr>
                      <a:lvl8pPr marL="4152532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8pPr>
                      <a:lvl9pPr marL="4745841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</a:pP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Apple</a:t>
                      </a:r>
                    </a:p>
                    <a:p>
                      <a:pPr algn="ctr">
                        <a:spcBef>
                          <a:spcPts val="300"/>
                        </a:spcBef>
                      </a:pP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iPhone 16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>
                      <a:lvl1pPr marL="0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1pPr>
                      <a:lvl2pPr marL="593310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2pPr>
                      <a:lvl3pPr marL="1186619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3pPr>
                      <a:lvl4pPr marL="1779929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4pPr>
                      <a:lvl5pPr marL="2373238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5pPr>
                      <a:lvl6pPr marL="2966548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6pPr>
                      <a:lvl7pPr marL="3559222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7pPr>
                      <a:lvl8pPr marL="4152532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8pPr>
                      <a:lvl9pPr marL="4745841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Bef>
                          <a:spcPts val="300"/>
                        </a:spcBef>
                      </a:pP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Magic 7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>
                      <a:lvl1pPr marL="0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1pPr>
                      <a:lvl2pPr marL="593310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2pPr>
                      <a:lvl3pPr marL="1186619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3pPr>
                      <a:lvl4pPr marL="1779929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4pPr>
                      <a:lvl5pPr marL="2373238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5pPr>
                      <a:lvl6pPr marL="2966548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6pPr>
                      <a:lvl7pPr marL="3559222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7pPr>
                      <a:lvl8pPr marL="4152532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8pPr>
                      <a:lvl9pPr marL="4745841" algn="l" defTabSz="1186619" rtl="0" eaLnBrk="1" latinLnBrk="0" hangingPunct="1">
                        <a:defRPr sz="2333" b="1" kern="1200">
                          <a:solidFill>
                            <a:schemeClr val="bg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056" rtl="0" eaLnBrk="1" latinLnBrk="0" hangingPunct="1">
                        <a:spcBef>
                          <a:spcPts val="300"/>
                        </a:spcBef>
                      </a:pPr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" panose="020B0604020202020204" pitchFamily="34" charset="0"/>
                        </a:rPr>
                        <a:t>Galaxy S24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extLst>
                  <a:ext uri="{0D108BD9-81ED-4DB2-BD59-A6C34878D82A}">
                    <a16:rowId xmlns:a16="http://schemas.microsoft.com/office/drawing/2014/main" val="2083266816"/>
                  </a:ext>
                </a:extLst>
              </a:tr>
              <a:tr h="3962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/>
                        <a:t>Large</a:t>
                      </a:r>
                      <a:r>
                        <a:rPr lang="en-US" altLang="zh-CN" sz="1000" b="1" baseline="0" dirty="0"/>
                        <a:t> Model</a:t>
                      </a:r>
                      <a:endParaRPr lang="zh-CN" altLang="en-US" sz="1000" b="1" dirty="0"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PanGu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>
                      <a:lvl1pPr marL="0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310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619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79929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238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6548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59222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2532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5841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/>
                        <a:t> GPT-4o</a:t>
                      </a:r>
                      <a:endParaRPr lang="zh-CN" altLang="en-US" sz="1000" b="1" dirty="0"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>
                      <a:lvl1pPr marL="0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310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619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79929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238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6548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59222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2532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5841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err="1"/>
                        <a:t>DeepSeek</a:t>
                      </a:r>
                      <a:endParaRPr lang="zh-CN" altLang="en-US" sz="1000" b="1" dirty="0"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tc>
                  <a:txBody>
                    <a:bodyPr/>
                    <a:lstStyle>
                      <a:lvl1pPr marL="0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310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619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79929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238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6548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59222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2532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5841" algn="l" defTabSz="1186619" rtl="0" eaLnBrk="1" latinLnBrk="0" hangingPunct="1">
                        <a:defRPr sz="2333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056" rtl="0" eaLnBrk="1" latinLnBrk="0" hangingPunct="1"/>
                      <a:r>
                        <a:rPr lang="en-US" altLang="zh-CN" sz="1000" kern="1200" dirty="0"/>
                        <a:t>Gemini</a:t>
                      </a:r>
                      <a:endParaRPr lang="zh-CN" alt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1320" marR="91320" marT="45660" marB="45660" anchor="ctr"/>
                </a:tc>
                <a:extLst>
                  <a:ext uri="{0D108BD9-81ED-4DB2-BD59-A6C34878D82A}">
                    <a16:rowId xmlns:a16="http://schemas.microsoft.com/office/drawing/2014/main" val="2042408312"/>
                  </a:ext>
                </a:extLst>
              </a:tr>
            </a:tbl>
          </a:graphicData>
        </a:graphic>
      </p:graphicFrame>
      <p:sp>
        <p:nvSpPr>
          <p:cNvPr id="395" name="矩形 394">
            <a:extLst>
              <a:ext uri="{FF2B5EF4-FFF2-40B4-BE49-F238E27FC236}">
                <a16:creationId xmlns:a16="http://schemas.microsoft.com/office/drawing/2014/main" id="{82382E93-C5E7-4E37-A9A4-C177FE38CD0B}"/>
              </a:ext>
            </a:extLst>
          </p:cNvPr>
          <p:cNvSpPr/>
          <p:nvPr/>
        </p:nvSpPr>
        <p:spPr>
          <a:xfrm>
            <a:off x="394557" y="2093524"/>
            <a:ext cx="5136175" cy="316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4291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defRPr/>
            </a:pPr>
            <a:r>
              <a:rPr lang="zh-CN" altLang="en-US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③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Automated Driving vehicle (e.g. driverless taxi) 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with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local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AI model 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961B1A8-499C-4CCE-B6D3-96FC94F2E913}"/>
              </a:ext>
            </a:extLst>
          </p:cNvPr>
          <p:cNvSpPr/>
          <p:nvPr/>
        </p:nvSpPr>
        <p:spPr>
          <a:xfrm>
            <a:off x="344483" y="5746886"/>
            <a:ext cx="11210982" cy="548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87"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Observation 1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Mobile AI related traffic has already emerged in operators' networks and is experiencing exponential growth.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Mobile AI applications have been integrated with various devices including 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phones, glasses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vehicles, etc.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endParaRPr lang="en-US" altLang="zh-CN" sz="1400" dirty="0">
              <a:solidFill>
                <a:srgbClr val="0070C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2942ACB-CA16-4E84-9484-B383103FD321}"/>
              </a:ext>
            </a:extLst>
          </p:cNvPr>
          <p:cNvSpPr/>
          <p:nvPr/>
        </p:nvSpPr>
        <p:spPr>
          <a:xfrm>
            <a:off x="5950422" y="829998"/>
            <a:ext cx="4293663" cy="316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4291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defRPr/>
            </a:pPr>
            <a:r>
              <a:rPr lang="zh-CN" altLang="en-US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②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AI smartphones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with LLM at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cloud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839CCF6-2621-41DB-80E1-028557107024}"/>
              </a:ext>
            </a:extLst>
          </p:cNvPr>
          <p:cNvSpPr/>
          <p:nvPr/>
        </p:nvSpPr>
        <p:spPr>
          <a:xfrm>
            <a:off x="6020648" y="1994225"/>
            <a:ext cx="5254257" cy="400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23" indent="-171433" defTabSz="914309"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−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In addition to generative AI embedded in smartphones and other devices, there are numerous AI applications available on app stores, many of which are highly popular.</a:t>
            </a:r>
          </a:p>
        </p:txBody>
      </p:sp>
      <p:pic>
        <p:nvPicPr>
          <p:cNvPr id="1030" name="Picture 6" descr="C:\Users\c00444523\AppData\Roaming\WeLink_Desktop\appdata\IM\c00444523\ReceiveFiles\ScreenShot\fullImage13c17cbf01c16fa06ddfc9c1696e0082b960becf.png">
            <a:extLst>
              <a:ext uri="{FF2B5EF4-FFF2-40B4-BE49-F238E27FC236}">
                <a16:creationId xmlns:a16="http://schemas.microsoft.com/office/drawing/2014/main" id="{50FA3DA4-4754-484C-B126-86D2569F0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306" y="2410679"/>
            <a:ext cx="923962" cy="87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7C96805F-0B41-4590-8205-3B0D5FB2326D}"/>
              </a:ext>
            </a:extLst>
          </p:cNvPr>
          <p:cNvSpPr/>
          <p:nvPr/>
        </p:nvSpPr>
        <p:spPr>
          <a:xfrm>
            <a:off x="4945147" y="3465036"/>
            <a:ext cx="6639827" cy="2092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AI applications are experiencing explosive growth. AI applications are already widely integrated into current 5G devices, and it is highly likely that AI applications will be widely used </a:t>
            </a: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by 2027</a:t>
            </a:r>
          </a:p>
          <a:p>
            <a:pPr marL="628627" lvl="1" indent="-171433" defTabSz="914309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According to a June 2024 report, there are approximately </a:t>
            </a:r>
            <a:r>
              <a:rPr lang="en-US" altLang="zh-CN" sz="11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20,000 AI-related applications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available on Google and Apple app stores. </a:t>
            </a:r>
          </a:p>
          <a:p>
            <a:pPr marL="628627" lvl="1" indent="-171433" defTabSz="914309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Global AI chat app downloads in 2023 grew more than </a:t>
            </a:r>
            <a:r>
              <a:rPr lang="en-US" altLang="zh-CN" sz="11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14 times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compared to the previous year, reaching nearly </a:t>
            </a:r>
            <a:r>
              <a:rPr lang="en-US" altLang="zh-CN" sz="11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1.6 billion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downloads. </a:t>
            </a:r>
          </a:p>
          <a:p>
            <a:pPr marL="628627" lvl="1" indent="-171433" defTabSz="914309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According to a research report by Quest Mobile [1], by September 2024, the monthly active users of AIGC apps increased by </a:t>
            </a:r>
            <a:r>
              <a:rPr lang="en-US" altLang="zh-CN" sz="11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393.9% 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year-over-year.</a:t>
            </a:r>
          </a:p>
          <a:p>
            <a:pPr marL="628627" lvl="1" indent="-171433" defTabSz="914309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 October 2024, Waymo One is providing over </a:t>
            </a:r>
            <a:r>
              <a:rPr lang="en-US" altLang="zh-CN" sz="11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150,000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paid trips, marking a </a:t>
            </a:r>
            <a:r>
              <a:rPr lang="en-US" altLang="zh-CN" sz="11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200%</a:t>
            </a:r>
            <a:r>
              <a:rPr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growth over just five months.</a:t>
            </a:r>
          </a:p>
        </p:txBody>
      </p:sp>
      <p:sp>
        <p:nvSpPr>
          <p:cNvPr id="25" name="圆角矩形 80">
            <a:extLst>
              <a:ext uri="{FF2B5EF4-FFF2-40B4-BE49-F238E27FC236}">
                <a16:creationId xmlns:a16="http://schemas.microsoft.com/office/drawing/2014/main" id="{815598C9-E09E-4F04-AFA5-A5E0280B2AC5}"/>
              </a:ext>
            </a:extLst>
          </p:cNvPr>
          <p:cNvSpPr/>
          <p:nvPr/>
        </p:nvSpPr>
        <p:spPr bwMode="auto">
          <a:xfrm>
            <a:off x="217095" y="3431563"/>
            <a:ext cx="11533144" cy="2258314"/>
          </a:xfrm>
          <a:prstGeom prst="roundRect">
            <a:avLst>
              <a:gd name="adj" fmla="val 5385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F9AAD8AB-3AC1-4D83-9B52-73F22E479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456" y="3611707"/>
            <a:ext cx="3998575" cy="1986961"/>
          </a:xfrm>
          <a:prstGeom prst="rect">
            <a:avLst/>
          </a:prstGeom>
        </p:spPr>
      </p:pic>
      <p:pic>
        <p:nvPicPr>
          <p:cNvPr id="28" name="Picture 2" descr="C:\Users\s00265037\AppData\Roaming\eSpace_Desktop\UserData\s00638800\imagefiles\100DC6A0-55A9-4752-B89B-F9C61BAFABEB.png">
            <a:extLst>
              <a:ext uri="{FF2B5EF4-FFF2-40B4-BE49-F238E27FC236}">
                <a16:creationId xmlns:a16="http://schemas.microsoft.com/office/drawing/2014/main" id="{7BA449FC-B50C-4CA2-870B-120A3FE58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825" y="2440441"/>
            <a:ext cx="1280718" cy="81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c00444523\AppData\Roaming\WeLink_Desktop\appdata\IM\c00444523\ReceiveFiles\ScreenShot\fullImage2aeeca51819513d5ba9ea0db7ef895bf32752d4c.png">
            <a:extLst>
              <a:ext uri="{FF2B5EF4-FFF2-40B4-BE49-F238E27FC236}">
                <a16:creationId xmlns:a16="http://schemas.microsoft.com/office/drawing/2014/main" id="{74C6B878-E132-4495-B771-99609DBCC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682" y="2401956"/>
            <a:ext cx="888689" cy="87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c00444523\AppData\Roaming\WeLink_Desktop\appdata\IM\c00444523\ReceiveFiles\ScreenShot\fullImagec8706e12a9b692d793f7c2119f91e0715f2ee231.png">
            <a:extLst>
              <a:ext uri="{FF2B5EF4-FFF2-40B4-BE49-F238E27FC236}">
                <a16:creationId xmlns:a16="http://schemas.microsoft.com/office/drawing/2014/main" id="{2F1B5391-7CDE-4D27-9676-F7B5DD1E0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454" y="2409533"/>
            <a:ext cx="923963" cy="88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187CAAE-CA55-4790-A46C-D265E719B8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3199" y="2440750"/>
            <a:ext cx="801343" cy="773297"/>
          </a:xfrm>
          <a:prstGeom prst="rect">
            <a:avLst/>
          </a:prstGeom>
        </p:spPr>
      </p:pic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44AD94E-4BC1-4C82-9F7F-44916A840B0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10574" y="1080256"/>
          <a:ext cx="4449888" cy="9601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12472">
                  <a:extLst>
                    <a:ext uri="{9D8B030D-6E8A-4147-A177-3AD203B41FA5}">
                      <a16:colId xmlns:a16="http://schemas.microsoft.com/office/drawing/2014/main" val="1733649539"/>
                    </a:ext>
                  </a:extLst>
                </a:gridCol>
                <a:gridCol w="1112472">
                  <a:extLst>
                    <a:ext uri="{9D8B030D-6E8A-4147-A177-3AD203B41FA5}">
                      <a16:colId xmlns:a16="http://schemas.microsoft.com/office/drawing/2014/main" val="2974896415"/>
                    </a:ext>
                  </a:extLst>
                </a:gridCol>
                <a:gridCol w="1112472">
                  <a:extLst>
                    <a:ext uri="{9D8B030D-6E8A-4147-A177-3AD203B41FA5}">
                      <a16:colId xmlns:a16="http://schemas.microsoft.com/office/drawing/2014/main" val="3375479408"/>
                    </a:ext>
                  </a:extLst>
                </a:gridCol>
                <a:gridCol w="1112472">
                  <a:extLst>
                    <a:ext uri="{9D8B030D-6E8A-4147-A177-3AD203B41FA5}">
                      <a16:colId xmlns:a16="http://schemas.microsoft.com/office/drawing/2014/main" val="2368474226"/>
                    </a:ext>
                  </a:extLst>
                </a:gridCol>
              </a:tblGrid>
              <a:tr h="276661">
                <a:tc>
                  <a:txBody>
                    <a:bodyPr/>
                    <a:lstStyle/>
                    <a:p>
                      <a:r>
                        <a:rPr lang="en-US" altLang="zh-CN" sz="900" dirty="0"/>
                        <a:t>AI Glass</a:t>
                      </a:r>
                      <a:endParaRPr lang="zh-CN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dirty="0"/>
                        <a:t>Meta Ray-Ban</a:t>
                      </a:r>
                      <a:endParaRPr lang="zh-CN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dirty="0" err="1"/>
                        <a:t>Rokid</a:t>
                      </a:r>
                      <a:r>
                        <a:rPr lang="en-US" altLang="zh-CN" sz="900" dirty="0"/>
                        <a:t> Glasses</a:t>
                      </a:r>
                      <a:endParaRPr lang="zh-CN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dirty="0"/>
                        <a:t>Brilliant Labs Frame</a:t>
                      </a:r>
                      <a:endParaRPr lang="zh-CN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288123"/>
                  </a:ext>
                </a:extLst>
              </a:tr>
              <a:tr h="160691">
                <a:tc>
                  <a:txBody>
                    <a:bodyPr/>
                    <a:lstStyle/>
                    <a:p>
                      <a:r>
                        <a:rPr lang="en-US" altLang="zh-CN" sz="900" dirty="0"/>
                        <a:t>Large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/>
                        <a:t>Meta Llama3</a:t>
                      </a:r>
                    </a:p>
                    <a:p>
                      <a:endParaRPr lang="zh-CN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Tongyi</a:t>
                      </a:r>
                      <a:r>
                        <a:rPr lang="en-US" altLang="zh-CN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9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Qianwen</a:t>
                      </a:r>
                      <a:endParaRPr lang="zh-CN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ChatGPT</a:t>
                      </a:r>
                      <a:endParaRPr lang="zh-CN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8189891"/>
                  </a:ext>
                </a:extLst>
              </a:tr>
              <a:tr h="207333">
                <a:tc>
                  <a:txBody>
                    <a:bodyPr/>
                    <a:lstStyle/>
                    <a:p>
                      <a:r>
                        <a:rPr lang="en-US" altLang="zh-CN" sz="900" dirty="0"/>
                        <a:t>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hlinkClick r:id="rId9"/>
                        </a:rPr>
                        <a:t>Link</a:t>
                      </a:r>
                      <a:endParaRPr lang="zh-CN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hlinkClick r:id="rId10"/>
                        </a:rPr>
                        <a:t>Link</a:t>
                      </a:r>
                      <a:endParaRPr lang="zh-CN" alt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900" dirty="0">
                          <a:hlinkClick r:id="rId11"/>
                        </a:rPr>
                        <a:t>Link</a:t>
                      </a:r>
                      <a:endParaRPr lang="zh-CN" altLang="en-US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4665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803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圆角矩形 80">
            <a:extLst>
              <a:ext uri="{FF2B5EF4-FFF2-40B4-BE49-F238E27FC236}">
                <a16:creationId xmlns:a16="http://schemas.microsoft.com/office/drawing/2014/main" id="{7624E83A-DAB2-48EC-BCC3-DF5464BC8225}"/>
              </a:ext>
            </a:extLst>
          </p:cNvPr>
          <p:cNvSpPr/>
          <p:nvPr/>
        </p:nvSpPr>
        <p:spPr bwMode="auto">
          <a:xfrm>
            <a:off x="594115" y="3990320"/>
            <a:ext cx="5476549" cy="2160193"/>
          </a:xfrm>
          <a:prstGeom prst="roundRect">
            <a:avLst>
              <a:gd name="adj" fmla="val 5385"/>
            </a:avLst>
          </a:prstGeom>
          <a:solidFill>
            <a:schemeClr val="tx2"/>
          </a:soli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8E19D040-A1D8-4246-BDD8-2BB2FD31A6C8}"/>
              </a:ext>
            </a:extLst>
          </p:cNvPr>
          <p:cNvSpPr/>
          <p:nvPr/>
        </p:nvSpPr>
        <p:spPr>
          <a:xfrm>
            <a:off x="812050" y="5433429"/>
            <a:ext cx="2970959" cy="617818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7" name="圆角矩形 80">
            <a:extLst>
              <a:ext uri="{FF2B5EF4-FFF2-40B4-BE49-F238E27FC236}">
                <a16:creationId xmlns:a16="http://schemas.microsoft.com/office/drawing/2014/main" id="{D4655111-F0BA-4F85-8FFB-FCF87B54958E}"/>
              </a:ext>
            </a:extLst>
          </p:cNvPr>
          <p:cNvSpPr/>
          <p:nvPr/>
        </p:nvSpPr>
        <p:spPr bwMode="auto">
          <a:xfrm>
            <a:off x="6381376" y="885705"/>
            <a:ext cx="5517614" cy="2497004"/>
          </a:xfrm>
          <a:prstGeom prst="roundRect">
            <a:avLst>
              <a:gd name="adj" fmla="val 5385"/>
            </a:avLst>
          </a:prstGeom>
          <a:solidFill>
            <a:schemeClr val="tx2"/>
          </a:soli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93A4A316-91F6-4023-96CC-7D0717D7E1EB}"/>
              </a:ext>
            </a:extLst>
          </p:cNvPr>
          <p:cNvSpPr/>
          <p:nvPr/>
        </p:nvSpPr>
        <p:spPr>
          <a:xfrm>
            <a:off x="6723286" y="2558858"/>
            <a:ext cx="3274614" cy="662842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33" name="标题 1"/>
          <p:cNvSpPr txBox="1">
            <a:spLocks/>
          </p:cNvSpPr>
          <p:nvPr/>
        </p:nvSpPr>
        <p:spPr>
          <a:xfrm>
            <a:off x="512974" y="187251"/>
            <a:ext cx="10650547" cy="510722"/>
          </a:xfrm>
          <a:prstGeom prst="rect">
            <a:avLst/>
          </a:prstGeom>
        </p:spPr>
        <p:txBody>
          <a:bodyPr vert="horz" wrap="square" lIns="121784" tIns="60892" rIns="121784" bIns="60892" rtlCol="0" anchor="t">
            <a:spAutoFit/>
          </a:bodyPr>
          <a:lstStyle>
            <a:lvl1pPr algn="l" defTabSz="1218804" rtl="0" eaLnBrk="1" latinLnBrk="0" hangingPunct="1">
              <a:spcBef>
                <a:spcPct val="0"/>
              </a:spcBef>
              <a:buNone/>
              <a:defRPr sz="3199" kern="1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defTabSz="1187204">
              <a:lnSpc>
                <a:spcPct val="90000"/>
              </a:lnSpc>
              <a:defRPr/>
            </a:pPr>
            <a:r>
              <a:rPr lang="en-US" altLang="zh-CN" sz="2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Mobile AI Traffic and Requirements</a:t>
            </a:r>
            <a:endParaRPr lang="zh-CN" altLang="en-US" sz="2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9D6C26D2-2487-4804-A1A6-908157C6F10F}"/>
              </a:ext>
            </a:extLst>
          </p:cNvPr>
          <p:cNvSpPr/>
          <p:nvPr/>
        </p:nvSpPr>
        <p:spPr>
          <a:xfrm>
            <a:off x="1007000" y="3824460"/>
            <a:ext cx="4430153" cy="2769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2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Non-video(Voice/image/text) traffic in mobile AI services</a:t>
            </a:r>
            <a:endParaRPr lang="zh-CN" altLang="en-US" sz="12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34FB398-220F-43D0-9381-35ADAD6CBD22}"/>
              </a:ext>
            </a:extLst>
          </p:cNvPr>
          <p:cNvSpPr/>
          <p:nvPr/>
        </p:nvSpPr>
        <p:spPr>
          <a:xfrm>
            <a:off x="7342897" y="741570"/>
            <a:ext cx="3223939" cy="2769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2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Video traffic in mobile AI Services</a:t>
            </a:r>
            <a:endParaRPr lang="zh-CN" altLang="en-US" sz="12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7" name="矩形 396">
            <a:extLst>
              <a:ext uri="{FF2B5EF4-FFF2-40B4-BE49-F238E27FC236}">
                <a16:creationId xmlns:a16="http://schemas.microsoft.com/office/drawing/2014/main" id="{18BACC84-ECC2-4CE5-A127-09B13A1BA822}"/>
              </a:ext>
            </a:extLst>
          </p:cNvPr>
          <p:cNvSpPr/>
          <p:nvPr/>
        </p:nvSpPr>
        <p:spPr>
          <a:xfrm>
            <a:off x="610466" y="4177831"/>
            <a:ext cx="3374126" cy="1025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Intelligent </a:t>
            </a:r>
            <a:r>
              <a:rPr lang="en-US" altLang="zh-CN" sz="10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voice/Image/text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interaction: Large Language Models (e.g. </a:t>
            </a:r>
            <a:r>
              <a:rPr lang="en-US" altLang="zh-CN" sz="1000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ChatGPT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en-US" altLang="zh-CN" sz="1000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Doubao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zh-CN" sz="1000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etc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) have become personal AI assistants </a:t>
            </a:r>
          </a:p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Cloud-based photography: post-processing for photos</a:t>
            </a:r>
          </a:p>
        </p:txBody>
      </p:sp>
      <p:sp>
        <p:nvSpPr>
          <p:cNvPr id="398" name="矩形 397">
            <a:extLst>
              <a:ext uri="{FF2B5EF4-FFF2-40B4-BE49-F238E27FC236}">
                <a16:creationId xmlns:a16="http://schemas.microsoft.com/office/drawing/2014/main" id="{5971DA8B-2752-4490-BE9F-DCB46B35AC04}"/>
              </a:ext>
            </a:extLst>
          </p:cNvPr>
          <p:cNvSpPr/>
          <p:nvPr/>
        </p:nvSpPr>
        <p:spPr>
          <a:xfrm>
            <a:off x="6524996" y="1062164"/>
            <a:ext cx="3777353" cy="12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Intelligent real-time video interaction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: Chat GPT supports </a:t>
            </a: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Real-time video 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interaction</a:t>
            </a:r>
          </a:p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Autonomous driving: Driverless taxi needs to upload </a:t>
            </a: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real-time video 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for on-vehicle AI model performance monitoring and remote take-over when needed</a:t>
            </a:r>
          </a:p>
        </p:txBody>
      </p:sp>
      <p:pic>
        <p:nvPicPr>
          <p:cNvPr id="445" name="Picture 1">
            <a:extLst>
              <a:ext uri="{FF2B5EF4-FFF2-40B4-BE49-F238E27FC236}">
                <a16:creationId xmlns:a16="http://schemas.microsoft.com/office/drawing/2014/main" id="{106E9B3C-A909-4B41-A949-92E7C1BC4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561" y="5355576"/>
            <a:ext cx="1342294" cy="591528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D13C8FD-C9B7-41C7-9195-BFB09DA1E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566" y="4180296"/>
            <a:ext cx="1521989" cy="99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D00A9C7-CC92-4824-927F-7491535AA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8550" y="1366978"/>
            <a:ext cx="1124659" cy="63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s00265037\AppData\Roaming\eSpace_Desktop\UserData\s00638800\imagefiles\3C79C35E-E93C-44AC-B906-898A9217F2E8.png">
            <a:extLst>
              <a:ext uri="{FF2B5EF4-FFF2-40B4-BE49-F238E27FC236}">
                <a16:creationId xmlns:a16="http://schemas.microsoft.com/office/drawing/2014/main" id="{EB0720F3-B272-4FDC-AE0E-8D3CBF2DA1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9"/>
          <a:stretch/>
        </p:blipFill>
        <p:spPr bwMode="auto">
          <a:xfrm>
            <a:off x="10451133" y="2105079"/>
            <a:ext cx="1142563" cy="70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4768B052-F072-4297-9776-BCD36927F523}"/>
              </a:ext>
            </a:extLst>
          </p:cNvPr>
          <p:cNvSpPr/>
          <p:nvPr/>
        </p:nvSpPr>
        <p:spPr>
          <a:xfrm>
            <a:off x="919432" y="5417067"/>
            <a:ext cx="2756192" cy="6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Stringent latency requirement</a:t>
            </a:r>
          </a:p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Burst data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triggered by AI tasks</a:t>
            </a:r>
            <a:endParaRPr lang="zh-CN" altLang="en-US" sz="120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圆角矩形 80">
            <a:extLst>
              <a:ext uri="{FF2B5EF4-FFF2-40B4-BE49-F238E27FC236}">
                <a16:creationId xmlns:a16="http://schemas.microsoft.com/office/drawing/2014/main" id="{21ED17D9-4531-4308-B924-AFC43615C448}"/>
              </a:ext>
            </a:extLst>
          </p:cNvPr>
          <p:cNvSpPr/>
          <p:nvPr/>
        </p:nvSpPr>
        <p:spPr bwMode="auto">
          <a:xfrm>
            <a:off x="6696441" y="2453792"/>
            <a:ext cx="3385937" cy="832322"/>
          </a:xfrm>
          <a:prstGeom prst="roundRect">
            <a:avLst>
              <a:gd name="adj" fmla="val 5385"/>
            </a:avLst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C7C7B0B-7BDA-4143-8C1B-4F37E166017C}"/>
              </a:ext>
            </a:extLst>
          </p:cNvPr>
          <p:cNvSpPr/>
          <p:nvPr/>
        </p:nvSpPr>
        <p:spPr>
          <a:xfrm>
            <a:off x="6754071" y="2544682"/>
            <a:ext cx="3328306" cy="650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Stringent latency requirement</a:t>
            </a:r>
          </a:p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Constant </a:t>
            </a:r>
            <a:r>
              <a:rPr lang="en-US" altLang="zh-CN" sz="12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high data rate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video transmission</a:t>
            </a:r>
            <a:endParaRPr lang="zh-CN" altLang="en-US" sz="120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6B37345-7632-4CFB-82ED-A620619E54DF}"/>
              </a:ext>
            </a:extLst>
          </p:cNvPr>
          <p:cNvSpPr/>
          <p:nvPr/>
        </p:nvSpPr>
        <p:spPr>
          <a:xfrm>
            <a:off x="524667" y="2638942"/>
            <a:ext cx="554599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387"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AI services generate a substantial amount of traffic in networks, including various forms such as video, voice, images, text and etc.</a:t>
            </a:r>
          </a:p>
          <a:p>
            <a:pPr marL="171450" indent="-171450" defTabSz="914387">
              <a:buFont typeface="Arial" panose="020B0604020202020204" pitchFamily="34" charset="0"/>
              <a:buChar char="•"/>
              <a:defRPr/>
            </a:pPr>
            <a:r>
              <a:rPr lang="en-US" altLang="zh-CN" sz="1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 enable AI to respond in a human-like manner, the total delay for an AI process needs to be limited to, e.g. 300 </a:t>
            </a:r>
            <a:r>
              <a:rPr lang="en-US" altLang="zh-CN" sz="1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ms.</a:t>
            </a:r>
            <a:r>
              <a:rPr lang="en-US" altLang="zh-CN" sz="1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However, AI inference typically consumes the majority of this time (e.g., more than 200 </a:t>
            </a:r>
            <a:r>
              <a:rPr lang="en-US" altLang="zh-CN" sz="1100" dirty="0" err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ms</a:t>
            </a:r>
            <a:r>
              <a:rPr lang="en-US" altLang="zh-CN" sz="11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), leaving only a small latency budget for network communication.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1FE1E509-E95F-410B-ACF9-203FBE8FEF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806" y="741570"/>
            <a:ext cx="4820621" cy="1853777"/>
          </a:xfrm>
          <a:prstGeom prst="rect">
            <a:avLst/>
          </a:prstGeom>
        </p:spPr>
      </p:pic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936153D5-AC4A-476D-868B-252A471AD394}"/>
              </a:ext>
            </a:extLst>
          </p:cNvPr>
          <p:cNvSpPr/>
          <p:nvPr/>
        </p:nvSpPr>
        <p:spPr>
          <a:xfrm>
            <a:off x="6182168" y="3893014"/>
            <a:ext cx="5925388" cy="2257499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C4FFD3E-5B0B-4D11-87A5-C698EE2D08CB}"/>
              </a:ext>
            </a:extLst>
          </p:cNvPr>
          <p:cNvSpPr/>
          <p:nvPr/>
        </p:nvSpPr>
        <p:spPr>
          <a:xfrm>
            <a:off x="6288598" y="3954042"/>
            <a:ext cx="5750480" cy="2201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87">
              <a:spcAft>
                <a:spcPts val="1200"/>
              </a:spcAft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2: Mobile AI services cover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real-time video traffic 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non-video traffic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such as voice, image, and text.</a:t>
            </a:r>
          </a:p>
          <a:p>
            <a:pPr defTabSz="914387">
              <a:spcAft>
                <a:spcPts val="1200"/>
              </a:spcAft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3: The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existing R18/R19 XR enhancements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which are defined based on real-time video traffic characteristics, can be reused for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AI video traffic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defTabSz="914387">
              <a:spcAft>
                <a:spcPts val="1200"/>
              </a:spcAft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4: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AI non-video traffic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including voice, image, and text, also demands strict latency control, yet there have been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relevant enhancements 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this type of traffic so far.</a:t>
            </a:r>
          </a:p>
        </p:txBody>
      </p:sp>
    </p:spTree>
    <p:extLst>
      <p:ext uri="{BB962C8B-B14F-4D97-AF65-F5344CB8AC3E}">
        <p14:creationId xmlns:p14="http://schemas.microsoft.com/office/powerpoint/2010/main" val="2719539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CB76B7C-B9BF-47F8-B6CD-FC2B29542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049" y="3293505"/>
            <a:ext cx="3161186" cy="24077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C0DEC1E-8647-414D-A7FC-28D8363D89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27" y="1028913"/>
            <a:ext cx="4055583" cy="2403591"/>
          </a:xfrm>
          <a:prstGeom prst="rect">
            <a:avLst/>
          </a:prstGeom>
        </p:spPr>
      </p:pic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7E411BD-2D46-4809-AE6B-434637F75937}"/>
              </a:ext>
            </a:extLst>
          </p:cNvPr>
          <p:cNvSpPr/>
          <p:nvPr/>
        </p:nvSpPr>
        <p:spPr>
          <a:xfrm>
            <a:off x="479027" y="3507393"/>
            <a:ext cx="7485997" cy="2178803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3685" y="153359"/>
            <a:ext cx="11089550" cy="510723"/>
          </a:xfrm>
          <a:prstGeom prst="rect">
            <a:avLst/>
          </a:prstGeom>
        </p:spPr>
        <p:txBody>
          <a:bodyPr vert="horz" wrap="square" lIns="121736" tIns="60868" rIns="121736" bIns="60868" rtlCol="0" anchor="t">
            <a:spAutoFit/>
          </a:bodyPr>
          <a:lstStyle>
            <a:lvl1pPr indent="0" defTabSz="118732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  <a:defRPr sz="2799" b="1" baseline="0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93425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596"/>
            </a:lvl2pPr>
            <a:lvl3pPr marL="1186848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336"/>
            </a:lvl3pPr>
            <a:lvl4pPr marL="1780274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4pPr>
            <a:lvl5pPr marL="2373698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5pPr>
            <a:lvl6pPr marL="2967122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6pPr>
            <a:lvl7pPr marL="3560546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7pPr>
            <a:lvl8pPr marL="4153972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8pPr>
            <a:lvl9pPr marL="4747395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9pPr>
          </a:lstStyle>
          <a:p>
            <a:pPr defTabSz="1187204"/>
            <a:r>
              <a:rPr lang="en-US" altLang="zh-CN" sz="28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Mobile AI Non-video (voice/image/text) transmission</a:t>
            </a:r>
          </a:p>
        </p:txBody>
      </p:sp>
      <p:sp>
        <p:nvSpPr>
          <p:cNvPr id="31" name="圆角矩形 80">
            <a:extLst>
              <a:ext uri="{FF2B5EF4-FFF2-40B4-BE49-F238E27FC236}">
                <a16:creationId xmlns:a16="http://schemas.microsoft.com/office/drawing/2014/main" id="{4A2D65A0-2165-444F-9A1C-AC26F18D4A2A}"/>
              </a:ext>
            </a:extLst>
          </p:cNvPr>
          <p:cNvSpPr/>
          <p:nvPr/>
        </p:nvSpPr>
        <p:spPr bwMode="auto">
          <a:xfrm>
            <a:off x="290963" y="826248"/>
            <a:ext cx="11507694" cy="5639288"/>
          </a:xfrm>
          <a:prstGeom prst="roundRect">
            <a:avLst>
              <a:gd name="adj" fmla="val 5385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8EA92B6F-37C8-49BE-AAB6-3F8BCC781275}"/>
              </a:ext>
            </a:extLst>
          </p:cNvPr>
          <p:cNvSpPr/>
          <p:nvPr/>
        </p:nvSpPr>
        <p:spPr>
          <a:xfrm>
            <a:off x="1582406" y="664032"/>
            <a:ext cx="8468697" cy="30777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4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Key Difference between mobile AI non-video transmission and Real-time video transmission</a:t>
            </a:r>
            <a:endParaRPr lang="zh-CN" altLang="en-US" sz="14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297DED-6815-497D-BE0D-087B04C8345C}"/>
              </a:ext>
            </a:extLst>
          </p:cNvPr>
          <p:cNvSpPr/>
          <p:nvPr/>
        </p:nvSpPr>
        <p:spPr>
          <a:xfrm>
            <a:off x="628809" y="3603453"/>
            <a:ext cx="711887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To ensure the latency of the entire AI application layer data, it is straightforward to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reuse “PDU set” concept and DSR mechanism </a:t>
            </a: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for RAN delay awareness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:</a:t>
            </a:r>
          </a:p>
          <a:p>
            <a:pPr marL="628627" lvl="1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All IP packets of the application layer UL mobile AI data are considered to be within a single PDU set, </a:t>
            </a:r>
          </a:p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However, existing PDU set and DSR mechanisms are defined based on real-time video traffic characteristics. Due to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different transport layers and different traffic characteristics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, there are problems in reusing PDU set and DSR mechanisms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for mobile AI non-video data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:</a:t>
            </a:r>
          </a:p>
          <a:p>
            <a:pPr marL="628627" lvl="1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Mobile AI non-video data relies on a reliable transport layer, so the PDCP discard timer should be disabled (i.e., set to infinite) as a standard configuration.</a:t>
            </a:r>
          </a:p>
          <a:p>
            <a:pPr marL="628627" lvl="1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Mobile AI non-video packets are scattered and arrive at the UE AS buffer at different times.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CD2F60-B75F-4E00-93B0-77BCE1B6B974}"/>
              </a:ext>
            </a:extLst>
          </p:cNvPr>
          <p:cNvSpPr txBox="1"/>
          <p:nvPr/>
        </p:nvSpPr>
        <p:spPr>
          <a:xfrm>
            <a:off x="10059419" y="3402701"/>
            <a:ext cx="1658318" cy="461024"/>
          </a:xfrm>
          <a:prstGeom prst="rect">
            <a:avLst/>
          </a:prstGeom>
          <a:solidFill>
            <a:srgbClr val="FFF8E5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altLang="zh-CN" sz="1050" i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XR/Mobile AI </a:t>
            </a:r>
          </a:p>
          <a:p>
            <a:pPr algn="ctr">
              <a:lnSpc>
                <a:spcPts val="1500"/>
              </a:lnSpc>
            </a:pPr>
            <a:r>
              <a:rPr lang="en-US" altLang="zh-CN" sz="1050" i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Real-time video data</a:t>
            </a:r>
            <a:endParaRPr lang="zh-CN" altLang="en-US" sz="1050" i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B8B4F35-5904-4EFB-8754-58A12FB55769}"/>
              </a:ext>
            </a:extLst>
          </p:cNvPr>
          <p:cNvSpPr txBox="1"/>
          <p:nvPr/>
        </p:nvSpPr>
        <p:spPr>
          <a:xfrm>
            <a:off x="3041560" y="1073966"/>
            <a:ext cx="1498664" cy="462563"/>
          </a:xfrm>
          <a:prstGeom prst="rect">
            <a:avLst/>
          </a:prstGeom>
          <a:solidFill>
            <a:srgbClr val="FFF8E5"/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100" i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Mobile AI Non-video data</a:t>
            </a:r>
            <a:endParaRPr lang="zh-CN" altLang="en-US" sz="1100" i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89F7CB7-FC2F-4AC4-A23F-77F12D922ED7}"/>
              </a:ext>
            </a:extLst>
          </p:cNvPr>
          <p:cNvSpPr/>
          <p:nvPr/>
        </p:nvSpPr>
        <p:spPr>
          <a:xfrm>
            <a:off x="5033896" y="965984"/>
            <a:ext cx="6271091" cy="2303245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F3FA8DC-72B8-4427-8B69-3647BF509331}"/>
              </a:ext>
            </a:extLst>
          </p:cNvPr>
          <p:cNvSpPr/>
          <p:nvPr/>
        </p:nvSpPr>
        <p:spPr>
          <a:xfrm>
            <a:off x="5146844" y="1191971"/>
            <a:ext cx="6045195" cy="46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To achieve round-trip interactive latency that is close to human reaction, it is crucial to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minimize the uplink transmission delay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of AI metadata. 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D69E527-23AE-4643-9BD7-C22D766F74C3}"/>
              </a:ext>
            </a:extLst>
          </p:cNvPr>
          <p:cNvSpPr/>
          <p:nvPr/>
        </p:nvSpPr>
        <p:spPr>
          <a:xfrm>
            <a:off x="5146843" y="1719748"/>
            <a:ext cx="6045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For uplink transmission, the key difference between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XR real-time video 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and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mobile AI non-video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traffic is at </a:t>
            </a:r>
            <a:r>
              <a:rPr lang="en-US" altLang="zh-CN" sz="1200" dirty="0">
                <a:solidFill>
                  <a:srgbClr val="00B0F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transport layer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:</a:t>
            </a:r>
          </a:p>
          <a:p>
            <a:pPr marL="628627" lvl="1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Mobile AI non-video transmission is based on reliable transport protocol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with congestion control 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(e.g., TCP/QUIC)</a:t>
            </a:r>
          </a:p>
          <a:p>
            <a:pPr marL="628627" lvl="1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Existing XR enhancements are for Real-time video, which is based on protocol </a:t>
            </a:r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without congestion control 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(e.g. UDP)</a:t>
            </a:r>
            <a:endParaRPr lang="zh-CN" altLang="en-US" sz="1200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192B780-75EF-4679-B40F-8D0DB1625F44}"/>
              </a:ext>
            </a:extLst>
          </p:cNvPr>
          <p:cNvSpPr/>
          <p:nvPr/>
        </p:nvSpPr>
        <p:spPr>
          <a:xfrm>
            <a:off x="357083" y="5743299"/>
            <a:ext cx="11210982" cy="710070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47DA856-1554-4184-BF5B-83B4C832E96A}"/>
              </a:ext>
            </a:extLst>
          </p:cNvPr>
          <p:cNvSpPr/>
          <p:nvPr/>
        </p:nvSpPr>
        <p:spPr>
          <a:xfrm>
            <a:off x="492890" y="5770598"/>
            <a:ext cx="10909582" cy="6360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87"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Observation 5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Existing XR enhancements 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(such as PDU set, DSR) are defined based on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Real-time video traffic characteristics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It is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problematic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directly apply existing XR enhancements to </a:t>
            </a:r>
            <a:r>
              <a:rPr lang="en-US" altLang="zh-CN" sz="1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AI non-video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traffic. Adaptation enhancements should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3413776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F53A550E-25A9-4728-A8B9-960FC738D310}"/>
              </a:ext>
            </a:extLst>
          </p:cNvPr>
          <p:cNvSpPr/>
          <p:nvPr/>
        </p:nvSpPr>
        <p:spPr>
          <a:xfrm>
            <a:off x="6333007" y="4499950"/>
            <a:ext cx="5101349" cy="1000420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A4A5B27B-BE1A-4FF9-9F4E-40CA3D404AF3}"/>
              </a:ext>
            </a:extLst>
          </p:cNvPr>
          <p:cNvSpPr/>
          <p:nvPr/>
        </p:nvSpPr>
        <p:spPr>
          <a:xfrm>
            <a:off x="647915" y="4138896"/>
            <a:ext cx="4777613" cy="1365944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302133" y="142349"/>
            <a:ext cx="10588482" cy="510673"/>
          </a:xfrm>
          <a:prstGeom prst="rect">
            <a:avLst/>
          </a:prstGeom>
        </p:spPr>
        <p:txBody>
          <a:bodyPr vert="horz" wrap="square" lIns="121736" tIns="60868" rIns="121736" bIns="60868" rtlCol="0" anchor="t">
            <a:spAutoFit/>
          </a:bodyPr>
          <a:lstStyle>
            <a:lvl1pPr indent="0" defTabSz="118732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  <a:defRPr sz="2799" b="1" baseline="0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593425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596"/>
            </a:lvl2pPr>
            <a:lvl3pPr marL="1186848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336"/>
            </a:lvl3pPr>
            <a:lvl4pPr marL="1780274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4pPr>
            <a:lvl5pPr marL="2373698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5pPr>
            <a:lvl6pPr marL="2967122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6pPr>
            <a:lvl7pPr marL="3560546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7pPr>
            <a:lvl8pPr marL="4153972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8pPr>
            <a:lvl9pPr marL="4747395" indent="0" algn="ctr" defTabSz="1187323">
              <a:lnSpc>
                <a:spcPct val="90000"/>
              </a:lnSpc>
              <a:spcBef>
                <a:spcPts val="650"/>
              </a:spcBef>
              <a:buFont typeface="Arial" pitchFamily="34" charset="0"/>
              <a:buNone/>
              <a:defRPr sz="2077"/>
            </a:lvl9pPr>
          </a:lstStyle>
          <a:p>
            <a:pPr defTabSz="1187204"/>
            <a:r>
              <a:rPr lang="en-US" altLang="zh-CN" sz="28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Enhancements for Mobile AI Non-video traffic</a:t>
            </a:r>
          </a:p>
        </p:txBody>
      </p:sp>
      <p:sp>
        <p:nvSpPr>
          <p:cNvPr id="11" name="圆角矩形 80">
            <a:extLst>
              <a:ext uri="{FF2B5EF4-FFF2-40B4-BE49-F238E27FC236}">
                <a16:creationId xmlns:a16="http://schemas.microsoft.com/office/drawing/2014/main" id="{A2829DB1-0073-45B2-A14D-183C02AFA45E}"/>
              </a:ext>
            </a:extLst>
          </p:cNvPr>
          <p:cNvSpPr/>
          <p:nvPr/>
        </p:nvSpPr>
        <p:spPr bwMode="auto">
          <a:xfrm>
            <a:off x="444974" y="969516"/>
            <a:ext cx="11060522" cy="4838080"/>
          </a:xfrm>
          <a:prstGeom prst="roundRect">
            <a:avLst>
              <a:gd name="adj" fmla="val 5385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9B1A6D1-F2F9-47B8-BB54-DFC2D7835651}"/>
              </a:ext>
            </a:extLst>
          </p:cNvPr>
          <p:cNvSpPr/>
          <p:nvPr/>
        </p:nvSpPr>
        <p:spPr>
          <a:xfrm>
            <a:off x="1462428" y="815649"/>
            <a:ext cx="3036870" cy="30773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4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Uplink AI Data Awareness</a:t>
            </a:r>
            <a:endParaRPr lang="zh-CN" altLang="en-US" sz="14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4AC80CE-9334-4FF4-BB52-92D484F3AB7A}"/>
              </a:ext>
            </a:extLst>
          </p:cNvPr>
          <p:cNvSpPr/>
          <p:nvPr/>
        </p:nvSpPr>
        <p:spPr>
          <a:xfrm>
            <a:off x="493288" y="1265174"/>
            <a:ext cx="5174143" cy="193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Extend PDU set concept to support AI uplink data, and make RAN aware of uplink AI PDU set.</a:t>
            </a:r>
          </a:p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Options to make RAN aware of uplink AI PDU set:</a:t>
            </a:r>
          </a:p>
          <a:p>
            <a:pPr marL="628627" lvl="1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Option 1: Enhance DSR by considering disabled PDCP discard timers and scattered packets of a PDU set.</a:t>
            </a:r>
          </a:p>
          <a:p>
            <a:pPr marL="628627" lvl="1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Option 2: Extend DL “PDU Set Size”/“End of PDU set” indicators to uplink. In downlink R19 XR enhancement, it has been supported to send the identified “PDU Set Size”/“End of PDU set” to </a:t>
            </a:r>
            <a:r>
              <a:rPr lang="en-US" altLang="zh-CN" sz="1200" dirty="0" err="1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by UPF to enable PDU Set based QoS handling by </a:t>
            </a:r>
            <a:r>
              <a:rPr lang="en-US" altLang="zh-CN" sz="1200" dirty="0" err="1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C6FE844-6881-403E-8DF1-EFDD3A2B52CA}"/>
              </a:ext>
            </a:extLst>
          </p:cNvPr>
          <p:cNvSpPr/>
          <p:nvPr/>
        </p:nvSpPr>
        <p:spPr>
          <a:xfrm>
            <a:off x="6430471" y="4607511"/>
            <a:ext cx="4828646" cy="80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87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srgbClr val="0070C0"/>
                </a:solidFill>
                <a:latin typeface="Times New Roman" panose="02020603050405020304" pitchFamily="18" charset="0"/>
              </a:rPr>
              <a:t>Proposal: Extend PDU set concept to support AI service uplink data.</a:t>
            </a:r>
          </a:p>
          <a:p>
            <a:pPr algn="just" defTabSz="914387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srgbClr val="0070C0"/>
                </a:solidFill>
                <a:latin typeface="Times New Roman" panose="02020603050405020304" pitchFamily="18" charset="0"/>
              </a:rPr>
              <a:t>Proposal: RAN to specify the solution to make RAN aware of uplink AI PDU set information. </a:t>
            </a:r>
            <a:endParaRPr lang="zh-CN" altLang="zh-CN" sz="12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762922A-639F-47ED-B93A-BCCF19D2A643}"/>
              </a:ext>
            </a:extLst>
          </p:cNvPr>
          <p:cNvGrpSpPr/>
          <p:nvPr/>
        </p:nvGrpSpPr>
        <p:grpSpPr>
          <a:xfrm>
            <a:off x="878668" y="4379162"/>
            <a:ext cx="4222184" cy="1125679"/>
            <a:chOff x="471702" y="3115624"/>
            <a:chExt cx="5078571" cy="140327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86E34F1-523A-4194-85EE-1F34C1C21CC3}"/>
                </a:ext>
              </a:extLst>
            </p:cNvPr>
            <p:cNvGrpSpPr/>
            <p:nvPr/>
          </p:nvGrpSpPr>
          <p:grpSpPr>
            <a:xfrm>
              <a:off x="2216278" y="3115624"/>
              <a:ext cx="3328471" cy="563253"/>
              <a:chOff x="6825972" y="1739537"/>
              <a:chExt cx="3329771" cy="563474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AA10C1DA-780C-4A0D-9191-969C15375A4E}"/>
                  </a:ext>
                </a:extLst>
              </p:cNvPr>
              <p:cNvCxnSpPr/>
              <p:nvPr/>
            </p:nvCxnSpPr>
            <p:spPr>
              <a:xfrm>
                <a:off x="6929846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F58C5E05-396F-4512-8084-FBC6FBA1CCB3}"/>
                  </a:ext>
                </a:extLst>
              </p:cNvPr>
              <p:cNvCxnSpPr/>
              <p:nvPr/>
            </p:nvCxnSpPr>
            <p:spPr>
              <a:xfrm>
                <a:off x="6929846" y="1850571"/>
                <a:ext cx="312202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DDD91153-A101-431D-91A3-2FEE7A7D6AB9}"/>
                  </a:ext>
                </a:extLst>
              </p:cNvPr>
              <p:cNvCxnSpPr/>
              <p:nvPr/>
            </p:nvCxnSpPr>
            <p:spPr>
              <a:xfrm>
                <a:off x="10051869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C2061244-6F0F-4E28-84ED-F06959C6687F}"/>
                  </a:ext>
                </a:extLst>
              </p:cNvPr>
              <p:cNvCxnSpPr/>
              <p:nvPr/>
            </p:nvCxnSpPr>
            <p:spPr>
              <a:xfrm>
                <a:off x="7320099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27EE82D4-2077-43DE-A3BF-6ACF5F4A3C9C}"/>
                  </a:ext>
                </a:extLst>
              </p:cNvPr>
              <p:cNvCxnSpPr/>
              <p:nvPr/>
            </p:nvCxnSpPr>
            <p:spPr>
              <a:xfrm>
                <a:off x="7712891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759394E5-BBBE-4118-AA14-3636ACC17EFE}"/>
                  </a:ext>
                </a:extLst>
              </p:cNvPr>
              <p:cNvCxnSpPr/>
              <p:nvPr/>
            </p:nvCxnSpPr>
            <p:spPr>
              <a:xfrm>
                <a:off x="8100605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854D6060-8FF0-4674-9D55-59585CF12A67}"/>
                  </a:ext>
                </a:extLst>
              </p:cNvPr>
              <p:cNvCxnSpPr/>
              <p:nvPr/>
            </p:nvCxnSpPr>
            <p:spPr>
              <a:xfrm>
                <a:off x="8490858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3FC8E307-EBD8-4ACF-8F07-1631BE8A84AE}"/>
                  </a:ext>
                </a:extLst>
              </p:cNvPr>
              <p:cNvCxnSpPr/>
              <p:nvPr/>
            </p:nvCxnSpPr>
            <p:spPr>
              <a:xfrm>
                <a:off x="9661617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1FA9EE41-9B21-4259-9197-F5AB5D810556}"/>
                  </a:ext>
                </a:extLst>
              </p:cNvPr>
              <p:cNvCxnSpPr/>
              <p:nvPr/>
            </p:nvCxnSpPr>
            <p:spPr>
              <a:xfrm>
                <a:off x="8881111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1B4D3CAB-FDCA-452A-AD1C-EF20218B78F4}"/>
                  </a:ext>
                </a:extLst>
              </p:cNvPr>
              <p:cNvCxnSpPr/>
              <p:nvPr/>
            </p:nvCxnSpPr>
            <p:spPr>
              <a:xfrm>
                <a:off x="9271364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E1AA6F1C-BB26-4025-B479-07FAB8151335}"/>
                  </a:ext>
                </a:extLst>
              </p:cNvPr>
              <p:cNvSpPr/>
              <p:nvPr/>
            </p:nvSpPr>
            <p:spPr>
              <a:xfrm>
                <a:off x="6825972" y="1986396"/>
                <a:ext cx="207748" cy="3166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0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242FEE5A-C618-4E28-B21E-6E75590326B7}"/>
                  </a:ext>
                </a:extLst>
              </p:cNvPr>
              <p:cNvSpPr/>
              <p:nvPr/>
            </p:nvSpPr>
            <p:spPr>
              <a:xfrm>
                <a:off x="7216225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1AFE4CBE-7E93-4C64-BC24-8ED232D8EAC6}"/>
                  </a:ext>
                </a:extLst>
              </p:cNvPr>
              <p:cNvSpPr/>
              <p:nvPr/>
            </p:nvSpPr>
            <p:spPr>
              <a:xfrm>
                <a:off x="7609017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67C85DD9-3962-4BD7-8321-217B1C8903F3}"/>
                  </a:ext>
                </a:extLst>
              </p:cNvPr>
              <p:cNvSpPr/>
              <p:nvPr/>
            </p:nvSpPr>
            <p:spPr>
              <a:xfrm>
                <a:off x="9947995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T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A21056BB-1398-4D1A-9197-8197E7927553}"/>
                  </a:ext>
                </a:extLst>
              </p:cNvPr>
              <p:cNvSpPr/>
              <p:nvPr/>
            </p:nvSpPr>
            <p:spPr>
              <a:xfrm>
                <a:off x="7033720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DFA8E881-0A4A-495D-AEB7-2E934C84495C}"/>
                  </a:ext>
                </a:extLst>
              </p:cNvPr>
              <p:cNvSpPr/>
              <p:nvPr/>
            </p:nvSpPr>
            <p:spPr>
              <a:xfrm>
                <a:off x="7422586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24E47D96-C564-491E-BCF9-73AA3BB7ADE6}"/>
                  </a:ext>
                </a:extLst>
              </p:cNvPr>
              <p:cNvSpPr/>
              <p:nvPr/>
            </p:nvSpPr>
            <p:spPr>
              <a:xfrm>
                <a:off x="7811452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F69B15C2-CFE0-460F-83B9-F356E097527A}"/>
                  </a:ext>
                </a:extLst>
              </p:cNvPr>
              <p:cNvSpPr/>
              <p:nvPr/>
            </p:nvSpPr>
            <p:spPr>
              <a:xfrm>
                <a:off x="8978050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8E892C4B-A95A-4317-A5C4-64FF7964A0BC}"/>
                  </a:ext>
                </a:extLst>
              </p:cNvPr>
              <p:cNvSpPr/>
              <p:nvPr/>
            </p:nvSpPr>
            <p:spPr>
              <a:xfrm>
                <a:off x="8200318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4D272B50-F0BF-45B2-B147-AD4C9F09DCB2}"/>
                  </a:ext>
                </a:extLst>
              </p:cNvPr>
              <p:cNvSpPr/>
              <p:nvPr/>
            </p:nvSpPr>
            <p:spPr>
              <a:xfrm>
                <a:off x="8589184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FC0C3C7C-B776-4EB2-9827-45AD75B5FB06}"/>
                  </a:ext>
                </a:extLst>
              </p:cNvPr>
              <p:cNvSpPr/>
              <p:nvPr/>
            </p:nvSpPr>
            <p:spPr>
              <a:xfrm>
                <a:off x="9366916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BC10AF17-991E-4182-B681-525107A5FD61}"/>
                  </a:ext>
                </a:extLst>
              </p:cNvPr>
              <p:cNvSpPr/>
              <p:nvPr/>
            </p:nvSpPr>
            <p:spPr>
              <a:xfrm>
                <a:off x="9755782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ED0F1961-10E3-4B7E-9ACE-1F115866C50A}"/>
                  </a:ext>
                </a:extLst>
              </p:cNvPr>
              <p:cNvSpPr/>
              <p:nvPr/>
            </p:nvSpPr>
            <p:spPr>
              <a:xfrm>
                <a:off x="8582933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…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CB0B2AD-4A88-446F-954F-E814B7C5429D}"/>
                </a:ext>
              </a:extLst>
            </p:cNvPr>
            <p:cNvGrpSpPr/>
            <p:nvPr/>
          </p:nvGrpSpPr>
          <p:grpSpPr>
            <a:xfrm>
              <a:off x="2221802" y="3955646"/>
              <a:ext cx="3328471" cy="563253"/>
              <a:chOff x="6825972" y="1739537"/>
              <a:chExt cx="3329771" cy="56347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F53DC675-6561-4D29-A8FC-A3BA2CD6812C}"/>
                  </a:ext>
                </a:extLst>
              </p:cNvPr>
              <p:cNvCxnSpPr/>
              <p:nvPr/>
            </p:nvCxnSpPr>
            <p:spPr>
              <a:xfrm>
                <a:off x="6929846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4020E1DB-114A-4E9D-BC51-83CA0AD8D790}"/>
                  </a:ext>
                </a:extLst>
              </p:cNvPr>
              <p:cNvCxnSpPr/>
              <p:nvPr/>
            </p:nvCxnSpPr>
            <p:spPr>
              <a:xfrm>
                <a:off x="6929846" y="1850571"/>
                <a:ext cx="312202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6765F185-8E3E-49AB-AC23-62685B564BE0}"/>
                  </a:ext>
                </a:extLst>
              </p:cNvPr>
              <p:cNvCxnSpPr/>
              <p:nvPr/>
            </p:nvCxnSpPr>
            <p:spPr>
              <a:xfrm>
                <a:off x="10051869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2E66FAE-184F-4AF9-A22A-A207D7C43807}"/>
                  </a:ext>
                </a:extLst>
              </p:cNvPr>
              <p:cNvCxnSpPr/>
              <p:nvPr/>
            </p:nvCxnSpPr>
            <p:spPr>
              <a:xfrm>
                <a:off x="7320099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91B395FB-5D3A-43B9-B3CD-D0B53069ADEF}"/>
                  </a:ext>
                </a:extLst>
              </p:cNvPr>
              <p:cNvCxnSpPr/>
              <p:nvPr/>
            </p:nvCxnSpPr>
            <p:spPr>
              <a:xfrm>
                <a:off x="7712891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75E4EA51-4846-4730-8CD4-BD4B5CC30BD5}"/>
                  </a:ext>
                </a:extLst>
              </p:cNvPr>
              <p:cNvCxnSpPr/>
              <p:nvPr/>
            </p:nvCxnSpPr>
            <p:spPr>
              <a:xfrm>
                <a:off x="8100605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03976D0F-C81B-4F20-A4F3-70153986E6FC}"/>
                  </a:ext>
                </a:extLst>
              </p:cNvPr>
              <p:cNvCxnSpPr/>
              <p:nvPr/>
            </p:nvCxnSpPr>
            <p:spPr>
              <a:xfrm>
                <a:off x="8490858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CE643EDF-DF33-4A96-AD3A-578FAFE8E8BB}"/>
                  </a:ext>
                </a:extLst>
              </p:cNvPr>
              <p:cNvCxnSpPr/>
              <p:nvPr/>
            </p:nvCxnSpPr>
            <p:spPr>
              <a:xfrm>
                <a:off x="9661617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E1F00FA0-8188-4AFF-987C-3537AE7DC85F}"/>
                  </a:ext>
                </a:extLst>
              </p:cNvPr>
              <p:cNvCxnSpPr/>
              <p:nvPr/>
            </p:nvCxnSpPr>
            <p:spPr>
              <a:xfrm>
                <a:off x="8881111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969068F-B665-4632-AB22-2103D0654928}"/>
                  </a:ext>
                </a:extLst>
              </p:cNvPr>
              <p:cNvCxnSpPr/>
              <p:nvPr/>
            </p:nvCxnSpPr>
            <p:spPr>
              <a:xfrm>
                <a:off x="9271364" y="1739537"/>
                <a:ext cx="0" cy="2220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412409C3-6722-472E-8BB7-F3665C3BBE9C}"/>
                  </a:ext>
                </a:extLst>
              </p:cNvPr>
              <p:cNvSpPr/>
              <p:nvPr/>
            </p:nvSpPr>
            <p:spPr>
              <a:xfrm>
                <a:off x="6825972" y="1986396"/>
                <a:ext cx="207748" cy="3166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0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5812B145-176A-4FFE-8893-5E7691E44F96}"/>
                  </a:ext>
                </a:extLst>
              </p:cNvPr>
              <p:cNvSpPr/>
              <p:nvPr/>
            </p:nvSpPr>
            <p:spPr>
              <a:xfrm>
                <a:off x="7216225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D848EAFE-965B-45F1-90EA-A4552965DCFE}"/>
                  </a:ext>
                </a:extLst>
              </p:cNvPr>
              <p:cNvSpPr/>
              <p:nvPr/>
            </p:nvSpPr>
            <p:spPr>
              <a:xfrm>
                <a:off x="7609017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12EE3723-BDDE-4C73-9810-C9C221ACA485}"/>
                  </a:ext>
                </a:extLst>
              </p:cNvPr>
              <p:cNvSpPr/>
              <p:nvPr/>
            </p:nvSpPr>
            <p:spPr>
              <a:xfrm>
                <a:off x="9947995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T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0AF1B44F-356D-4FB2-BC07-ABCF01ABE944}"/>
                  </a:ext>
                </a:extLst>
              </p:cNvPr>
              <p:cNvSpPr/>
              <p:nvPr/>
            </p:nvSpPr>
            <p:spPr>
              <a:xfrm>
                <a:off x="7033720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667577EF-39EB-4774-BE99-24B15D6716EA}"/>
                  </a:ext>
                </a:extLst>
              </p:cNvPr>
              <p:cNvSpPr/>
              <p:nvPr/>
            </p:nvSpPr>
            <p:spPr>
              <a:xfrm>
                <a:off x="7422586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EA103147-8CAB-409C-9162-A9ADA6B88643}"/>
                  </a:ext>
                </a:extLst>
              </p:cNvPr>
              <p:cNvSpPr/>
              <p:nvPr/>
            </p:nvSpPr>
            <p:spPr>
              <a:xfrm>
                <a:off x="7811452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17EDB163-4037-4DE6-A6E8-F60766AF386C}"/>
                  </a:ext>
                </a:extLst>
              </p:cNvPr>
              <p:cNvSpPr/>
              <p:nvPr/>
            </p:nvSpPr>
            <p:spPr>
              <a:xfrm>
                <a:off x="8978050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D8E74425-771E-4ACC-8409-FE6FD4C7CD86}"/>
                  </a:ext>
                </a:extLst>
              </p:cNvPr>
              <p:cNvSpPr/>
              <p:nvPr/>
            </p:nvSpPr>
            <p:spPr>
              <a:xfrm>
                <a:off x="8200318" y="1742749"/>
                <a:ext cx="222068" cy="71845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E7FE9EC6-B6DB-4263-9D84-4D603F3DF702}"/>
                  </a:ext>
                </a:extLst>
              </p:cNvPr>
              <p:cNvSpPr/>
              <p:nvPr/>
            </p:nvSpPr>
            <p:spPr>
              <a:xfrm>
                <a:off x="8589184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AD204174-042B-490D-80B6-A275AC4115AC}"/>
                  </a:ext>
                </a:extLst>
              </p:cNvPr>
              <p:cNvSpPr/>
              <p:nvPr/>
            </p:nvSpPr>
            <p:spPr>
              <a:xfrm>
                <a:off x="9366916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7F4C5D9B-399F-4B28-BF3F-8AA5A56D00C9}"/>
                  </a:ext>
                </a:extLst>
              </p:cNvPr>
              <p:cNvSpPr/>
              <p:nvPr/>
            </p:nvSpPr>
            <p:spPr>
              <a:xfrm>
                <a:off x="9755782" y="1742749"/>
                <a:ext cx="222068" cy="71845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09">
                  <a:defRPr/>
                </a:pPr>
                <a:endParaRPr lang="zh-CN" altLang="en-US" sz="1799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8B08170F-C64D-4E5B-B384-5AA4AAA4B963}"/>
                  </a:ext>
                </a:extLst>
              </p:cNvPr>
              <p:cNvSpPr/>
              <p:nvPr/>
            </p:nvSpPr>
            <p:spPr>
              <a:xfrm>
                <a:off x="8582933" y="1986395"/>
                <a:ext cx="207748" cy="316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309">
                  <a:defRPr/>
                </a:pPr>
                <a:r>
                  <a:rPr lang="en-US" altLang="zh-CN" sz="1050" dirty="0">
                    <a:solidFill>
                      <a:srgbClr val="1D1D1A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…</a:t>
                </a:r>
                <a:endParaRPr lang="zh-CN" altLang="en-US" sz="1050" dirty="0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箭头: 右 12">
              <a:extLst>
                <a:ext uri="{FF2B5EF4-FFF2-40B4-BE49-F238E27FC236}">
                  <a16:creationId xmlns:a16="http://schemas.microsoft.com/office/drawing/2014/main" id="{024E0901-A31D-48C4-9626-A1BB8B037ACF}"/>
                </a:ext>
              </a:extLst>
            </p:cNvPr>
            <p:cNvSpPr/>
            <p:nvPr/>
          </p:nvSpPr>
          <p:spPr>
            <a:xfrm rot="5400000">
              <a:off x="3549305" y="3280351"/>
              <a:ext cx="316491" cy="948733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380" tIns="45690" rIns="91380" bIns="456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09">
                <a:defRPr/>
              </a:pPr>
              <a:endParaRPr lang="zh-CN" altLang="en-US" sz="1799">
                <a:solidFill>
                  <a:srgbClr val="66666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812F2BD-BCD4-4C6D-87A4-717796C9820F}"/>
                </a:ext>
              </a:extLst>
            </p:cNvPr>
            <p:cNvSpPr/>
            <p:nvPr/>
          </p:nvSpPr>
          <p:spPr>
            <a:xfrm>
              <a:off x="471702" y="3781318"/>
              <a:ext cx="1669939" cy="4987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564">
                <a:defRPr/>
              </a:pPr>
              <a:r>
                <a:rPr lang="en-US" altLang="zh-CN" sz="1000" dirty="0">
                  <a:solidFill>
                    <a:srgbClr val="1D1D1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Scheduling </a:t>
              </a:r>
            </a:p>
            <a:p>
              <a:pPr defTabSz="913564">
                <a:defRPr/>
              </a:pPr>
              <a:r>
                <a:rPr lang="en-US" altLang="zh-CN" sz="1000" dirty="0">
                  <a:solidFill>
                    <a:srgbClr val="1D1D1A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based on PDU set info</a:t>
              </a:r>
            </a:p>
          </p:txBody>
        </p: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id="{D9F7F2BF-82FC-4170-83D0-CBB2FD59B335}"/>
              </a:ext>
            </a:extLst>
          </p:cNvPr>
          <p:cNvSpPr/>
          <p:nvPr/>
        </p:nvSpPr>
        <p:spPr>
          <a:xfrm>
            <a:off x="493287" y="3483714"/>
            <a:ext cx="5229370" cy="646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By being aware of the uplink AI PDU set, </a:t>
            </a:r>
            <a:r>
              <a:rPr lang="en-US" altLang="zh-CN" sz="1200" dirty="0" err="1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</a:t>
            </a:r>
            <a:r>
              <a: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can schedule the packets based on the whole uplink AI PDU set size and the arrival time of the first packet in the PDU set.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869D9585-B00A-46B8-A207-460CEB1B2C64}"/>
              </a:ext>
            </a:extLst>
          </p:cNvPr>
          <p:cNvSpPr/>
          <p:nvPr/>
        </p:nvSpPr>
        <p:spPr>
          <a:xfrm>
            <a:off x="848375" y="4240984"/>
            <a:ext cx="1503742" cy="400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564">
              <a:defRPr/>
            </a:pPr>
            <a:r>
              <a:rPr lang="en-US" altLang="zh-CN" sz="10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Scheduling </a:t>
            </a:r>
          </a:p>
          <a:p>
            <a:pPr defTabSz="913564">
              <a:defRPr/>
            </a:pPr>
            <a:r>
              <a:rPr lang="en-US" altLang="zh-CN" sz="1000" dirty="0">
                <a:solidFill>
                  <a:srgbClr val="1D1D1A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without AI PDU set info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4BFFAD6-9002-4677-9EB9-FE267EB10A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590" y="1123384"/>
            <a:ext cx="3904436" cy="328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65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80">
            <a:extLst>
              <a:ext uri="{FF2B5EF4-FFF2-40B4-BE49-F238E27FC236}">
                <a16:creationId xmlns:a16="http://schemas.microsoft.com/office/drawing/2014/main" id="{D4655111-F0BA-4F85-8FFB-FCF87B54958E}"/>
              </a:ext>
            </a:extLst>
          </p:cNvPr>
          <p:cNvSpPr/>
          <p:nvPr/>
        </p:nvSpPr>
        <p:spPr bwMode="auto">
          <a:xfrm>
            <a:off x="376229" y="980036"/>
            <a:ext cx="11214957" cy="4870273"/>
          </a:xfrm>
          <a:prstGeom prst="roundRect">
            <a:avLst>
              <a:gd name="adj" fmla="val 5385"/>
            </a:avLst>
          </a:prstGeom>
          <a:solidFill>
            <a:schemeClr val="tx2"/>
          </a:soli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133" name="标题 1"/>
          <p:cNvSpPr txBox="1">
            <a:spLocks/>
          </p:cNvSpPr>
          <p:nvPr/>
        </p:nvSpPr>
        <p:spPr>
          <a:xfrm>
            <a:off x="512974" y="187251"/>
            <a:ext cx="10650547" cy="510722"/>
          </a:xfrm>
          <a:prstGeom prst="rect">
            <a:avLst/>
          </a:prstGeom>
        </p:spPr>
        <p:txBody>
          <a:bodyPr vert="horz" wrap="square" lIns="121784" tIns="60892" rIns="121784" bIns="60892" rtlCol="0" anchor="t">
            <a:spAutoFit/>
          </a:bodyPr>
          <a:lstStyle>
            <a:lvl1pPr algn="l" defTabSz="1218804" rtl="0" eaLnBrk="1" latinLnBrk="0" hangingPunct="1">
              <a:spcBef>
                <a:spcPct val="0"/>
              </a:spcBef>
              <a:buNone/>
              <a:defRPr sz="3199" kern="1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defTabSz="1187204">
              <a:lnSpc>
                <a:spcPct val="90000"/>
              </a:lnSpc>
              <a:defRPr/>
            </a:pPr>
            <a:r>
              <a:rPr lang="en-US" altLang="zh-CN" sz="2800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Mobile AI/XR Real-time Video traffic</a:t>
            </a:r>
            <a:endParaRPr lang="zh-CN" altLang="en-US" sz="2800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34FB398-220F-43D0-9381-35ADAD6CBD22}"/>
              </a:ext>
            </a:extLst>
          </p:cNvPr>
          <p:cNvSpPr/>
          <p:nvPr/>
        </p:nvSpPr>
        <p:spPr>
          <a:xfrm>
            <a:off x="3815056" y="780590"/>
            <a:ext cx="3866314" cy="276999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 defTabSz="913290">
              <a:defRPr/>
            </a:pPr>
            <a:r>
              <a:rPr lang="en-US" altLang="zh-CN" sz="1200" kern="0" dirty="0">
                <a:solidFill>
                  <a:srgbClr val="0070C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Existing video traffic in mobile AI/XR services</a:t>
            </a:r>
            <a:endParaRPr lang="zh-CN" altLang="en-US" sz="1200" kern="0" dirty="0">
              <a:solidFill>
                <a:srgbClr val="0070C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8" name="矩形 397">
            <a:extLst>
              <a:ext uri="{FF2B5EF4-FFF2-40B4-BE49-F238E27FC236}">
                <a16:creationId xmlns:a16="http://schemas.microsoft.com/office/drawing/2014/main" id="{5971DA8B-2752-4490-BE9F-DCB46B35AC04}"/>
              </a:ext>
            </a:extLst>
          </p:cNvPr>
          <p:cNvSpPr/>
          <p:nvPr/>
        </p:nvSpPr>
        <p:spPr>
          <a:xfrm>
            <a:off x="640629" y="2046639"/>
            <a:ext cx="3501471" cy="1025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Mobile AI real-time video</a:t>
            </a:r>
          </a:p>
          <a:p>
            <a:pPr marL="360000" lvl="1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Chat GPT Video interaction: Real-time video is uploaded to cloud and AI provides responses per users’ requests.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8D00A9C7-CC92-4824-927F-7491535AA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031" y="1193243"/>
            <a:ext cx="1460819" cy="82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s00265037\AppData\Roaming\eSpace_Desktop\UserData\s00638800\imagefiles\3C79C35E-E93C-44AC-B906-898A9217F2E8.png">
            <a:extLst>
              <a:ext uri="{FF2B5EF4-FFF2-40B4-BE49-F238E27FC236}">
                <a16:creationId xmlns:a16="http://schemas.microsoft.com/office/drawing/2014/main" id="{EB0720F3-B272-4FDC-AE0E-8D3CBF2DA1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9"/>
          <a:stretch/>
        </p:blipFill>
        <p:spPr bwMode="auto">
          <a:xfrm>
            <a:off x="4942247" y="1193244"/>
            <a:ext cx="1382711" cy="85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矩形 51">
            <a:extLst>
              <a:ext uri="{FF2B5EF4-FFF2-40B4-BE49-F238E27FC236}">
                <a16:creationId xmlns:a16="http://schemas.microsoft.com/office/drawing/2014/main" id="{7C4AAE58-9BFE-439D-9E30-BECE59E18BAF}"/>
              </a:ext>
            </a:extLst>
          </p:cNvPr>
          <p:cNvSpPr/>
          <p:nvPr/>
        </p:nvSpPr>
        <p:spPr>
          <a:xfrm>
            <a:off x="4142100" y="2008248"/>
            <a:ext cx="3501471" cy="12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Autonomous vehicle</a:t>
            </a:r>
          </a:p>
          <a:p>
            <a:pPr marL="360000" lvl="1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Driverless taxi (e.g. </a:t>
            </a:r>
            <a:r>
              <a:rPr lang="en-US" altLang="zh-CN" sz="1000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Robotaxi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): Real time video (~20Mbps) needs to be uploaded to operation center for on-vehicle AI model performance monitoring and remote take-over when needed.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5B3E7CB9-C223-4EEE-9508-4D28D95AED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8604" y="1218917"/>
            <a:ext cx="1012721" cy="55118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56EEB78E-CF85-456E-A0E5-EF65F947E5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6310" y="1149296"/>
            <a:ext cx="1108573" cy="605887"/>
          </a:xfrm>
          <a:prstGeom prst="rect">
            <a:avLst/>
          </a:prstGeom>
        </p:spPr>
      </p:pic>
      <p:sp>
        <p:nvSpPr>
          <p:cNvPr id="56" name="矩形 55">
            <a:extLst>
              <a:ext uri="{FF2B5EF4-FFF2-40B4-BE49-F238E27FC236}">
                <a16:creationId xmlns:a16="http://schemas.microsoft.com/office/drawing/2014/main" id="{132C1833-E320-43F3-AC6A-34EE1F33E06D}"/>
              </a:ext>
            </a:extLst>
          </p:cNvPr>
          <p:cNvSpPr/>
          <p:nvPr/>
        </p:nvSpPr>
        <p:spPr>
          <a:xfrm>
            <a:off x="7990686" y="2010974"/>
            <a:ext cx="3406473" cy="794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Advanced XR devices</a:t>
            </a:r>
          </a:p>
          <a:p>
            <a:pPr marL="360000" lvl="1" indent="-171433" defTabSz="914309">
              <a:lnSpc>
                <a:spcPct val="150000"/>
              </a:lnSpc>
              <a:spcBef>
                <a:spcPts val="300"/>
              </a:spcBef>
              <a:buClr>
                <a:srgbClr val="1D1D1A"/>
              </a:buClr>
              <a:buFont typeface="Arial" panose="020B0604020202020204" pitchFamily="34" charset="0"/>
              <a:buChar char="•"/>
              <a:defRPr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XR devices are upgraded to higher resolution (e.g. 8K) and higher data rate (up to 100Mbps).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60FAF95-FDBC-4D39-A271-C349F7AE427D}"/>
              </a:ext>
            </a:extLst>
          </p:cNvPr>
          <p:cNvCxnSpPr>
            <a:cxnSpLocks/>
          </p:cNvCxnSpPr>
          <p:nvPr/>
        </p:nvCxnSpPr>
        <p:spPr>
          <a:xfrm>
            <a:off x="972746" y="3494483"/>
            <a:ext cx="2654312" cy="17137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FFFFFF">
                    <a:alpha val="0"/>
                  </a:srgbClr>
                </a:gs>
                <a:gs pos="52000">
                  <a:srgbClr val="C00000">
                    <a:alpha val="9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3D0B8AD6-7ABF-42B8-B867-42E9BDC829F6}"/>
              </a:ext>
            </a:extLst>
          </p:cNvPr>
          <p:cNvSpPr/>
          <p:nvPr/>
        </p:nvSpPr>
        <p:spPr>
          <a:xfrm>
            <a:off x="1617753" y="3474236"/>
            <a:ext cx="1364298" cy="361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87">
              <a:defRPr/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AI traffic</a:t>
            </a:r>
          </a:p>
          <a:p>
            <a:pPr algn="ctr" defTabSz="914387">
              <a:defRPr/>
            </a:pPr>
            <a:r>
              <a:rPr lang="zh-CN" altLang="en-US" sz="7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（</a:t>
            </a:r>
            <a:r>
              <a:rPr lang="en-US" altLang="zh-CN" sz="7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real-time video uploading</a:t>
            </a:r>
            <a:r>
              <a:rPr lang="zh-CN" altLang="en-US" sz="7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）</a:t>
            </a:r>
            <a:endParaRPr lang="en-US" altLang="zh-CN" sz="700" dirty="0">
              <a:solidFill>
                <a:srgbClr val="1D1D1A"/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35193A05-002D-48B4-B222-742267A2D6C0}"/>
              </a:ext>
            </a:extLst>
          </p:cNvPr>
          <p:cNvGraphicFramePr/>
          <p:nvPr>
            <p:extLst/>
          </p:nvPr>
        </p:nvGraphicFramePr>
        <p:xfrm>
          <a:off x="1081355" y="4036927"/>
          <a:ext cx="2534255" cy="1578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5" name="矩形 34">
            <a:extLst>
              <a:ext uri="{FF2B5EF4-FFF2-40B4-BE49-F238E27FC236}">
                <a16:creationId xmlns:a16="http://schemas.microsoft.com/office/drawing/2014/main" id="{5E09909B-9FC2-4376-9517-C3A1999EA055}"/>
              </a:ext>
            </a:extLst>
          </p:cNvPr>
          <p:cNvSpPr/>
          <p:nvPr/>
        </p:nvSpPr>
        <p:spPr>
          <a:xfrm>
            <a:off x="1999441" y="5586197"/>
            <a:ext cx="941283" cy="21544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defTabSz="914021">
              <a:defRPr/>
            </a:pPr>
            <a:r>
              <a:rPr lang="en-US" altLang="zh-CN" sz="800" dirty="0">
                <a:solidFill>
                  <a:srgbClr val="EBEBEB">
                    <a:lumMod val="50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# of UEs per cell</a:t>
            </a:r>
            <a:endParaRPr lang="zh-CN" altLang="en-US" sz="800" dirty="0">
              <a:solidFill>
                <a:srgbClr val="EBEBEB">
                  <a:lumMod val="50000"/>
                </a:srgbClr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B3F2C11-185A-4EB0-8012-FE6445696508}"/>
              </a:ext>
            </a:extLst>
          </p:cNvPr>
          <p:cNvSpPr/>
          <p:nvPr/>
        </p:nvSpPr>
        <p:spPr>
          <a:xfrm>
            <a:off x="1729074" y="3869109"/>
            <a:ext cx="11416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87">
              <a:defRPr/>
            </a:pPr>
            <a:r>
              <a:rPr lang="en-US" altLang="zh-CN" sz="7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Traffic @ 20Mbps,15ms</a:t>
            </a:r>
            <a:endParaRPr lang="en-US" altLang="zh-CN" sz="70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D31FFEE3-FA03-4741-B637-7AAAA54561A4}"/>
              </a:ext>
            </a:extLst>
          </p:cNvPr>
          <p:cNvSpPr/>
          <p:nvPr/>
        </p:nvSpPr>
        <p:spPr>
          <a:xfrm>
            <a:off x="1303606" y="3208989"/>
            <a:ext cx="18774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>
              <a:defRPr/>
            </a:pP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UL </a:t>
            </a:r>
            <a:r>
              <a:rPr lang="en-GB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User Satisfaction Ratio </a:t>
            </a:r>
            <a:endParaRPr lang="zh-CN" altLang="en-US" sz="1100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9CF376FE-1226-4C72-931D-EA06B03BBD71}"/>
              </a:ext>
            </a:extLst>
          </p:cNvPr>
          <p:cNvCxnSpPr>
            <a:cxnSpLocks/>
          </p:cNvCxnSpPr>
          <p:nvPr/>
        </p:nvCxnSpPr>
        <p:spPr>
          <a:xfrm flipV="1">
            <a:off x="8084436" y="3494482"/>
            <a:ext cx="2819831" cy="7498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FFFFFF">
                    <a:alpha val="0"/>
                  </a:srgbClr>
                </a:gs>
                <a:gs pos="52000">
                  <a:srgbClr val="C00000">
                    <a:alpha val="9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65" name="矩形 64">
            <a:extLst>
              <a:ext uri="{FF2B5EF4-FFF2-40B4-BE49-F238E27FC236}">
                <a16:creationId xmlns:a16="http://schemas.microsoft.com/office/drawing/2014/main" id="{7DB83A69-9289-40D4-B637-868C497321E5}"/>
              </a:ext>
            </a:extLst>
          </p:cNvPr>
          <p:cNvSpPr/>
          <p:nvPr/>
        </p:nvSpPr>
        <p:spPr>
          <a:xfrm>
            <a:off x="8497925" y="3208989"/>
            <a:ext cx="199285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DL </a:t>
            </a:r>
            <a:r>
              <a:rPr lang="en-GB" altLang="zh-CN" sz="1100" b="1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User Satisfaction Ratio 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2453FA9C-A0F3-4BB7-9A4B-AC88DFF9C512}"/>
              </a:ext>
            </a:extLst>
          </p:cNvPr>
          <p:cNvSpPr/>
          <p:nvPr/>
        </p:nvSpPr>
        <p:spPr>
          <a:xfrm>
            <a:off x="9040541" y="3474236"/>
            <a:ext cx="907621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05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XR 8K</a:t>
            </a:r>
            <a:endParaRPr lang="en-US" altLang="zh-CN" sz="1050" b="1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  <a:p>
            <a:pPr algn="ctr">
              <a:defRPr/>
            </a:pPr>
            <a:r>
              <a:rPr lang="en-US" altLang="zh-CN" sz="7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(</a:t>
            </a:r>
            <a:r>
              <a:rPr lang="en-US" altLang="zh-CN" sz="8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Cloud Gaming)</a:t>
            </a:r>
            <a:endParaRPr lang="en-US" altLang="zh-CN" sz="700" dirty="0">
              <a:solidFill>
                <a:srgbClr val="1D1D1A"/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FA2A1B76-8021-4AA7-9073-A037CEA98710}"/>
              </a:ext>
            </a:extLst>
          </p:cNvPr>
          <p:cNvSpPr/>
          <p:nvPr/>
        </p:nvSpPr>
        <p:spPr>
          <a:xfrm>
            <a:off x="8231745" y="3510026"/>
            <a:ext cx="2654423" cy="2089393"/>
          </a:xfrm>
          <a:prstGeom prst="rect">
            <a:avLst/>
          </a:prstGeom>
          <a:gradFill flip="none" rotWithShape="1">
            <a:gsLst>
              <a:gs pos="38000">
                <a:srgbClr val="666666">
                  <a:lumMod val="60000"/>
                  <a:lumOff val="40000"/>
                  <a:alpha val="0"/>
                </a:srgbClr>
              </a:gs>
              <a:gs pos="100000">
                <a:srgbClr val="666666">
                  <a:lumMod val="60000"/>
                  <a:lumOff val="40000"/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0" tIns="0" rIns="0" bIns="0" anchor="ctr" anchorCtr="1">
            <a:noAutofit/>
          </a:bodyPr>
          <a:lstStyle/>
          <a:p>
            <a:pPr algn="ctr" defTabSz="913623" fontAlgn="ctr">
              <a:defRPr/>
            </a:pPr>
            <a:endParaRPr lang="zh-CN" altLang="en-US" sz="1200" kern="0" spc="5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+mn-lt"/>
            </a:endParaRPr>
          </a:p>
        </p:txBody>
      </p:sp>
      <p:graphicFrame>
        <p:nvGraphicFramePr>
          <p:cNvPr id="68" name="图表 67">
            <a:extLst>
              <a:ext uri="{FF2B5EF4-FFF2-40B4-BE49-F238E27FC236}">
                <a16:creationId xmlns:a16="http://schemas.microsoft.com/office/drawing/2014/main" id="{BA4F2F1E-9F38-4B5A-9B71-62C8290DF8C8}"/>
              </a:ext>
            </a:extLst>
          </p:cNvPr>
          <p:cNvGraphicFramePr/>
          <p:nvPr>
            <p:extLst/>
          </p:nvPr>
        </p:nvGraphicFramePr>
        <p:xfrm>
          <a:off x="8256216" y="4018122"/>
          <a:ext cx="2534585" cy="1578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9" name="矩形 68">
            <a:extLst>
              <a:ext uri="{FF2B5EF4-FFF2-40B4-BE49-F238E27FC236}">
                <a16:creationId xmlns:a16="http://schemas.microsoft.com/office/drawing/2014/main" id="{CBDB217F-466C-4D35-88EB-53F61FD98ACA}"/>
              </a:ext>
            </a:extLst>
          </p:cNvPr>
          <p:cNvSpPr/>
          <p:nvPr/>
        </p:nvSpPr>
        <p:spPr>
          <a:xfrm>
            <a:off x="9077891" y="5579528"/>
            <a:ext cx="987643" cy="21544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defTabSz="914112">
              <a:defRPr/>
            </a:pPr>
            <a:r>
              <a:rPr lang="en-US" altLang="zh-CN" sz="800" b="1" dirty="0">
                <a:solidFill>
                  <a:srgbClr val="EBEBEB">
                    <a:lumMod val="50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# of UEs per cell</a:t>
            </a:r>
            <a:endParaRPr lang="zh-CN" altLang="en-US" sz="800" b="1" dirty="0">
              <a:solidFill>
                <a:srgbClr val="EBEBEB">
                  <a:lumMod val="50000"/>
                </a:srgbClr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C104779D-9EB3-4244-A8E3-69EDC6234B8A}"/>
              </a:ext>
            </a:extLst>
          </p:cNvPr>
          <p:cNvSpPr/>
          <p:nvPr/>
        </p:nvSpPr>
        <p:spPr>
          <a:xfrm>
            <a:off x="8875432" y="3856738"/>
            <a:ext cx="123783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700" b="1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Traffic @ 100Mbps,10ms</a:t>
            </a:r>
            <a:endParaRPr lang="en-US" altLang="zh-CN" sz="700" b="1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6632342E-4276-4439-994D-45C85AECC8DD}"/>
              </a:ext>
            </a:extLst>
          </p:cNvPr>
          <p:cNvSpPr/>
          <p:nvPr/>
        </p:nvSpPr>
        <p:spPr>
          <a:xfrm>
            <a:off x="330929" y="5892234"/>
            <a:ext cx="11210982" cy="710070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/>
            <a:endParaRPr lang="zh-CN" altLang="en-US" dirty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73019FBE-D5F2-4F93-B4C3-0B08C51F14AD}"/>
              </a:ext>
            </a:extLst>
          </p:cNvPr>
          <p:cNvSpPr/>
          <p:nvPr/>
        </p:nvSpPr>
        <p:spPr>
          <a:xfrm>
            <a:off x="466736" y="5919533"/>
            <a:ext cx="10909582" cy="6360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87"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Observation 6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The number of satisfied users for Mobile AI/XR real-time video services that can be supported within a cell is extremely limited. Improvements are required to increase this number.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9C7D9716-5F75-4F4E-8E86-9DF2F7F30A31}"/>
              </a:ext>
            </a:extLst>
          </p:cNvPr>
          <p:cNvSpPr/>
          <p:nvPr/>
        </p:nvSpPr>
        <p:spPr>
          <a:xfrm>
            <a:off x="5117431" y="3474236"/>
            <a:ext cx="1369108" cy="361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87">
              <a:defRPr/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Remote Take Over</a:t>
            </a:r>
          </a:p>
          <a:p>
            <a:pPr algn="ctr" defTabSz="914387">
              <a:defRPr/>
            </a:pPr>
            <a:r>
              <a:rPr lang="en-US" altLang="zh-CN" sz="7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(real-time video uploading)</a:t>
            </a:r>
            <a:endParaRPr lang="zh-CN" altLang="en-US" sz="70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graphicFrame>
        <p:nvGraphicFramePr>
          <p:cNvPr id="76" name="图表 75">
            <a:extLst>
              <a:ext uri="{FF2B5EF4-FFF2-40B4-BE49-F238E27FC236}">
                <a16:creationId xmlns:a16="http://schemas.microsoft.com/office/drawing/2014/main" id="{AF1B1814-0FFA-4B60-A57A-64AF79DD7DB7}"/>
              </a:ext>
            </a:extLst>
          </p:cNvPr>
          <p:cNvGraphicFramePr/>
          <p:nvPr>
            <p:extLst/>
          </p:nvPr>
        </p:nvGraphicFramePr>
        <p:xfrm>
          <a:off x="4585193" y="4034837"/>
          <a:ext cx="2534255" cy="1578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7" name="矩形 76">
            <a:extLst>
              <a:ext uri="{FF2B5EF4-FFF2-40B4-BE49-F238E27FC236}">
                <a16:creationId xmlns:a16="http://schemas.microsoft.com/office/drawing/2014/main" id="{5C46D3BA-383E-4CD5-8019-654E5308B3DA}"/>
              </a:ext>
            </a:extLst>
          </p:cNvPr>
          <p:cNvSpPr/>
          <p:nvPr/>
        </p:nvSpPr>
        <p:spPr>
          <a:xfrm>
            <a:off x="5503279" y="5584107"/>
            <a:ext cx="941283" cy="21544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defTabSz="914021">
              <a:defRPr/>
            </a:pPr>
            <a:r>
              <a:rPr lang="en-US" altLang="zh-CN" sz="800" dirty="0">
                <a:solidFill>
                  <a:srgbClr val="EBEBEB">
                    <a:lumMod val="50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# of UEs per cell</a:t>
            </a:r>
            <a:endParaRPr lang="zh-CN" altLang="en-US" sz="800" dirty="0">
              <a:solidFill>
                <a:srgbClr val="EBEBEB">
                  <a:lumMod val="50000"/>
                </a:srgbClr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58C02DDA-471A-4D75-920D-30DC82C82EEC}"/>
              </a:ext>
            </a:extLst>
          </p:cNvPr>
          <p:cNvSpPr/>
          <p:nvPr/>
        </p:nvSpPr>
        <p:spPr>
          <a:xfrm>
            <a:off x="5231157" y="3867019"/>
            <a:ext cx="1141659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87">
              <a:defRPr/>
            </a:pPr>
            <a:r>
              <a:rPr lang="en-US" altLang="zh-CN" sz="700" dirty="0">
                <a:solidFill>
                  <a:srgbClr val="1D1D1A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rPr>
              <a:t>Traffic @ 20Mbps,15ms</a:t>
            </a:r>
            <a:endParaRPr lang="en-US" altLang="zh-CN" sz="700" dirty="0">
              <a:solidFill>
                <a:srgbClr val="C00000"/>
              </a:solidFill>
              <a:latin typeface="Arial" panose="020B0604020202020204" pitchFamily="34" charset="0"/>
              <a:ea typeface="等线" panose="02010600030101010101" pitchFamily="2" charset="-122"/>
              <a:cs typeface="Arial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0625E553-37C8-412D-8AE4-D01B2C24EA19}"/>
              </a:ext>
            </a:extLst>
          </p:cNvPr>
          <p:cNvSpPr/>
          <p:nvPr/>
        </p:nvSpPr>
        <p:spPr>
          <a:xfrm>
            <a:off x="4805689" y="3208989"/>
            <a:ext cx="18774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>
              <a:defRPr/>
            </a:pPr>
            <a:r>
              <a:rPr lang="en-US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UL </a:t>
            </a:r>
            <a:r>
              <a:rPr lang="en-GB" altLang="zh-CN" sz="110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User Satisfaction Ratio </a:t>
            </a:r>
            <a:endParaRPr lang="zh-CN" altLang="en-US" sz="1100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3C46686-98C2-4E03-91C7-4F42907BCC08}"/>
              </a:ext>
            </a:extLst>
          </p:cNvPr>
          <p:cNvCxnSpPr>
            <a:cxnSpLocks/>
          </p:cNvCxnSpPr>
          <p:nvPr/>
        </p:nvCxnSpPr>
        <p:spPr>
          <a:xfrm flipV="1">
            <a:off x="4392071" y="3494482"/>
            <a:ext cx="2819831" cy="7498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rgbClr val="FFFFFF">
                    <a:alpha val="0"/>
                  </a:srgbClr>
                </a:gs>
                <a:gs pos="52000">
                  <a:srgbClr val="C00000">
                    <a:alpha val="9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A0D79D27-B44E-4F2D-B61F-3D1A997AC3EC}"/>
              </a:ext>
            </a:extLst>
          </p:cNvPr>
          <p:cNvSpPr/>
          <p:nvPr/>
        </p:nvSpPr>
        <p:spPr>
          <a:xfrm>
            <a:off x="4439249" y="3516482"/>
            <a:ext cx="2654423" cy="2089393"/>
          </a:xfrm>
          <a:prstGeom prst="rect">
            <a:avLst/>
          </a:prstGeom>
          <a:gradFill flip="none" rotWithShape="1">
            <a:gsLst>
              <a:gs pos="38000">
                <a:srgbClr val="666666">
                  <a:lumMod val="60000"/>
                  <a:lumOff val="40000"/>
                  <a:alpha val="0"/>
                </a:srgbClr>
              </a:gs>
              <a:gs pos="100000">
                <a:srgbClr val="666666">
                  <a:lumMod val="60000"/>
                  <a:lumOff val="40000"/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0" tIns="0" rIns="0" bIns="0" anchor="ctr" anchorCtr="1">
            <a:noAutofit/>
          </a:bodyPr>
          <a:lstStyle/>
          <a:p>
            <a:pPr algn="ctr" defTabSz="913623" fontAlgn="ctr">
              <a:defRPr/>
            </a:pPr>
            <a:endParaRPr lang="zh-CN" altLang="en-US" sz="1200" kern="0" spc="5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D06C102-A4E1-4568-BF2A-79C5965E9532}"/>
              </a:ext>
            </a:extLst>
          </p:cNvPr>
          <p:cNvSpPr/>
          <p:nvPr/>
        </p:nvSpPr>
        <p:spPr>
          <a:xfrm>
            <a:off x="983246" y="3469060"/>
            <a:ext cx="2534256" cy="2096174"/>
          </a:xfrm>
          <a:prstGeom prst="rect">
            <a:avLst/>
          </a:prstGeom>
          <a:gradFill flip="none" rotWithShape="1">
            <a:gsLst>
              <a:gs pos="38000">
                <a:srgbClr val="666666">
                  <a:lumMod val="60000"/>
                  <a:lumOff val="40000"/>
                  <a:alpha val="0"/>
                </a:srgbClr>
              </a:gs>
              <a:gs pos="100000">
                <a:srgbClr val="666666">
                  <a:lumMod val="60000"/>
                  <a:lumOff val="40000"/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0" tIns="0" rIns="0" bIns="0" anchor="ctr" anchorCtr="1">
            <a:noAutofit/>
          </a:bodyPr>
          <a:lstStyle/>
          <a:p>
            <a:pPr algn="ctr" defTabSz="913532" fontAlgn="ctr">
              <a:defRPr/>
            </a:pPr>
            <a:endParaRPr lang="zh-CN" altLang="en-US" sz="1200" kern="0" spc="5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8942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847" y="122643"/>
            <a:ext cx="11625886" cy="510673"/>
          </a:xfrm>
        </p:spPr>
        <p:txBody>
          <a:bodyPr vert="horz" wrap="square" lIns="121736" tIns="60868" rIns="121736" bIns="60868" rtlCol="0" anchor="t">
            <a:spAutoFit/>
          </a:bodyPr>
          <a:lstStyle/>
          <a:p>
            <a:pPr fontAlgn="base">
              <a:lnSpc>
                <a:spcPct val="90000"/>
              </a:lnSpc>
              <a:spcAft>
                <a:spcPct val="0"/>
              </a:spcAft>
              <a:buClr>
                <a:srgbClr val="CC9900"/>
              </a:buClr>
              <a:buFont typeface="Wingdings" pitchFamily="2" charset="2"/>
            </a:pPr>
            <a:r>
              <a:rPr lang="en-US" altLang="zh-CN" sz="2800" b="1" dirty="0">
                <a:solidFill>
                  <a:srgbClr val="C00000"/>
                </a:solidFill>
                <a:cs typeface="+mj-cs"/>
              </a:rPr>
              <a:t>Potential enhancements for Mobile AI/XR video traffic</a:t>
            </a:r>
            <a:endParaRPr lang="zh-CN" altLang="en-US" sz="2800" b="1" dirty="0">
              <a:solidFill>
                <a:srgbClr val="C00000"/>
              </a:solidFill>
              <a:cs typeface="+mj-cs"/>
            </a:endParaRPr>
          </a:p>
        </p:txBody>
      </p:sp>
      <p:sp>
        <p:nvSpPr>
          <p:cNvPr id="79" name="圆角矩形 199">
            <a:extLst>
              <a:ext uri="{FF2B5EF4-FFF2-40B4-BE49-F238E27FC236}">
                <a16:creationId xmlns:a16="http://schemas.microsoft.com/office/drawing/2014/main" id="{F3935694-C7C8-4186-A1DF-A209ECAC41ED}"/>
              </a:ext>
            </a:extLst>
          </p:cNvPr>
          <p:cNvSpPr/>
          <p:nvPr/>
        </p:nvSpPr>
        <p:spPr>
          <a:xfrm>
            <a:off x="336031" y="814749"/>
            <a:ext cx="5567340" cy="5088998"/>
          </a:xfrm>
          <a:prstGeom prst="roundRect">
            <a:avLst>
              <a:gd name="adj" fmla="val 2874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39" tIns="29616" rIns="59239" bIns="2961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599585"/>
            <a:endParaRPr lang="zh-CN" alt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E8D8B24C-0A73-41AF-8EE3-68B1E40C178F}"/>
              </a:ext>
            </a:extLst>
          </p:cNvPr>
          <p:cNvSpPr txBox="1"/>
          <p:nvPr/>
        </p:nvSpPr>
        <p:spPr>
          <a:xfrm>
            <a:off x="2096593" y="613273"/>
            <a:ext cx="2135243" cy="327034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1400" b="1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defTabSz="914387"/>
            <a:r>
              <a:rPr lang="en-US" altLang="zh-CN" dirty="0"/>
              <a:t>N3 delay measurement</a:t>
            </a:r>
            <a:endParaRPr lang="zh-CN" altLang="en-US" dirty="0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E89829D8-9FD7-4656-B515-CB855EB44A1D}"/>
              </a:ext>
            </a:extLst>
          </p:cNvPr>
          <p:cNvSpPr/>
          <p:nvPr/>
        </p:nvSpPr>
        <p:spPr>
          <a:xfrm>
            <a:off x="6230734" y="941068"/>
            <a:ext cx="5545998" cy="145405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913655"/>
            <a:r>
              <a:rPr kumimoji="1" lang="en-US" altLang="zh-CN" sz="105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Motivation: </a:t>
            </a: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For XR services, all PDU sets are buffered on the same RLC bearer with a single L2 queue</a:t>
            </a:r>
          </a:p>
          <a:p>
            <a:pPr marL="171433" indent="-171433" defTabSz="121907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Same configuration (e.g., RLC mode) for all PDU sets even with different PSIs</a:t>
            </a:r>
          </a:p>
          <a:p>
            <a:pPr marL="171433" indent="-171433" defTabSz="121907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Inefficient scheduling due to difficulty of identify the exact importance of data in the L2 buffer</a:t>
            </a:r>
          </a:p>
          <a:p>
            <a:pPr marL="171433" indent="-171433" defTabSz="121907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data with different level of importance have to be treated in a equal way in congestion scenario </a:t>
            </a:r>
          </a:p>
        </p:txBody>
      </p:sp>
      <p:sp>
        <p:nvSpPr>
          <p:cNvPr id="94" name="圆角矩形 93"/>
          <p:cNvSpPr/>
          <p:nvPr/>
        </p:nvSpPr>
        <p:spPr>
          <a:xfrm>
            <a:off x="6106574" y="814749"/>
            <a:ext cx="5670159" cy="5088998"/>
          </a:xfrm>
          <a:prstGeom prst="roundRect">
            <a:avLst>
              <a:gd name="adj" fmla="val 2874"/>
            </a:avLst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39" tIns="29616" rIns="59239" bIns="2961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599585"/>
            <a:endParaRPr lang="zh-CN" alt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086127" y="672006"/>
            <a:ext cx="2211452" cy="30773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lvl="0" algn="ctr" defTabSz="911921">
              <a:spcBef>
                <a:spcPts val="600"/>
              </a:spcBef>
              <a:defRPr sz="1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11830"/>
            <a:r>
              <a:rPr lang="en-US" altLang="zh-CN" dirty="0">
                <a:solidFill>
                  <a:srgbClr val="0070C0"/>
                </a:solidFill>
                <a:ea typeface="微软雅黑" panose="020B0503020204020204" pitchFamily="34" charset="-122"/>
              </a:rPr>
              <a:t>Separate L2 queue</a:t>
            </a:r>
            <a:endParaRPr lang="zh-CN" altLang="en-US" dirty="0">
              <a:solidFill>
                <a:srgbClr val="0070C0"/>
              </a:solidFill>
              <a:ea typeface="微软雅黑" panose="020B0503020204020204" pitchFamily="34" charset="-122"/>
            </a:endParaRPr>
          </a:p>
        </p:txBody>
      </p:sp>
      <p:pic>
        <p:nvPicPr>
          <p:cNvPr id="152" name="图片 1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323" y="2427189"/>
            <a:ext cx="1913425" cy="968403"/>
          </a:xfrm>
          <a:prstGeom prst="rect">
            <a:avLst/>
          </a:prstGeom>
        </p:spPr>
      </p:pic>
      <p:sp>
        <p:nvSpPr>
          <p:cNvPr id="153" name="矩形 152"/>
          <p:cNvSpPr/>
          <p:nvPr/>
        </p:nvSpPr>
        <p:spPr>
          <a:xfrm>
            <a:off x="6887512" y="3363112"/>
            <a:ext cx="1928226" cy="26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/>
            <a:r>
              <a:rPr lang="en-US" altLang="zh-CN" sz="1100" i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Configuration restriction</a:t>
            </a:r>
            <a:endParaRPr lang="zh-CN" altLang="en-US" sz="1200" i="1" dirty="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9596065" y="3374330"/>
            <a:ext cx="1729288" cy="26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/>
            <a:r>
              <a:rPr lang="en-US" altLang="zh-CN" sz="1100" i="1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Scheduling restriction</a:t>
            </a:r>
            <a:endParaRPr lang="zh-CN" altLang="en-US" sz="1200" i="1" dirty="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68" name="图片 167">
            <a:extLst>
              <a:ext uri="{FF2B5EF4-FFF2-40B4-BE49-F238E27FC236}">
                <a16:creationId xmlns:a16="http://schemas.microsoft.com/office/drawing/2014/main" id="{CC658775-3ED9-46DF-830A-32ACFD0F4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3202" y="2343954"/>
            <a:ext cx="1691289" cy="1132507"/>
          </a:xfrm>
          <a:prstGeom prst="rect">
            <a:avLst/>
          </a:prstGeom>
        </p:spPr>
      </p:pic>
      <p:sp>
        <p:nvSpPr>
          <p:cNvPr id="169" name="矩形 168">
            <a:extLst>
              <a:ext uri="{FF2B5EF4-FFF2-40B4-BE49-F238E27FC236}">
                <a16:creationId xmlns:a16="http://schemas.microsoft.com/office/drawing/2014/main" id="{BE25E55B-58A8-42A4-882C-2A2C492349E0}"/>
              </a:ext>
            </a:extLst>
          </p:cNvPr>
          <p:cNvSpPr/>
          <p:nvPr/>
        </p:nvSpPr>
        <p:spPr>
          <a:xfrm>
            <a:off x="6274295" y="3756169"/>
            <a:ext cx="5566332" cy="26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655">
              <a:spcBef>
                <a:spcPts val="600"/>
              </a:spcBef>
            </a:pPr>
            <a:r>
              <a:rPr kumimoji="1" lang="en-US" altLang="zh-CN" sz="105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Enhancement: PDU set level differentiation of L2 queue management </a:t>
            </a:r>
          </a:p>
        </p:txBody>
      </p:sp>
      <p:pic>
        <p:nvPicPr>
          <p:cNvPr id="170" name="图片 169">
            <a:extLst>
              <a:ext uri="{FF2B5EF4-FFF2-40B4-BE49-F238E27FC236}">
                <a16:creationId xmlns:a16="http://schemas.microsoft.com/office/drawing/2014/main" id="{F208B0DB-CCC0-47C0-862D-41C995B068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6065" y="4068415"/>
            <a:ext cx="1229676" cy="1466642"/>
          </a:xfrm>
          <a:prstGeom prst="rect">
            <a:avLst/>
          </a:prstGeom>
        </p:spPr>
      </p:pic>
      <p:sp>
        <p:nvSpPr>
          <p:cNvPr id="171" name="矩形 170">
            <a:extLst>
              <a:ext uri="{FF2B5EF4-FFF2-40B4-BE49-F238E27FC236}">
                <a16:creationId xmlns:a16="http://schemas.microsoft.com/office/drawing/2014/main" id="{E89829D8-9FD7-4656-B515-CB855EB44A1D}"/>
              </a:ext>
            </a:extLst>
          </p:cNvPr>
          <p:cNvSpPr/>
          <p:nvPr/>
        </p:nvSpPr>
        <p:spPr>
          <a:xfrm>
            <a:off x="486752" y="899405"/>
            <a:ext cx="5499961" cy="907823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913655"/>
            <a:r>
              <a:rPr kumimoji="1" lang="en-US" altLang="zh-CN" sz="105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Motivation: </a:t>
            </a: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There may be variable N3-jitter for cloud XR frames in real deployment.</a:t>
            </a:r>
          </a:p>
          <a:p>
            <a:pPr marL="171433" indent="-171433" defTabSz="913655">
              <a:buFont typeface="Arial" panose="020B0604020202020204" pitchFamily="34" charset="0"/>
              <a:buChar char="•"/>
            </a:pPr>
            <a:r>
              <a:rPr kumimoji="1" lang="en-US" altLang="zh-CN" sz="105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The CN-PDB (based on the maximum N3-delay) may result in an overly tight AN-PDB for the majority of data that arrived earlier at the RAN, resulting in a smaller number of satisfied UEs.</a:t>
            </a:r>
            <a:endParaRPr kumimoji="1" lang="en-US" altLang="zh-CN" sz="1050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/>
            </a:endParaRPr>
          </a:p>
          <a:p>
            <a:pPr marL="628627" lvl="1" indent="-171433" defTabSz="913655">
              <a:buFont typeface="Wingdings" panose="05000000000000000000" pitchFamily="2" charset="2"/>
              <a:buChar char="p"/>
            </a:pPr>
            <a:endParaRPr lang="en-US" altLang="zh-CN" sz="110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68233" y="4414118"/>
            <a:ext cx="2639950" cy="577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914387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E.g. configure different RLC bearers per DRB for XR service, with each bearer associated with a specific PSI</a:t>
            </a:r>
          </a:p>
        </p:txBody>
      </p:sp>
      <p:sp>
        <p:nvSpPr>
          <p:cNvPr id="5" name="矩形 4"/>
          <p:cNvSpPr/>
          <p:nvPr/>
        </p:nvSpPr>
        <p:spPr>
          <a:xfrm>
            <a:off x="324354" y="5983157"/>
            <a:ext cx="11384427" cy="52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Proposal: RAN to define higher layer enhancements to better support mobile AI/XR video traffic, e.g. N3  delay measurement, separate L2 queue handing per different PSIs, etc. </a:t>
            </a:r>
            <a:endParaRPr lang="en-US" altLang="zh-CN" sz="1400" dirty="0">
              <a:solidFill>
                <a:srgbClr val="0070C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67119" y="1554506"/>
            <a:ext cx="4344320" cy="1947840"/>
            <a:chOff x="696422" y="1592598"/>
            <a:chExt cx="4690527" cy="2088652"/>
          </a:xfrm>
        </p:grpSpPr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C15816A0-3C22-4207-820C-29D62CB37F1D}"/>
                </a:ext>
              </a:extLst>
            </p:cNvPr>
            <p:cNvGrpSpPr/>
            <p:nvPr/>
          </p:nvGrpSpPr>
          <p:grpSpPr>
            <a:xfrm>
              <a:off x="696422" y="2002134"/>
              <a:ext cx="4690527" cy="1679116"/>
              <a:chOff x="523516" y="1900643"/>
              <a:chExt cx="4690527" cy="1679116"/>
            </a:xfrm>
          </p:grpSpPr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id="{13995B97-EA88-4D7D-8164-04954E1CFFC2}"/>
                  </a:ext>
                </a:extLst>
              </p:cNvPr>
              <p:cNvGrpSpPr/>
              <p:nvPr/>
            </p:nvGrpSpPr>
            <p:grpSpPr>
              <a:xfrm>
                <a:off x="1004934" y="1900643"/>
                <a:ext cx="4209109" cy="1511483"/>
                <a:chOff x="2380414" y="2686728"/>
                <a:chExt cx="2069833" cy="913203"/>
              </a:xfrm>
            </p:grpSpPr>
            <p:pic>
              <p:nvPicPr>
                <p:cNvPr id="190" name="图片 189">
                  <a:extLst>
                    <a:ext uri="{FF2B5EF4-FFF2-40B4-BE49-F238E27FC236}">
                      <a16:creationId xmlns:a16="http://schemas.microsoft.com/office/drawing/2014/main" id="{D9A0FC00-DA91-4190-BFF1-76E8921967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380414" y="2686728"/>
                  <a:ext cx="2069833" cy="913203"/>
                </a:xfrm>
                <a:prstGeom prst="rect">
                  <a:avLst/>
                </a:prstGeom>
              </p:spPr>
            </p:pic>
            <p:sp>
              <p:nvSpPr>
                <p:cNvPr id="191" name="矩形 190">
                  <a:extLst>
                    <a:ext uri="{FF2B5EF4-FFF2-40B4-BE49-F238E27FC236}">
                      <a16:creationId xmlns:a16="http://schemas.microsoft.com/office/drawing/2014/main" id="{95F4B449-7A59-423D-A16B-6F465DECCAF5}"/>
                    </a:ext>
                  </a:extLst>
                </p:cNvPr>
                <p:cNvSpPr/>
                <p:nvPr/>
              </p:nvSpPr>
              <p:spPr>
                <a:xfrm>
                  <a:off x="3120141" y="2723322"/>
                  <a:ext cx="654050" cy="1143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035">
                    <a:defRPr/>
                  </a:pPr>
                  <a:endParaRPr lang="zh-CN" altLang="en-US" sz="1799">
                    <a:solidFill>
                      <a:srgbClr val="666666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91D90E9F-2F65-4D3B-93FF-CC5B507D4972}"/>
                  </a:ext>
                </a:extLst>
              </p:cNvPr>
              <p:cNvSpPr txBox="1"/>
              <p:nvPr/>
            </p:nvSpPr>
            <p:spPr>
              <a:xfrm>
                <a:off x="3585849" y="2409013"/>
                <a:ext cx="1599351" cy="39598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defTabSz="914387"/>
                <a:r>
                  <a:rPr lang="en-US" altLang="zh-CN" sz="9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Min: 5.5ms</a:t>
                </a:r>
                <a:r>
                  <a:rPr lang="zh-CN" altLang="en-US" sz="9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，</a:t>
                </a:r>
                <a:r>
                  <a:rPr lang="en-US" altLang="zh-CN" sz="9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max: 17ms</a:t>
                </a:r>
              </a:p>
              <a:p>
                <a:pPr defTabSz="914387"/>
                <a:r>
                  <a:rPr lang="en-US" altLang="zh-CN" sz="9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Average Delay:</a:t>
                </a:r>
                <a:r>
                  <a:rPr lang="zh-CN" altLang="en-US" sz="9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</a:t>
                </a:r>
                <a:r>
                  <a:rPr lang="en-US" altLang="zh-CN" sz="9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7.6ms</a:t>
                </a:r>
                <a:endParaRPr lang="zh-CN" altLang="en-US" sz="9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cxnSp>
            <p:nvCxnSpPr>
              <p:cNvPr id="175" name="直接箭头连接符 174">
                <a:extLst>
                  <a:ext uri="{FF2B5EF4-FFF2-40B4-BE49-F238E27FC236}">
                    <a16:creationId xmlns:a16="http://schemas.microsoft.com/office/drawing/2014/main" id="{37BA426F-4864-4359-A525-CE7A7C3ABC47}"/>
                  </a:ext>
                </a:extLst>
              </p:cNvPr>
              <p:cNvCxnSpPr/>
              <p:nvPr/>
            </p:nvCxnSpPr>
            <p:spPr>
              <a:xfrm>
                <a:off x="1042485" y="3377399"/>
                <a:ext cx="4066673" cy="0"/>
              </a:xfrm>
              <a:prstGeom prst="straightConnector1">
                <a:avLst/>
              </a:prstGeom>
              <a:ln>
                <a:solidFill>
                  <a:srgbClr val="C9C9C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箭头连接符 181">
                <a:extLst>
                  <a:ext uri="{FF2B5EF4-FFF2-40B4-BE49-F238E27FC236}">
                    <a16:creationId xmlns:a16="http://schemas.microsoft.com/office/drawing/2014/main" id="{7FCB4388-A5A6-4407-B550-305F1648F1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23936" y="2054067"/>
                <a:ext cx="18550" cy="1321967"/>
              </a:xfrm>
              <a:prstGeom prst="straightConnector1">
                <a:avLst/>
              </a:prstGeom>
              <a:ln>
                <a:solidFill>
                  <a:srgbClr val="C9C9C9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A675EA85-462D-4803-9A69-A250661462A2}"/>
                  </a:ext>
                </a:extLst>
              </p:cNvPr>
              <p:cNvSpPr txBox="1"/>
              <p:nvPr/>
            </p:nvSpPr>
            <p:spPr>
              <a:xfrm>
                <a:off x="2833649" y="3348770"/>
                <a:ext cx="547192" cy="230989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defTabSz="914387"/>
                <a:r>
                  <a:rPr lang="en-US" altLang="zh-CN" sz="800" dirty="0">
                    <a:solidFill>
                      <a:srgbClr val="66666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Packet</a:t>
                </a:r>
                <a:endParaRPr lang="zh-CN" altLang="en-US" sz="800" dirty="0">
                  <a:solidFill>
                    <a:srgbClr val="666666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61C2E919-B3C4-4ABE-8A25-556CAF1DF9D0}"/>
                  </a:ext>
                </a:extLst>
              </p:cNvPr>
              <p:cNvSpPr txBox="1"/>
              <p:nvPr/>
            </p:nvSpPr>
            <p:spPr>
              <a:xfrm rot="10800000">
                <a:off x="523516" y="2401068"/>
                <a:ext cx="585685" cy="72640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defTabSz="914387">
                  <a:lnSpc>
                    <a:spcPts val="3440"/>
                  </a:lnSpc>
                </a:pPr>
                <a:r>
                  <a:rPr lang="en-US" altLang="zh-CN" sz="800" dirty="0">
                    <a:solidFill>
                      <a:srgbClr val="66666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Latency(</a:t>
                </a:r>
                <a:r>
                  <a:rPr lang="en-US" altLang="zh-CN" sz="800" dirty="0" err="1">
                    <a:solidFill>
                      <a:srgbClr val="66666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ms</a:t>
                </a:r>
                <a:r>
                  <a:rPr lang="en-US" altLang="zh-CN" sz="800" dirty="0">
                    <a:solidFill>
                      <a:srgbClr val="66666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)</a:t>
                </a:r>
                <a:endParaRPr lang="zh-CN" altLang="en-US" sz="800" dirty="0">
                  <a:solidFill>
                    <a:srgbClr val="666666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3AE07BCB-2AA8-4E20-A3EB-6EB5B630BA8C}"/>
                </a:ext>
              </a:extLst>
            </p:cNvPr>
            <p:cNvGrpSpPr/>
            <p:nvPr/>
          </p:nvGrpSpPr>
          <p:grpSpPr>
            <a:xfrm>
              <a:off x="1571933" y="1592598"/>
              <a:ext cx="3337594" cy="624206"/>
              <a:chOff x="1490467" y="1475867"/>
              <a:chExt cx="3337594" cy="624206"/>
            </a:xfrm>
          </p:grpSpPr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id="{4CA06BD1-6452-4265-91DD-7B51944E99E1}"/>
                  </a:ext>
                </a:extLst>
              </p:cNvPr>
              <p:cNvSpPr txBox="1"/>
              <p:nvPr/>
            </p:nvSpPr>
            <p:spPr>
              <a:xfrm>
                <a:off x="2776935" y="1852586"/>
                <a:ext cx="728897" cy="24748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latin typeface="Microsoft YaHei" panose="020B0503020204020204" pitchFamily="34" charset="-122"/>
                    <a:ea typeface="Microsoft YaHei" panose="020B0503020204020204" pitchFamily="34" charset="-122"/>
                  </a:defRPr>
                </a:lvl1pPr>
              </a:lstStyle>
              <a:p>
                <a:pPr defTabSz="914387"/>
                <a:r>
                  <a:rPr lang="en-US" altLang="zh-CN" i="1" dirty="0">
                    <a:solidFill>
                      <a:srgbClr val="1D1D1A"/>
                    </a:solidFill>
                  </a:rPr>
                  <a:t>N3 delay</a:t>
                </a:r>
                <a:endParaRPr lang="zh-CN" altLang="en-US" i="1" dirty="0">
                  <a:solidFill>
                    <a:srgbClr val="1D1D1A"/>
                  </a:solidFill>
                </a:endParaRPr>
              </a:p>
            </p:txBody>
          </p:sp>
          <p:pic>
            <p:nvPicPr>
              <p:cNvPr id="194" name="图片 193">
                <a:extLst>
                  <a:ext uri="{FF2B5EF4-FFF2-40B4-BE49-F238E27FC236}">
                    <a16:creationId xmlns:a16="http://schemas.microsoft.com/office/drawing/2014/main" id="{C9677CA3-2D0D-4984-92B4-A631CF5455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18489" y="1512145"/>
                <a:ext cx="400523" cy="375093"/>
              </a:xfrm>
              <a:prstGeom prst="rect">
                <a:avLst/>
              </a:prstGeom>
            </p:spPr>
          </p:pic>
          <p:pic>
            <p:nvPicPr>
              <p:cNvPr id="195" name="图片 194">
                <a:extLst>
                  <a:ext uri="{FF2B5EF4-FFF2-40B4-BE49-F238E27FC236}">
                    <a16:creationId xmlns:a16="http://schemas.microsoft.com/office/drawing/2014/main" id="{E7EEF101-9DB5-4245-B079-ABF039E92C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90467" y="1498448"/>
                <a:ext cx="278533" cy="402326"/>
              </a:xfrm>
              <a:prstGeom prst="rect">
                <a:avLst/>
              </a:prstGeom>
            </p:spPr>
          </p:pic>
          <p:pic>
            <p:nvPicPr>
              <p:cNvPr id="196" name="图片 195">
                <a:extLst>
                  <a:ext uri="{FF2B5EF4-FFF2-40B4-BE49-F238E27FC236}">
                    <a16:creationId xmlns:a16="http://schemas.microsoft.com/office/drawing/2014/main" id="{0B4D84DD-748A-43F3-A840-2CAAD0F497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duotone>
                  <a:srgbClr val="A5A5A5">
                    <a:shade val="45000"/>
                    <a:satMod val="135000"/>
                  </a:srgb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4297316" y="1561431"/>
                <a:ext cx="530745" cy="315370"/>
              </a:xfrm>
              <a:prstGeom prst="rect">
                <a:avLst/>
              </a:prstGeom>
            </p:spPr>
          </p:pic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D24884C5-8C1D-4894-8DCE-3C0C69A861EE}"/>
                  </a:ext>
                </a:extLst>
              </p:cNvPr>
              <p:cNvCxnSpPr>
                <a:stCxn id="195" idx="3"/>
                <a:endCxn id="196" idx="1"/>
              </p:cNvCxnSpPr>
              <p:nvPr/>
            </p:nvCxnSpPr>
            <p:spPr>
              <a:xfrm>
                <a:off x="1768999" y="1699612"/>
                <a:ext cx="2528316" cy="19505"/>
              </a:xfrm>
              <a:prstGeom prst="line">
                <a:avLst/>
              </a:prstGeom>
              <a:ln w="19050">
                <a:solidFill>
                  <a:srgbClr val="4772C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箭头连接符 197">
                <a:extLst>
                  <a:ext uri="{FF2B5EF4-FFF2-40B4-BE49-F238E27FC236}">
                    <a16:creationId xmlns:a16="http://schemas.microsoft.com/office/drawing/2014/main" id="{3EE78D39-AFBB-46C8-827C-9314B453BB80}"/>
                  </a:ext>
                </a:extLst>
              </p:cNvPr>
              <p:cNvCxnSpPr/>
              <p:nvPr/>
            </p:nvCxnSpPr>
            <p:spPr>
              <a:xfrm>
                <a:off x="2545248" y="1859357"/>
                <a:ext cx="1157818" cy="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99" name="图片 198">
                <a:extLst>
                  <a:ext uri="{FF2B5EF4-FFF2-40B4-BE49-F238E27FC236}">
                    <a16:creationId xmlns:a16="http://schemas.microsoft.com/office/drawing/2014/main" id="{9B6C1065-69AB-4504-82B6-5AE3FF7009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03067" y="1475867"/>
                <a:ext cx="335605" cy="479436"/>
              </a:xfrm>
              <a:prstGeom prst="rect">
                <a:avLst/>
              </a:prstGeom>
            </p:spPr>
          </p:pic>
          <p:sp>
            <p:nvSpPr>
              <p:cNvPr id="200" name="文本框 199">
                <a:extLst>
                  <a:ext uri="{FF2B5EF4-FFF2-40B4-BE49-F238E27FC236}">
                    <a16:creationId xmlns:a16="http://schemas.microsoft.com/office/drawing/2014/main" id="{21ADCDED-1185-48CE-BE5E-FA1B3220BF6C}"/>
                  </a:ext>
                </a:extLst>
              </p:cNvPr>
              <p:cNvSpPr txBox="1"/>
              <p:nvPr/>
            </p:nvSpPr>
            <p:spPr>
              <a:xfrm>
                <a:off x="3953341" y="1801223"/>
                <a:ext cx="446822" cy="247487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latin typeface="Microsoft YaHei" panose="020B0503020204020204" pitchFamily="34" charset="-122"/>
                    <a:ea typeface="Microsoft YaHei" panose="020B0503020204020204" pitchFamily="34" charset="-122"/>
                  </a:defRPr>
                </a:lvl1pPr>
              </a:lstStyle>
              <a:p>
                <a:pPr defTabSz="914387"/>
                <a:r>
                  <a:rPr lang="en-US" altLang="zh-CN" dirty="0">
                    <a:solidFill>
                      <a:srgbClr val="1D1D1A"/>
                    </a:solidFill>
                  </a:rPr>
                  <a:t>UPF</a:t>
                </a:r>
                <a:endParaRPr lang="zh-CN" altLang="en-US" dirty="0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3ED9583-1854-439C-ABEA-739ABA4E8981}"/>
                </a:ext>
              </a:extLst>
            </p:cNvPr>
            <p:cNvSpPr/>
            <p:nvPr/>
          </p:nvSpPr>
          <p:spPr>
            <a:xfrm>
              <a:off x="3582740" y="2153651"/>
              <a:ext cx="1675494" cy="197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87"/>
              <a:r>
                <a:rPr lang="en-US" altLang="zh-CN" sz="600" i="1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Network Test  Data of Hangzhou city</a:t>
              </a:r>
              <a:endParaRPr lang="zh-CN" altLang="en-US" sz="6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5E96528A-CE10-4E10-B53D-34D7563686F0}"/>
                </a:ext>
              </a:extLst>
            </p:cNvPr>
            <p:cNvCxnSpPr>
              <a:cxnSpLocks/>
            </p:cNvCxnSpPr>
            <p:nvPr/>
          </p:nvCxnSpPr>
          <p:spPr>
            <a:xfrm>
              <a:off x="1438607" y="2466082"/>
              <a:ext cx="3756991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98BDE0AB-A926-4CDA-97B4-3D9BA34B7BB8}"/>
                </a:ext>
              </a:extLst>
            </p:cNvPr>
            <p:cNvSpPr txBox="1"/>
            <p:nvPr/>
          </p:nvSpPr>
          <p:spPr>
            <a:xfrm>
              <a:off x="4770950" y="2274391"/>
              <a:ext cx="452071" cy="247519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defRPr sz="900"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defTabSz="914387"/>
              <a:r>
                <a:rPr lang="en-US" altLang="zh-CN" dirty="0">
                  <a:solidFill>
                    <a:srgbClr val="FF0000"/>
                  </a:solidFill>
                </a:rPr>
                <a:t>Max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89554" y="3517711"/>
            <a:ext cx="5513816" cy="4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655"/>
            <a:r>
              <a:rPr kumimoji="1" lang="en-US" altLang="zh-CN" sz="105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Enhancement: The awareness of real-time N3 transmission delay in RAN can help relax RAN scheduling by increasing AN-PDB, thereby increasing the number of satisfied UEs.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51931" y="4166306"/>
            <a:ext cx="2758825" cy="1486612"/>
            <a:chOff x="451195" y="4166401"/>
            <a:chExt cx="2491678" cy="1236707"/>
          </a:xfrm>
        </p:grpSpPr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F8C09FB7-09C2-4318-83D4-878DA35321B0}"/>
                </a:ext>
              </a:extLst>
            </p:cNvPr>
            <p:cNvGrpSpPr/>
            <p:nvPr/>
          </p:nvGrpSpPr>
          <p:grpSpPr>
            <a:xfrm>
              <a:off x="743711" y="4166401"/>
              <a:ext cx="2199162" cy="573373"/>
              <a:chOff x="7838879" y="1774815"/>
              <a:chExt cx="2725805" cy="1032001"/>
            </a:xfrm>
          </p:grpSpPr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id="{68FB8312-A5E1-47F6-B8C9-170653A5A7A3}"/>
                  </a:ext>
                </a:extLst>
              </p:cNvPr>
              <p:cNvSpPr/>
              <p:nvPr/>
            </p:nvSpPr>
            <p:spPr>
              <a:xfrm>
                <a:off x="7838879" y="2089650"/>
                <a:ext cx="259080" cy="320040"/>
              </a:xfrm>
              <a:prstGeom prst="rect">
                <a:avLst/>
              </a:prstGeom>
              <a:solidFill>
                <a:srgbClr val="B898D1"/>
              </a:solidFill>
              <a:ln>
                <a:solidFill>
                  <a:srgbClr val="6622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87"/>
                <a:endParaRPr lang="zh-CN" altLang="en-US" sz="1200">
                  <a:solidFill>
                    <a:srgbClr val="666666"/>
                  </a:solidFill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18F5AD51-B91C-4EED-925B-EFBD933BBD93}"/>
                  </a:ext>
                </a:extLst>
              </p:cNvPr>
              <p:cNvSpPr/>
              <p:nvPr/>
            </p:nvSpPr>
            <p:spPr>
              <a:xfrm>
                <a:off x="8205410" y="2091437"/>
                <a:ext cx="259080" cy="320040"/>
              </a:xfrm>
              <a:prstGeom prst="rect">
                <a:avLst/>
              </a:prstGeom>
              <a:solidFill>
                <a:srgbClr val="B898D1"/>
              </a:solidFill>
              <a:ln>
                <a:solidFill>
                  <a:srgbClr val="6622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87"/>
                <a:endParaRPr lang="zh-CN" altLang="en-US" sz="1200">
                  <a:solidFill>
                    <a:srgbClr val="666666"/>
                  </a:solidFill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07" name="矩形 206">
                <a:extLst>
                  <a:ext uri="{FF2B5EF4-FFF2-40B4-BE49-F238E27FC236}">
                    <a16:creationId xmlns:a16="http://schemas.microsoft.com/office/drawing/2014/main" id="{91F07436-E748-4D81-974D-6A240EC95515}"/>
                  </a:ext>
                </a:extLst>
              </p:cNvPr>
              <p:cNvSpPr/>
              <p:nvPr/>
            </p:nvSpPr>
            <p:spPr>
              <a:xfrm>
                <a:off x="8575178" y="2089650"/>
                <a:ext cx="259080" cy="320040"/>
              </a:xfrm>
              <a:prstGeom prst="rect">
                <a:avLst/>
              </a:prstGeom>
              <a:solidFill>
                <a:srgbClr val="B898D1"/>
              </a:solidFill>
              <a:ln>
                <a:solidFill>
                  <a:srgbClr val="6622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87"/>
                <a:endParaRPr lang="zh-CN" altLang="en-US" sz="1200">
                  <a:solidFill>
                    <a:srgbClr val="666666"/>
                  </a:solidFill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08" name="矩形 207">
                <a:extLst>
                  <a:ext uri="{FF2B5EF4-FFF2-40B4-BE49-F238E27FC236}">
                    <a16:creationId xmlns:a16="http://schemas.microsoft.com/office/drawing/2014/main" id="{962066DF-3C97-484A-854F-3717647CCD63}"/>
                  </a:ext>
                </a:extLst>
              </p:cNvPr>
              <p:cNvSpPr/>
              <p:nvPr/>
            </p:nvSpPr>
            <p:spPr>
              <a:xfrm>
                <a:off x="9541451" y="2086260"/>
                <a:ext cx="259080" cy="320040"/>
              </a:xfrm>
              <a:prstGeom prst="rect">
                <a:avLst/>
              </a:prstGeom>
              <a:solidFill>
                <a:srgbClr val="97D8F8"/>
              </a:solidFill>
              <a:ln>
                <a:solidFill>
                  <a:srgbClr val="47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87"/>
                <a:endParaRPr lang="zh-CN" altLang="en-US" sz="1200">
                  <a:solidFill>
                    <a:srgbClr val="666666"/>
                  </a:solidFill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09" name="矩形 208">
                <a:extLst>
                  <a:ext uri="{FF2B5EF4-FFF2-40B4-BE49-F238E27FC236}">
                    <a16:creationId xmlns:a16="http://schemas.microsoft.com/office/drawing/2014/main" id="{2D92E416-820C-4963-BA9B-82FC94CCC610}"/>
                  </a:ext>
                </a:extLst>
              </p:cNvPr>
              <p:cNvSpPr/>
              <p:nvPr/>
            </p:nvSpPr>
            <p:spPr>
              <a:xfrm>
                <a:off x="9907982" y="2088047"/>
                <a:ext cx="259080" cy="320040"/>
              </a:xfrm>
              <a:prstGeom prst="rect">
                <a:avLst/>
              </a:prstGeom>
              <a:solidFill>
                <a:srgbClr val="97D8F8"/>
              </a:solidFill>
              <a:ln>
                <a:solidFill>
                  <a:srgbClr val="47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87"/>
                <a:endParaRPr lang="zh-CN" altLang="en-US" sz="1200">
                  <a:solidFill>
                    <a:srgbClr val="666666"/>
                  </a:solidFill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sp>
            <p:nvSpPr>
              <p:cNvPr id="210" name="矩形 209">
                <a:extLst>
                  <a:ext uri="{FF2B5EF4-FFF2-40B4-BE49-F238E27FC236}">
                    <a16:creationId xmlns:a16="http://schemas.microsoft.com/office/drawing/2014/main" id="{A49FDC39-06D6-4E4E-B599-B25E0922AA62}"/>
                  </a:ext>
                </a:extLst>
              </p:cNvPr>
              <p:cNvSpPr/>
              <p:nvPr/>
            </p:nvSpPr>
            <p:spPr>
              <a:xfrm>
                <a:off x="10277750" y="2086260"/>
                <a:ext cx="259080" cy="320040"/>
              </a:xfrm>
              <a:prstGeom prst="rect">
                <a:avLst/>
              </a:prstGeom>
              <a:solidFill>
                <a:srgbClr val="97D8F8"/>
              </a:solidFill>
              <a:ln>
                <a:solidFill>
                  <a:srgbClr val="4772C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87"/>
                <a:endParaRPr lang="zh-CN" altLang="en-US" sz="1200">
                  <a:solidFill>
                    <a:srgbClr val="666666"/>
                  </a:solidFill>
                  <a:latin typeface="Arial" panose="020B0604020202020204"/>
                  <a:ea typeface="黑体" panose="02010609060101010101" pitchFamily="49" charset="-122"/>
                </a:endParaRPr>
              </a:p>
            </p:txBody>
          </p:sp>
          <p:cxnSp>
            <p:nvCxnSpPr>
              <p:cNvPr id="211" name="直接箭头连接符 210">
                <a:extLst>
                  <a:ext uri="{FF2B5EF4-FFF2-40B4-BE49-F238E27FC236}">
                    <a16:creationId xmlns:a16="http://schemas.microsoft.com/office/drawing/2014/main" id="{DAC6A29F-BE66-4647-B147-11F67C31F6EE}"/>
                  </a:ext>
                </a:extLst>
              </p:cNvPr>
              <p:cNvCxnSpPr/>
              <p:nvPr/>
            </p:nvCxnSpPr>
            <p:spPr>
              <a:xfrm>
                <a:off x="7866787" y="2529262"/>
                <a:ext cx="995379" cy="0"/>
              </a:xfrm>
              <a:prstGeom prst="straightConnector1">
                <a:avLst/>
              </a:prstGeom>
              <a:ln w="28575">
                <a:solidFill>
                  <a:srgbClr val="4772C4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箭头连接符 211">
                <a:extLst>
                  <a:ext uri="{FF2B5EF4-FFF2-40B4-BE49-F238E27FC236}">
                    <a16:creationId xmlns:a16="http://schemas.microsoft.com/office/drawing/2014/main" id="{47D6C4F3-61B2-4383-A4E9-83DFCE1E86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32594" y="2529262"/>
                <a:ext cx="1032090" cy="0"/>
              </a:xfrm>
              <a:prstGeom prst="straightConnector1">
                <a:avLst/>
              </a:prstGeom>
              <a:ln w="28575">
                <a:solidFill>
                  <a:srgbClr val="4772C4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3" name="文本框 212">
                <a:extLst>
                  <a:ext uri="{FF2B5EF4-FFF2-40B4-BE49-F238E27FC236}">
                    <a16:creationId xmlns:a16="http://schemas.microsoft.com/office/drawing/2014/main" id="{F58E22A0-4A66-4488-B408-3A6CCBD32434}"/>
                  </a:ext>
                </a:extLst>
              </p:cNvPr>
              <p:cNvSpPr txBox="1"/>
              <p:nvPr/>
            </p:nvSpPr>
            <p:spPr>
              <a:xfrm>
                <a:off x="8717058" y="1774815"/>
                <a:ext cx="691146" cy="27646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latin typeface="Microsoft YaHei" panose="020B0503020204020204" pitchFamily="34" charset="-122"/>
                    <a:ea typeface="Microsoft YaHei" panose="020B0503020204020204" pitchFamily="34" charset="-122"/>
                  </a:defRPr>
                </a:lvl1pPr>
              </a:lstStyle>
              <a:p>
                <a:pPr defTabSz="914387"/>
                <a:r>
                  <a:rPr lang="en-US" altLang="zh-CN" sz="600" dirty="0">
                    <a:solidFill>
                      <a:srgbClr val="1D1D1A"/>
                    </a:solidFill>
                  </a:rPr>
                  <a:t>Timestamp</a:t>
                </a:r>
                <a:endParaRPr lang="zh-CN" altLang="en-US" sz="600" dirty="0">
                  <a:solidFill>
                    <a:srgbClr val="1D1D1A"/>
                  </a:solidFill>
                </a:endParaRPr>
              </a:p>
            </p:txBody>
          </p:sp>
          <p:cxnSp>
            <p:nvCxnSpPr>
              <p:cNvPr id="214" name="直接箭头连接符 213">
                <a:extLst>
                  <a:ext uri="{FF2B5EF4-FFF2-40B4-BE49-F238E27FC236}">
                    <a16:creationId xmlns:a16="http://schemas.microsoft.com/office/drawing/2014/main" id="{7515F235-6AC3-4529-BCC8-4343D523FD13}"/>
                  </a:ext>
                </a:extLst>
              </p:cNvPr>
              <p:cNvCxnSpPr>
                <a:stCxn id="213" idx="1"/>
                <a:endCxn id="205" idx="0"/>
              </p:cNvCxnSpPr>
              <p:nvPr/>
            </p:nvCxnSpPr>
            <p:spPr>
              <a:xfrm flipH="1">
                <a:off x="7968420" y="1913048"/>
                <a:ext cx="748639" cy="176601"/>
              </a:xfrm>
              <a:prstGeom prst="straightConnector1">
                <a:avLst/>
              </a:prstGeom>
              <a:ln>
                <a:solidFill>
                  <a:srgbClr val="4772C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箭头连接符 214">
                <a:extLst>
                  <a:ext uri="{FF2B5EF4-FFF2-40B4-BE49-F238E27FC236}">
                    <a16:creationId xmlns:a16="http://schemas.microsoft.com/office/drawing/2014/main" id="{9AC996F1-9758-409A-A0BE-1FB3C7696E93}"/>
                  </a:ext>
                </a:extLst>
              </p:cNvPr>
              <p:cNvCxnSpPr>
                <a:endCxn id="208" idx="0"/>
              </p:cNvCxnSpPr>
              <p:nvPr/>
            </p:nvCxnSpPr>
            <p:spPr>
              <a:xfrm>
                <a:off x="9370283" y="1976079"/>
                <a:ext cx="300708" cy="110181"/>
              </a:xfrm>
              <a:prstGeom prst="straightConnector1">
                <a:avLst/>
              </a:prstGeom>
              <a:ln>
                <a:solidFill>
                  <a:srgbClr val="4772C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6" name="文本框 215">
                <a:extLst>
                  <a:ext uri="{FF2B5EF4-FFF2-40B4-BE49-F238E27FC236}">
                    <a16:creationId xmlns:a16="http://schemas.microsoft.com/office/drawing/2014/main" id="{DFAA76B0-7CC0-46D2-8929-4E1DA78EF35B}"/>
                  </a:ext>
                </a:extLst>
              </p:cNvPr>
              <p:cNvSpPr txBox="1"/>
              <p:nvPr/>
            </p:nvSpPr>
            <p:spPr>
              <a:xfrm>
                <a:off x="8026681" y="2530350"/>
                <a:ext cx="631935" cy="27646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latin typeface="Microsoft YaHei" panose="020B0503020204020204" pitchFamily="34" charset="-122"/>
                    <a:ea typeface="Microsoft YaHei" panose="020B0503020204020204" pitchFamily="34" charset="-122"/>
                  </a:defRPr>
                </a:lvl1pPr>
              </a:lstStyle>
              <a:p>
                <a:pPr defTabSz="914387"/>
                <a:r>
                  <a:rPr lang="en-US" altLang="zh-CN" sz="600" dirty="0">
                    <a:solidFill>
                      <a:srgbClr val="1D1D1A"/>
                    </a:solidFill>
                  </a:rPr>
                  <a:t>PDU set 1</a:t>
                </a:r>
                <a:endParaRPr lang="zh-CN" altLang="en-US" sz="600" dirty="0">
                  <a:solidFill>
                    <a:srgbClr val="1D1D1A"/>
                  </a:solidFill>
                </a:endParaRPr>
              </a:p>
            </p:txBody>
          </p:sp>
          <p:sp>
            <p:nvSpPr>
              <p:cNvPr id="217" name="文本框 216">
                <a:extLst>
                  <a:ext uri="{FF2B5EF4-FFF2-40B4-BE49-F238E27FC236}">
                    <a16:creationId xmlns:a16="http://schemas.microsoft.com/office/drawing/2014/main" id="{ACC65D13-724F-490B-AA6E-FC2A5F386253}"/>
                  </a:ext>
                </a:extLst>
              </p:cNvPr>
              <p:cNvSpPr txBox="1"/>
              <p:nvPr/>
            </p:nvSpPr>
            <p:spPr>
              <a:xfrm>
                <a:off x="9673479" y="2510270"/>
                <a:ext cx="631935" cy="276466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>
                <a:defPPr>
                  <a:defRPr lang="zh-CN"/>
                </a:defPPr>
                <a:lvl1pPr>
                  <a:defRPr sz="900">
                    <a:latin typeface="Microsoft YaHei" panose="020B0503020204020204" pitchFamily="34" charset="-122"/>
                    <a:ea typeface="Microsoft YaHei" panose="020B0503020204020204" pitchFamily="34" charset="-122"/>
                  </a:defRPr>
                </a:lvl1pPr>
              </a:lstStyle>
              <a:p>
                <a:pPr defTabSz="914387"/>
                <a:r>
                  <a:rPr lang="en-US" altLang="zh-CN" sz="600" dirty="0">
                    <a:solidFill>
                      <a:srgbClr val="1D1D1A"/>
                    </a:solidFill>
                  </a:rPr>
                  <a:t>PDU set 2</a:t>
                </a:r>
                <a:endParaRPr lang="zh-CN" altLang="en-US" sz="600" dirty="0">
                  <a:solidFill>
                    <a:srgbClr val="1D1D1A"/>
                  </a:solidFill>
                </a:endParaRPr>
              </a:p>
            </p:txBody>
          </p:sp>
        </p:grpSp>
        <p:sp>
          <p:nvSpPr>
            <p:cNvPr id="218" name="等腰三角形 153">
              <a:extLst>
                <a:ext uri="{FF2B5EF4-FFF2-40B4-BE49-F238E27FC236}">
                  <a16:creationId xmlns:a16="http://schemas.microsoft.com/office/drawing/2014/main" id="{34F92385-D1EB-40E7-B8B6-4FE9E351154C}"/>
                </a:ext>
              </a:extLst>
            </p:cNvPr>
            <p:cNvSpPr/>
            <p:nvPr/>
          </p:nvSpPr>
          <p:spPr>
            <a:xfrm rot="10800000" flipH="1">
              <a:off x="1337753" y="4713159"/>
              <a:ext cx="1216907" cy="101239"/>
            </a:xfrm>
            <a:prstGeom prst="triangle">
              <a:avLst>
                <a:gd name="adj" fmla="val 50050"/>
              </a:avLst>
            </a:prstGeom>
            <a:gradFill flip="none" rotWithShape="1">
              <a:gsLst>
                <a:gs pos="18000">
                  <a:srgbClr val="C00000">
                    <a:alpha val="15000"/>
                  </a:srgbClr>
                </a:gs>
                <a:gs pos="85000">
                  <a:srgbClr val="C00000">
                    <a:alpha val="0"/>
                    <a:lumMod val="94000"/>
                  </a:srgbClr>
                </a:gs>
              </a:gsLst>
              <a:lin ang="5400000" scaled="0"/>
              <a:tileRect/>
            </a:gradFill>
            <a:ln w="12700" cap="flat" cmpd="sng" algn="ctr">
              <a:gradFill flip="none" rotWithShape="1">
                <a:gsLst>
                  <a:gs pos="12000">
                    <a:srgbClr val="C00000">
                      <a:alpha val="0"/>
                    </a:srgbClr>
                  </a:gs>
                  <a:gs pos="77000">
                    <a:srgbClr val="C00000">
                      <a:alpha val="90000"/>
                    </a:srgbClr>
                  </a:gs>
                </a:gsLst>
                <a:lin ang="16200000" scaled="0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46412" tIns="23206" rIns="46412" bIns="232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973652">
                <a:defRPr/>
              </a:pPr>
              <a:endParaRPr lang="zh-CN" altLang="en-US" sz="2000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uawei Sans" panose="020C0503030203020204" pitchFamily="34" charset="0"/>
                <a:sym typeface="Huawei Sans" panose="020C0503030203020204" pitchFamily="34" charset="0"/>
              </a:endParaRPr>
            </a:p>
          </p:txBody>
        </p: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E216D31B-30AB-42E0-AC91-2150B42236E8}"/>
                </a:ext>
              </a:extLst>
            </p:cNvPr>
            <p:cNvCxnSpPr/>
            <p:nvPr/>
          </p:nvCxnSpPr>
          <p:spPr>
            <a:xfrm flipV="1">
              <a:off x="1793917" y="5018722"/>
              <a:ext cx="0" cy="191816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矩形 219">
              <a:extLst>
                <a:ext uri="{FF2B5EF4-FFF2-40B4-BE49-F238E27FC236}">
                  <a16:creationId xmlns:a16="http://schemas.microsoft.com/office/drawing/2014/main" id="{21EC32D0-F49B-4236-A234-28176CF4EF4B}"/>
                </a:ext>
              </a:extLst>
            </p:cNvPr>
            <p:cNvSpPr/>
            <p:nvPr/>
          </p:nvSpPr>
          <p:spPr>
            <a:xfrm>
              <a:off x="452688" y="5029525"/>
              <a:ext cx="1341229" cy="44251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021"/>
              <a:endParaRPr lang="zh-CN" altLang="en-US" sz="1200">
                <a:solidFill>
                  <a:srgbClr val="666666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endParaRPr>
            </a:p>
          </p:txBody>
        </p:sp>
        <p:cxnSp>
          <p:nvCxnSpPr>
            <p:cNvPr id="221" name="直接箭头连接符 220">
              <a:extLst>
                <a:ext uri="{FF2B5EF4-FFF2-40B4-BE49-F238E27FC236}">
                  <a16:creationId xmlns:a16="http://schemas.microsoft.com/office/drawing/2014/main" id="{AD0C1676-080A-4755-9AB0-772AEE4D6BFE}"/>
                </a:ext>
              </a:extLst>
            </p:cNvPr>
            <p:cNvCxnSpPr/>
            <p:nvPr/>
          </p:nvCxnSpPr>
          <p:spPr>
            <a:xfrm>
              <a:off x="452688" y="5178582"/>
              <a:ext cx="134122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9ECD6891-62E3-47A0-AD38-707F79207586}"/>
                </a:ext>
              </a:extLst>
            </p:cNvPr>
            <p:cNvSpPr txBox="1"/>
            <p:nvPr/>
          </p:nvSpPr>
          <p:spPr>
            <a:xfrm>
              <a:off x="487085" y="5112570"/>
              <a:ext cx="1298587" cy="140803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wrap="square" rtlCol="0">
              <a:spAutoFit/>
            </a:bodyPr>
            <a:lstStyle/>
            <a:p>
              <a:pPr algn="ctr" defTabSz="913381"/>
              <a:r>
                <a:rPr kumimoji="1" lang="en-US" altLang="zh-CN" sz="5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Without N3 delay awareness PDB =</a:t>
              </a:r>
              <a:r>
                <a:rPr kumimoji="1" lang="zh-CN" altLang="en-US" sz="5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 </a:t>
              </a:r>
              <a:r>
                <a:rPr kumimoji="1" lang="en-US" altLang="zh-CN" sz="5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10ms</a:t>
              </a:r>
              <a:endParaRPr kumimoji="1" lang="zh-CN" altLang="en-US" sz="5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endParaRPr>
            </a:p>
          </p:txBody>
        </p:sp>
        <p:sp>
          <p:nvSpPr>
            <p:cNvPr id="223" name="左右箭头 183">
              <a:extLst>
                <a:ext uri="{FF2B5EF4-FFF2-40B4-BE49-F238E27FC236}">
                  <a16:creationId xmlns:a16="http://schemas.microsoft.com/office/drawing/2014/main" id="{F4FACFE5-D1A9-486B-8D0C-178CA3399F03}"/>
                </a:ext>
              </a:extLst>
            </p:cNvPr>
            <p:cNvSpPr/>
            <p:nvPr/>
          </p:nvSpPr>
          <p:spPr>
            <a:xfrm>
              <a:off x="1801624" y="4977328"/>
              <a:ext cx="992680" cy="156038"/>
            </a:xfrm>
            <a:prstGeom prst="leftRightArrow">
              <a:avLst/>
            </a:prstGeom>
            <a:solidFill>
              <a:schemeClr val="accent3">
                <a:alpha val="40000"/>
              </a:schemeClr>
            </a:solidFill>
            <a:ln>
              <a:solidFill>
                <a:srgbClr val="1515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021"/>
              <a:endParaRPr lang="zh-CN" altLang="en-US" sz="1200">
                <a:solidFill>
                  <a:srgbClr val="666666"/>
                </a:solidFill>
                <a:latin typeface="Arial" panose="020B0604020202020204" pitchFamily="34" charset="0"/>
                <a:ea typeface="等线" panose="02010600030101010101" pitchFamily="2" charset="-122"/>
                <a:cs typeface="Arial"/>
              </a:endParaRPr>
            </a:p>
          </p:txBody>
        </p:sp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281E37A9-88D8-4CF0-A16F-1C6FC6D086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78352" y="4900960"/>
              <a:ext cx="0" cy="489016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256C66FB-8A54-4AC7-903D-36990E2ED3B2}"/>
                </a:ext>
              </a:extLst>
            </p:cNvPr>
            <p:cNvCxnSpPr/>
            <p:nvPr/>
          </p:nvCxnSpPr>
          <p:spPr>
            <a:xfrm flipV="1">
              <a:off x="1794496" y="4890418"/>
              <a:ext cx="0" cy="191816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箭头连接符 225">
              <a:extLst>
                <a:ext uri="{FF2B5EF4-FFF2-40B4-BE49-F238E27FC236}">
                  <a16:creationId xmlns:a16="http://schemas.microsoft.com/office/drawing/2014/main" id="{94D5B571-1B6B-4A18-9A35-CB20D3A7949E}"/>
                </a:ext>
              </a:extLst>
            </p:cNvPr>
            <p:cNvCxnSpPr>
              <a:cxnSpLocks/>
            </p:cNvCxnSpPr>
            <p:nvPr/>
          </p:nvCxnSpPr>
          <p:spPr>
            <a:xfrm>
              <a:off x="1801624" y="4932357"/>
              <a:ext cx="992680" cy="1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B940943C-8B8B-448A-A004-91A4A9F68909}"/>
                </a:ext>
              </a:extLst>
            </p:cNvPr>
            <p:cNvSpPr txBox="1"/>
            <p:nvPr/>
          </p:nvSpPr>
          <p:spPr>
            <a:xfrm>
              <a:off x="1819220" y="4779958"/>
              <a:ext cx="861097" cy="16640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 defTabSz="913381"/>
              <a:r>
                <a:rPr kumimoji="1" lang="en-US" altLang="zh-CN" sz="7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N3 Jitter 4ms</a:t>
              </a:r>
              <a:endParaRPr kumimoji="1"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endParaRPr>
            </a:p>
          </p:txBody>
        </p: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105A261C-C28C-4434-9F97-37A783036AC4}"/>
                </a:ext>
              </a:extLst>
            </p:cNvPr>
            <p:cNvCxnSpPr/>
            <p:nvPr/>
          </p:nvCxnSpPr>
          <p:spPr>
            <a:xfrm flipV="1">
              <a:off x="452688" y="4981878"/>
              <a:ext cx="0" cy="339043"/>
            </a:xfrm>
            <a:prstGeom prst="line">
              <a:avLst/>
            </a:prstGeom>
            <a:ln w="1905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箭头连接符 228">
              <a:extLst>
                <a:ext uri="{FF2B5EF4-FFF2-40B4-BE49-F238E27FC236}">
                  <a16:creationId xmlns:a16="http://schemas.microsoft.com/office/drawing/2014/main" id="{3C5FBA56-9763-4C5E-9805-60ED5CD595AA}"/>
                </a:ext>
              </a:extLst>
            </p:cNvPr>
            <p:cNvCxnSpPr>
              <a:cxnSpLocks/>
            </p:cNvCxnSpPr>
            <p:nvPr/>
          </p:nvCxnSpPr>
          <p:spPr>
            <a:xfrm>
              <a:off x="451195" y="5292884"/>
              <a:ext cx="234310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991CC9B4-5FD0-480A-ABF6-78018CE51E8C}"/>
                </a:ext>
              </a:extLst>
            </p:cNvPr>
            <p:cNvSpPr txBox="1"/>
            <p:nvPr/>
          </p:nvSpPr>
          <p:spPr>
            <a:xfrm>
              <a:off x="807544" y="5236705"/>
              <a:ext cx="1843728" cy="166403"/>
            </a:xfrm>
            <a:prstGeom prst="rect">
              <a:avLst/>
            </a:prstGeom>
            <a:solidFill>
              <a:schemeClr val="tx2"/>
            </a:solidFill>
          </p:spPr>
          <p:txBody>
            <a:bodyPr vert="horz" wrap="square" rtlCol="0">
              <a:spAutoFit/>
            </a:bodyPr>
            <a:lstStyle/>
            <a:p>
              <a:pPr algn="ctr" defTabSz="913381"/>
              <a:r>
                <a:rPr kumimoji="1" lang="en-US" altLang="zh-CN" sz="7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With N3 delay awareness PDB</a:t>
              </a:r>
              <a:r>
                <a:rPr kumimoji="1" lang="zh-CN" altLang="en-US" sz="7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 </a:t>
              </a:r>
              <a:r>
                <a:rPr kumimoji="1" lang="en-US" altLang="zh-CN" sz="7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= [10, 14] </a:t>
              </a:r>
              <a:r>
                <a:rPr kumimoji="1" lang="en-US" altLang="zh-CN" sz="700" dirty="0" err="1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/>
                </a:rPr>
                <a:t>ms</a:t>
              </a:r>
              <a:endParaRPr kumimoji="1"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38283" y="4486130"/>
            <a:ext cx="2370375" cy="1235491"/>
          </a:xfrm>
          <a:prstGeom prst="rect">
            <a:avLst/>
          </a:prstGeom>
        </p:spPr>
      </p:pic>
      <p:sp>
        <p:nvSpPr>
          <p:cNvPr id="236" name="矩形 235">
            <a:extLst>
              <a:ext uri="{FF2B5EF4-FFF2-40B4-BE49-F238E27FC236}">
                <a16:creationId xmlns:a16="http://schemas.microsoft.com/office/drawing/2014/main" id="{2F8B3CAF-4E9A-46AF-937D-C0CDE1D95F65}"/>
              </a:ext>
            </a:extLst>
          </p:cNvPr>
          <p:cNvSpPr/>
          <p:nvPr/>
        </p:nvSpPr>
        <p:spPr>
          <a:xfrm>
            <a:off x="3594192" y="4100508"/>
            <a:ext cx="2114055" cy="33851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defTabSz="913381"/>
            <a:r>
              <a:rPr kumimoji="1" lang="en-US" altLang="zh-CN" sz="8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Additional Assumptions:</a:t>
            </a:r>
          </a:p>
          <a:p>
            <a:pPr marL="171313" indent="-171313" defTabSz="913381">
              <a:buFont typeface="Arial" panose="020B0604020202020204" pitchFamily="34" charset="0"/>
              <a:buChar char="•"/>
            </a:pPr>
            <a:r>
              <a:rPr kumimoji="1" lang="en-US" altLang="zh-CN" sz="8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AN PDB: 10ms</a:t>
            </a:r>
          </a:p>
        </p:txBody>
      </p:sp>
      <p:sp>
        <p:nvSpPr>
          <p:cNvPr id="27" name="矩形 26"/>
          <p:cNvSpPr/>
          <p:nvPr/>
        </p:nvSpPr>
        <p:spPr>
          <a:xfrm>
            <a:off x="4457161" y="4226515"/>
            <a:ext cx="1268131" cy="2154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313" indent="-171313" defTabSz="913381">
              <a:buFont typeface="Arial" panose="020B0604020202020204" pitchFamily="34" charset="0"/>
              <a:buChar char="•"/>
            </a:pPr>
            <a:r>
              <a:rPr kumimoji="1" lang="en-US" altLang="zh-CN" sz="8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/>
              </a:rPr>
              <a:t>Jitter at RAN: </a:t>
            </a:r>
            <a:r>
              <a:rPr kumimoji="1" lang="en-US" altLang="zh-CN" sz="8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±4ms</a:t>
            </a:r>
            <a:endParaRPr kumimoji="1" lang="en-US" altLang="zh-CN" sz="800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887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>
            <a:extLst>
              <a:ext uri="{FF2B5EF4-FFF2-40B4-BE49-F238E27FC236}">
                <a16:creationId xmlns:a16="http://schemas.microsoft.com/office/drawing/2014/main" id="{96810AF3-5BDB-4C82-9754-562EA9CD02D6}"/>
              </a:ext>
            </a:extLst>
          </p:cNvPr>
          <p:cNvSpPr/>
          <p:nvPr/>
        </p:nvSpPr>
        <p:spPr>
          <a:xfrm>
            <a:off x="6074594" y="2855533"/>
            <a:ext cx="5807308" cy="2965279"/>
          </a:xfrm>
          <a:prstGeom prst="rect">
            <a:avLst/>
          </a:prstGeom>
          <a:gradFill flip="none" rotWithShape="1">
            <a:gsLst>
              <a:gs pos="38000">
                <a:srgbClr val="666666">
                  <a:lumMod val="60000"/>
                  <a:lumOff val="40000"/>
                  <a:alpha val="0"/>
                </a:srgbClr>
              </a:gs>
              <a:gs pos="100000">
                <a:srgbClr val="666666">
                  <a:lumMod val="60000"/>
                  <a:lumOff val="40000"/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0" tIns="0" rIns="0" bIns="0" anchor="ctr" anchorCtr="1">
            <a:noAutofit/>
          </a:bodyPr>
          <a:lstStyle/>
          <a:p>
            <a:pPr algn="ctr" defTabSz="913532" fontAlgn="ctr">
              <a:defRPr/>
            </a:pPr>
            <a:endParaRPr lang="zh-CN" altLang="en-US" sz="1200" kern="0" spc="50" dirty="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9101EB-8240-4850-B2F1-47C1CFCC169D}"/>
              </a:ext>
            </a:extLst>
          </p:cNvPr>
          <p:cNvSpPr/>
          <p:nvPr/>
        </p:nvSpPr>
        <p:spPr>
          <a:xfrm>
            <a:off x="298011" y="681278"/>
            <a:ext cx="5710267" cy="1856396"/>
          </a:xfrm>
          <a:prstGeom prst="rect">
            <a:avLst/>
          </a:prstGeom>
          <a:gradFill flip="none" rotWithShape="1">
            <a:gsLst>
              <a:gs pos="38000">
                <a:srgbClr val="666666">
                  <a:lumMod val="60000"/>
                  <a:lumOff val="40000"/>
                  <a:alpha val="0"/>
                </a:srgbClr>
              </a:gs>
              <a:gs pos="100000">
                <a:srgbClr val="666666">
                  <a:lumMod val="60000"/>
                  <a:lumOff val="40000"/>
                  <a:alpha val="10000"/>
                </a:srgb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lIns="0" tIns="0" rIns="0" bIns="0" anchor="ctr" anchorCtr="1">
            <a:noAutofit/>
          </a:bodyPr>
          <a:lstStyle/>
          <a:p>
            <a:pPr algn="ctr" defTabSz="913532" fontAlgn="ctr">
              <a:defRPr/>
            </a:pPr>
            <a:endParaRPr lang="zh-CN" altLang="en-US" sz="1200" kern="0" spc="50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8" name="圆角矩形 80">
            <a:extLst>
              <a:ext uri="{FF2B5EF4-FFF2-40B4-BE49-F238E27FC236}">
                <a16:creationId xmlns:a16="http://schemas.microsoft.com/office/drawing/2014/main" id="{412B89B9-4A06-4849-B1C0-44F0F9DFDBCD}"/>
              </a:ext>
            </a:extLst>
          </p:cNvPr>
          <p:cNvSpPr/>
          <p:nvPr/>
        </p:nvSpPr>
        <p:spPr bwMode="auto">
          <a:xfrm>
            <a:off x="184688" y="598684"/>
            <a:ext cx="11872430" cy="1988196"/>
          </a:xfrm>
          <a:prstGeom prst="roundRect">
            <a:avLst>
              <a:gd name="adj" fmla="val 5385"/>
            </a:avLst>
          </a:prstGeom>
          <a:solidFill>
            <a:schemeClr val="tx2"/>
          </a:soli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 dirty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0312" y="688047"/>
            <a:ext cx="5710266" cy="46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21">
              <a:spcBef>
                <a:spcPts val="300"/>
              </a:spcBef>
            </a:pPr>
            <a:r>
              <a:rPr lang="en-US" altLang="zh-CN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Issue 1: Limited overall transmission opportunities within tight PDB, where new Tx and reTX will have to compete for every single Tx opportunity.</a:t>
            </a:r>
          </a:p>
        </p:txBody>
      </p:sp>
      <p:sp>
        <p:nvSpPr>
          <p:cNvPr id="14" name="矩形 13"/>
          <p:cNvSpPr/>
          <p:nvPr/>
        </p:nvSpPr>
        <p:spPr>
          <a:xfrm>
            <a:off x="184689" y="1137645"/>
            <a:ext cx="3348787" cy="2461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72339">
              <a:defRPr/>
            </a:pPr>
            <a:endParaRPr lang="en-US" altLang="zh-CN" sz="1000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17125" y="395878"/>
            <a:ext cx="1090363" cy="327077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defTabSz="914387">
              <a:lnSpc>
                <a:spcPct val="120000"/>
              </a:lnSpc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Motivations</a:t>
            </a:r>
          </a:p>
        </p:txBody>
      </p:sp>
      <p:sp>
        <p:nvSpPr>
          <p:cNvPr id="46" name="标题 1"/>
          <p:cNvSpPr txBox="1">
            <a:spLocks/>
          </p:cNvSpPr>
          <p:nvPr/>
        </p:nvSpPr>
        <p:spPr>
          <a:xfrm>
            <a:off x="119603" y="7324"/>
            <a:ext cx="11935487" cy="510722"/>
          </a:xfrm>
          <a:prstGeom prst="rect">
            <a:avLst/>
          </a:prstGeom>
        </p:spPr>
        <p:txBody>
          <a:bodyPr vert="horz" wrap="square" lIns="121784" tIns="60892" rIns="121784" bIns="60892" rtlCol="0" anchor="t">
            <a:spAutoFit/>
          </a:bodyPr>
          <a:lstStyle>
            <a:defPPr>
              <a:defRPr lang="en-US"/>
            </a:defPPr>
            <a:lvl1pPr defTabSz="118732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800" b="1">
                <a:solidFill>
                  <a:srgbClr val="990000"/>
                </a:solidFill>
                <a:latin typeface="Arial" pitchFamily="34" charset="0"/>
                <a:ea typeface="等线 Light" panose="02010600030101010101" pitchFamily="2" charset="-122"/>
                <a:cs typeface="Arial" pitchFamily="34" charset="0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</a:rPr>
              <a:t>Potential enhancements for Mobile AI/XR video traffic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58" name="pic">
            <a:extLst>
              <a:ext uri="{FF2B5EF4-FFF2-40B4-BE49-F238E27FC236}">
                <a16:creationId xmlns:a16="http://schemas.microsoft.com/office/drawing/2014/main" id="{0431718C-5968-49DF-867B-A28E8B182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0432" y="1727119"/>
            <a:ext cx="3395004" cy="763640"/>
          </a:xfrm>
          <a:prstGeom prst="rect">
            <a:avLst/>
          </a:prstGeom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id="{61ED8911-4CA4-4D25-91BD-4C7603DC88D1}"/>
              </a:ext>
            </a:extLst>
          </p:cNvPr>
          <p:cNvSpPr/>
          <p:nvPr/>
        </p:nvSpPr>
        <p:spPr>
          <a:xfrm>
            <a:off x="6286871" y="1381694"/>
            <a:ext cx="2720736" cy="1046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33" indent="-171433" defTabSz="872339"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TX suffers channel 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fluctuation (peak difference &gt; 10dB) across entire </a:t>
            </a: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100MHz 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bandwidth. </a:t>
            </a:r>
          </a:p>
          <a:p>
            <a:pPr marL="628627" lvl="1" indent="-171433" defTabSz="872339">
              <a:buFont typeface="Arial" panose="020B0604020202020204" pitchFamily="34" charset="0"/>
              <a:buChar char="•"/>
              <a:defRPr/>
            </a:pPr>
            <a:r>
              <a:rPr lang="en-US" altLang="zh-CN" sz="8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Note scheduling flexibility may handle similar situation for smaller TX bandwidth (e.g. 20MHz), but for ~100MHz TX, it can hardly avoid </a:t>
            </a:r>
            <a:r>
              <a:rPr lang="en-US" altLang="zh-CN" sz="8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fluctuation </a:t>
            </a:r>
          </a:p>
        </p:txBody>
      </p:sp>
      <p:graphicFrame>
        <p:nvGraphicFramePr>
          <p:cNvPr id="88" name="图表 87">
            <a:extLst>
              <a:ext uri="{FF2B5EF4-FFF2-40B4-BE49-F238E27FC236}">
                <a16:creationId xmlns:a16="http://schemas.microsoft.com/office/drawing/2014/main" id="{87663DD6-2953-4CB2-A537-ECFFF08632D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597438" y="1153683"/>
          <a:ext cx="2914652" cy="1353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9" name="矩形 88">
            <a:extLst>
              <a:ext uri="{FF2B5EF4-FFF2-40B4-BE49-F238E27FC236}">
                <a16:creationId xmlns:a16="http://schemas.microsoft.com/office/drawing/2014/main" id="{1851E67A-8B4A-4F57-8806-B28220F0FA3F}"/>
              </a:ext>
            </a:extLst>
          </p:cNvPr>
          <p:cNvSpPr/>
          <p:nvPr/>
        </p:nvSpPr>
        <p:spPr>
          <a:xfrm>
            <a:off x="9518083" y="1415165"/>
            <a:ext cx="1519770" cy="184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/>
            <a:r>
              <a:rPr lang="en-US" altLang="zh-CN" sz="6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30kHz SCS,</a:t>
            </a:r>
            <a:r>
              <a:rPr lang="zh-CN" altLang="en-US" sz="6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6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100MHz, CDL-c n=100ns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12530676-5731-47BB-AC5A-E9F1503FCEAE}"/>
              </a:ext>
            </a:extLst>
          </p:cNvPr>
          <p:cNvSpPr/>
          <p:nvPr/>
        </p:nvSpPr>
        <p:spPr>
          <a:xfrm>
            <a:off x="6207999" y="676040"/>
            <a:ext cx="5798500" cy="46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21">
              <a:spcBef>
                <a:spcPts val="300"/>
              </a:spcBef>
            </a:pPr>
            <a:r>
              <a:rPr lang="en-US" altLang="zh-CN" sz="12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Issue 2: Single MCS across large bandwidth (at level of ~100MHz allocated bandwidth) </a:t>
            </a: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cannot match channel fluctuation.</a:t>
            </a:r>
          </a:p>
        </p:txBody>
      </p:sp>
      <p:sp>
        <p:nvSpPr>
          <p:cNvPr id="33" name="圆角矩形 80">
            <a:extLst>
              <a:ext uri="{FF2B5EF4-FFF2-40B4-BE49-F238E27FC236}">
                <a16:creationId xmlns:a16="http://schemas.microsoft.com/office/drawing/2014/main" id="{45451F8B-F8D5-4089-81C8-EDA61DDD1117}"/>
              </a:ext>
            </a:extLst>
          </p:cNvPr>
          <p:cNvSpPr/>
          <p:nvPr/>
        </p:nvSpPr>
        <p:spPr bwMode="auto">
          <a:xfrm>
            <a:off x="162166" y="2816062"/>
            <a:ext cx="11872430" cy="3102894"/>
          </a:xfrm>
          <a:prstGeom prst="roundRect">
            <a:avLst>
              <a:gd name="adj" fmla="val 5385"/>
            </a:avLst>
          </a:prstGeom>
          <a:solidFill>
            <a:schemeClr val="tx2"/>
          </a:soli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9277" tIns="29636" rIns="59277" bIns="29636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600005">
              <a:defRPr/>
            </a:pPr>
            <a:endParaRPr lang="en-US" sz="900" kern="0">
              <a:solidFill>
                <a:srgbClr val="1D1D1A"/>
              </a:solidFill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A199B33-0492-443B-BDBA-7758B21B2114}"/>
              </a:ext>
            </a:extLst>
          </p:cNvPr>
          <p:cNvSpPr/>
          <p:nvPr/>
        </p:nvSpPr>
        <p:spPr>
          <a:xfrm>
            <a:off x="4314397" y="2617501"/>
            <a:ext cx="3331361" cy="327077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pPr defTabSz="914387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Multiple Concurrent HARQ (MC-HARQ)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CF8DEC4-5F3D-46DD-B116-2EBED1CEF1D1}"/>
              </a:ext>
            </a:extLst>
          </p:cNvPr>
          <p:cNvSpPr/>
          <p:nvPr/>
        </p:nvSpPr>
        <p:spPr>
          <a:xfrm>
            <a:off x="6178911" y="2862040"/>
            <a:ext cx="5573651" cy="1110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71990">
              <a:lnSpc>
                <a:spcPct val="130000"/>
              </a:lnSpc>
              <a:buSzPct val="75000"/>
              <a:defRPr/>
            </a:pP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Potential spec impact:</a:t>
            </a:r>
          </a:p>
          <a:p>
            <a:pPr marL="171364" indent="-171364" defTabSz="871990">
              <a:lnSpc>
                <a:spcPct val="130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Single PDCCH schedules initial transmission(s) and re-transmission(s) with different HARQ process numbers in one transmission opportunity.</a:t>
            </a:r>
          </a:p>
          <a:p>
            <a:pPr marL="171364" indent="-171364" defTabSz="871990">
              <a:lnSpc>
                <a:spcPct val="130000"/>
              </a:lnSpc>
              <a:buSzPct val="75000"/>
              <a:buFont typeface="Arial" panose="020B0604020202020204" pitchFamily="34" charset="0"/>
              <a:buChar char="•"/>
              <a:defRPr/>
            </a:pP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Single PDCCH schedules multiple PDSCHs/PUSCHs in frequency domain on the same cell with independent indication of MCS</a:t>
            </a:r>
          </a:p>
        </p:txBody>
      </p:sp>
      <p:pic>
        <p:nvPicPr>
          <p:cNvPr id="36" name="pic">
            <a:extLst>
              <a:ext uri="{FF2B5EF4-FFF2-40B4-BE49-F238E27FC236}">
                <a16:creationId xmlns:a16="http://schemas.microsoft.com/office/drawing/2014/main" id="{4EED98B1-DAAA-4A62-8F3B-45CD55EDC2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351" y="4193507"/>
            <a:ext cx="2402310" cy="1725449"/>
          </a:xfrm>
          <a:prstGeom prst="rect">
            <a:avLst/>
          </a:pr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E04EFD20-8988-4DFC-9085-53D15E68C575}"/>
              </a:ext>
            </a:extLst>
          </p:cNvPr>
          <p:cNvSpPr/>
          <p:nvPr/>
        </p:nvSpPr>
        <p:spPr>
          <a:xfrm>
            <a:off x="229278" y="2889089"/>
            <a:ext cx="5696299" cy="276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To address issue 1 and issue 2, potential enhancements: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2CFB4D9-D959-43AB-A5DE-A0A85745C833}"/>
              </a:ext>
            </a:extLst>
          </p:cNvPr>
          <p:cNvSpPr/>
          <p:nvPr/>
        </p:nvSpPr>
        <p:spPr>
          <a:xfrm>
            <a:off x="407834" y="3109436"/>
            <a:ext cx="5532537" cy="1070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71990">
              <a:lnSpc>
                <a:spcPct val="130000"/>
              </a:lnSpc>
              <a:defRPr/>
            </a:pPr>
            <a:r>
              <a:rPr lang="en-US" altLang="zh-CN" sz="11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For A UE in a given transmission opportunity (slot/mini-slot)</a:t>
            </a:r>
          </a:p>
          <a:p>
            <a:pPr marL="171364" indent="-171364" defTabSz="87199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Support concurrent transmission of initial transmission and retransmission with different HARQ processes on a single carrier  </a:t>
            </a:r>
          </a:p>
          <a:p>
            <a:pPr marL="171364" indent="-171364" defTabSz="87199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Support concurrent transmission of multiple PDSCHs/PUSCHs</a:t>
            </a:r>
            <a:r>
              <a:rPr lang="zh-CN" altLang="en-US" sz="105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with independent MCS on a single carrier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8F87999-3FCE-467D-9F53-6FD6F0653AF2}"/>
              </a:ext>
            </a:extLst>
          </p:cNvPr>
          <p:cNvSpPr/>
          <p:nvPr/>
        </p:nvSpPr>
        <p:spPr>
          <a:xfrm>
            <a:off x="393040" y="1266661"/>
            <a:ext cx="5361030" cy="4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/>
            <a:r>
              <a:rPr lang="en-US" altLang="zh-CN" sz="105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Current spec, only one HARQ process (either new or retransmitted) per UE on a given slot/mini-slot in a carrier, for both single and two codewords (TX layer &gt; 4)</a:t>
            </a:r>
            <a:endParaRPr lang="zh-CN" altLang="en-US" sz="105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1974996-9A1B-4E02-BF24-559EC0DED182}"/>
              </a:ext>
            </a:extLst>
          </p:cNvPr>
          <p:cNvSpPr/>
          <p:nvPr/>
        </p:nvSpPr>
        <p:spPr>
          <a:xfrm>
            <a:off x="186797" y="5985713"/>
            <a:ext cx="11775594" cy="74958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871990">
              <a:lnSpc>
                <a:spcPct val="110000"/>
              </a:lnSpc>
              <a:buSzPct val="75000"/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Proposal: Support single DCI scheduling the followings in a given transmission opportunity on a single carrier</a:t>
            </a:r>
          </a:p>
          <a:p>
            <a:pPr marL="396000" indent="-285750" defTabSz="871990">
              <a:lnSpc>
                <a:spcPct val="110000"/>
              </a:lnSpc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Initial transmission(s) and re-transmission(s) with different HARQ process numbers </a:t>
            </a:r>
          </a:p>
          <a:p>
            <a:pPr marL="396000" indent="-285750" defTabSz="871990">
              <a:lnSpc>
                <a:spcPct val="110000"/>
              </a:lnSpc>
              <a:buSzPct val="75000"/>
              <a:buFont typeface="Wingdings" panose="05000000000000000000" pitchFamily="2" charset="2"/>
              <a:buChar char="ü"/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Multiple PDSCHs/PUSCHs in frequency domain with independent indication of MCS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EEC9388-9EE1-435A-A24A-854CFD64D485}"/>
              </a:ext>
            </a:extLst>
          </p:cNvPr>
          <p:cNvSpPr/>
          <p:nvPr/>
        </p:nvSpPr>
        <p:spPr>
          <a:xfrm>
            <a:off x="6286873" y="3983641"/>
            <a:ext cx="5573651" cy="271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71990">
              <a:lnSpc>
                <a:spcPct val="130000"/>
              </a:lnSpc>
              <a:buSzPct val="75000"/>
              <a:defRPr/>
            </a:pPr>
            <a:r>
              <a:rPr lang="en-US" altLang="zh-CN" sz="10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Performance evaluation:</a:t>
            </a:r>
          </a:p>
        </p:txBody>
      </p:sp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id="{732167B6-D6BB-45BB-A378-1FC588D7A8EA}"/>
              </a:ext>
            </a:extLst>
          </p:cNvPr>
          <p:cNvGraphicFramePr/>
          <p:nvPr>
            <p:extLst/>
          </p:nvPr>
        </p:nvGraphicFramePr>
        <p:xfrm>
          <a:off x="7101811" y="4363043"/>
          <a:ext cx="3811592" cy="1583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矩形 12">
            <a:extLst>
              <a:ext uri="{FF2B5EF4-FFF2-40B4-BE49-F238E27FC236}">
                <a16:creationId xmlns:a16="http://schemas.microsoft.com/office/drawing/2014/main" id="{05A1A6EC-D68A-4E18-9F86-4D9D84220B86}"/>
              </a:ext>
            </a:extLst>
          </p:cNvPr>
          <p:cNvSpPr/>
          <p:nvPr/>
        </p:nvSpPr>
        <p:spPr>
          <a:xfrm>
            <a:off x="8355827" y="4246575"/>
            <a:ext cx="173637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/>
            <a:r>
              <a:rPr lang="en-GB" altLang="zh-CN" sz="900" kern="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User satisfaction ratio </a:t>
            </a:r>
            <a:r>
              <a:rPr lang="en-US" altLang="zh-CN" sz="900" kern="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(8K XR)</a:t>
            </a:r>
            <a:endParaRPr lang="en-US" altLang="zh-CN" sz="900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F56AE3C-6395-49A0-A058-231FFF1C9813}"/>
              </a:ext>
            </a:extLst>
          </p:cNvPr>
          <p:cNvCxnSpPr>
            <a:cxnSpLocks/>
          </p:cNvCxnSpPr>
          <p:nvPr/>
        </p:nvCxnSpPr>
        <p:spPr>
          <a:xfrm>
            <a:off x="7562144" y="5086944"/>
            <a:ext cx="3027012" cy="0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939EA8CC-2B6F-43DB-8E13-4DD0D19C9DDE}"/>
              </a:ext>
            </a:extLst>
          </p:cNvPr>
          <p:cNvSpPr/>
          <p:nvPr/>
        </p:nvSpPr>
        <p:spPr>
          <a:xfrm>
            <a:off x="8515643" y="5107041"/>
            <a:ext cx="3449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/>
            <a:r>
              <a:rPr lang="en-GB" altLang="zh-CN" sz="900" kern="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4.9</a:t>
            </a:r>
            <a:endParaRPr lang="zh-CN" altLang="en-US" sz="90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1A3D845B-A261-4B11-8C7D-460EB1E9BB61}"/>
              </a:ext>
            </a:extLst>
          </p:cNvPr>
          <p:cNvSpPr/>
          <p:nvPr/>
        </p:nvSpPr>
        <p:spPr>
          <a:xfrm>
            <a:off x="10054764" y="5102400"/>
            <a:ext cx="34496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/>
            <a:r>
              <a:rPr lang="en-GB" altLang="zh-CN" sz="900" kern="0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7.8</a:t>
            </a:r>
            <a:endParaRPr lang="zh-CN" altLang="en-US" sz="900" dirty="0">
              <a:solidFill>
                <a:srgbClr val="C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652599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9">
    <a:dk1>
      <a:srgbClr val="1D1D1A"/>
    </a:dk1>
    <a:lt1>
      <a:srgbClr val="666666"/>
    </a:lt1>
    <a:dk2>
      <a:srgbClr val="FFFFFF"/>
    </a:dk2>
    <a:lt2>
      <a:srgbClr val="EBEBEB"/>
    </a:lt2>
    <a:accent1>
      <a:srgbClr val="C7000A"/>
    </a:accent1>
    <a:accent2>
      <a:srgbClr val="E9002F"/>
    </a:accent2>
    <a:accent3>
      <a:srgbClr val="F4A100"/>
    </a:accent3>
    <a:accent4>
      <a:srgbClr val="FFFF00"/>
    </a:accent4>
    <a:accent5>
      <a:srgbClr val="232323"/>
    </a:accent5>
    <a:accent6>
      <a:srgbClr val="666666"/>
    </a:accent6>
    <a:hlink>
      <a:srgbClr val="919191"/>
    </a:hlink>
    <a:folHlink>
      <a:srgbClr val="C4C4C4"/>
    </a:folHlink>
  </a:clrScheme>
  <a:fontScheme name="Office">
    <a:majorFont>
      <a:latin typeface="Calibri Light" panose="020F0302020204030204"/>
      <a:ea typeface="Arial"/>
      <a:cs typeface="Arial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Arial"/>
      <a:cs typeface="Arial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32276</TotalTime>
  <Words>2663</Words>
  <Application>Microsoft Office PowerPoint</Application>
  <PresentationFormat>自定义</PresentationFormat>
  <Paragraphs>300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.AppleSystemUIFont</vt:lpstr>
      <vt:lpstr>Huawei Sans</vt:lpstr>
      <vt:lpstr>MS Mincho</vt:lpstr>
      <vt:lpstr>ＭＳ Ｐゴシック</vt:lpstr>
      <vt:lpstr>等线</vt:lpstr>
      <vt:lpstr>等线 Light</vt:lpstr>
      <vt:lpstr>黑体</vt:lpstr>
      <vt:lpstr>宋体</vt:lpstr>
      <vt:lpstr>Microsoft YaHei</vt:lpstr>
      <vt:lpstr>Microsoft YaHei</vt:lpstr>
      <vt:lpstr>Arial</vt:lpstr>
      <vt:lpstr>Arial Black</vt:lpstr>
      <vt:lpstr>Calibri</vt:lpstr>
      <vt:lpstr>Times New Roman</vt:lpstr>
      <vt:lpstr>Wingdings</vt:lpstr>
      <vt:lpstr>封面页_图片版 </vt:lpstr>
      <vt:lpstr>章节页</vt:lpstr>
      <vt:lpstr>结束页</vt:lpstr>
      <vt:lpstr>1_封面页_图片版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Caozhenzhen (Zhenzhen, Huawei Wireless)</cp:lastModifiedBy>
  <cp:revision>3126</cp:revision>
  <dcterms:created xsi:type="dcterms:W3CDTF">2020-08-28T08:44:19Z</dcterms:created>
  <dcterms:modified xsi:type="dcterms:W3CDTF">2025-03-03T12:46:27Z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1740969035</vt:lpwstr>
  </property>
</Properties>
</file>