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329" r:id="rId3"/>
    <p:sldId id="335" r:id="rId4"/>
    <p:sldId id="340" r:id="rId5"/>
    <p:sldId id="334" r:id="rId6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8" d="100"/>
          <a:sy n="68" d="100"/>
        </p:scale>
        <p:origin x="816" y="58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#107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Incheon,</a:t>
            </a:r>
            <a:r>
              <a:rPr kumimoji="1" lang="ko-KR" altLang="en-US" b="1" i="1" kern="120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Korea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March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12-14, 2025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15.2.4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RP-250401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Rel-20 AI/ML mobility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Status on AI/ML for mobility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3681520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AI/ML for mobility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R19 is expected to </a:t>
            </a:r>
            <a:r>
              <a:rPr lang="en-US" altLang="ko-KR" sz="2000" dirty="0" smtClean="0">
                <a:solidFill>
                  <a:srgbClr val="6B6B6B"/>
                </a:solidFill>
              </a:rPr>
              <a:t>complete the study of </a:t>
            </a:r>
            <a:r>
              <a:rPr lang="en-US" altLang="ko-KR" sz="2000" dirty="0">
                <a:solidFill>
                  <a:srgbClr val="6B6B6B"/>
                </a:solidFill>
              </a:rPr>
              <a:t>the following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RRM prediction, </a:t>
            </a:r>
            <a:r>
              <a:rPr lang="en-US" altLang="ko-KR" sz="1800" dirty="0"/>
              <a:t>focusing on sub-use case 2 for measurement event prediction</a:t>
            </a:r>
            <a:endParaRPr lang="en-US" altLang="ko-KR" sz="1800" dirty="0">
              <a:solidFill>
                <a:srgbClr val="6B6B6B"/>
              </a:solidFill>
            </a:endParaRP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3 sub-use cases are considered for cell-level RRM measurement prediction:</a:t>
            </a:r>
          </a:p>
          <a:p>
            <a:pPr lvl="4"/>
            <a:r>
              <a:rPr lang="en-US" altLang="ko-KR" sz="1600" dirty="0">
                <a:solidFill>
                  <a:srgbClr val="6B6B6B"/>
                </a:solidFill>
              </a:rPr>
              <a:t>Sub-use case 1: L1 beam-level measurement result(s) is predicted based on actual L1 beam-level measurement result(s) and then L3 cell-level measurement result is generated </a:t>
            </a:r>
          </a:p>
          <a:p>
            <a:pPr lvl="4"/>
            <a:r>
              <a:rPr lang="en-US" altLang="ko-KR" sz="1600" u="sng" dirty="0">
                <a:solidFill>
                  <a:srgbClr val="6B6B6B"/>
                </a:solidFill>
              </a:rPr>
              <a:t>Sub-use case 2: L3 Cell-level measurement result(s) is predicted based on actual L3 cell-level measurement result(s)</a:t>
            </a:r>
          </a:p>
          <a:p>
            <a:pPr lvl="4"/>
            <a:r>
              <a:rPr lang="en-US" altLang="ko-KR" sz="1600" dirty="0">
                <a:solidFill>
                  <a:srgbClr val="6B6B6B"/>
                </a:solidFill>
              </a:rPr>
              <a:t>Sub-use case 3: L3 Cell-level measurement result(s) is predicted based on actual L1 beam-level measurement </a:t>
            </a:r>
            <a:r>
              <a:rPr lang="en-US" altLang="ko-KR" sz="1600" dirty="0" smtClean="0">
                <a:solidFill>
                  <a:srgbClr val="6B6B6B"/>
                </a:solidFill>
              </a:rPr>
              <a:t>result(s)</a:t>
            </a:r>
            <a:endParaRPr lang="en-US" altLang="ko-KR" sz="1600" dirty="0">
              <a:solidFill>
                <a:srgbClr val="6B6B6B"/>
              </a:solidFill>
            </a:endParaRP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3 sub-use cases are considered for beam-level RRM measurement prediction:</a:t>
            </a:r>
          </a:p>
          <a:p>
            <a:pPr lvl="4"/>
            <a:r>
              <a:rPr lang="en-US" altLang="ko-KR" sz="1600" dirty="0">
                <a:solidFill>
                  <a:srgbClr val="6B6B6B"/>
                </a:solidFill>
              </a:rPr>
              <a:t>Sub-use case 4: L1 filtered beam-level measurement result(s) is predicted based on actual L1 beam-level measurement result(s) and then L3 beam-level measurement result is generated </a:t>
            </a:r>
          </a:p>
          <a:p>
            <a:pPr lvl="4"/>
            <a:r>
              <a:rPr lang="en-US" altLang="ko-KR" sz="1600" dirty="0">
                <a:solidFill>
                  <a:srgbClr val="6B6B6B"/>
                </a:solidFill>
              </a:rPr>
              <a:t>Sub-use case 5: L3 beam-level measurement result(s) is predicted based on actual L3 beam-level measurement result(s)</a:t>
            </a:r>
          </a:p>
          <a:p>
            <a:pPr lvl="4"/>
            <a:r>
              <a:rPr lang="en-US" altLang="ko-KR" sz="1600" dirty="0">
                <a:solidFill>
                  <a:srgbClr val="6B6B6B"/>
                </a:solidFill>
              </a:rPr>
              <a:t>Sub-use case 6: L3 beam-level measurement result(s) is predicted based on actual L1 beam-level measurement result(s)</a:t>
            </a:r>
            <a:endParaRPr lang="en-US" altLang="ko-KR" dirty="0">
              <a:solidFill>
                <a:srgbClr val="6B6B6B"/>
              </a:solidFill>
            </a:endParaRP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Measurement event prediction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Prediction of event satisfaction for event A1-A5(A3 as starting point)</a:t>
            </a:r>
          </a:p>
          <a:p>
            <a:pPr lvl="3"/>
            <a:r>
              <a:rPr lang="en-US" altLang="ko-KR" sz="1600" dirty="0"/>
              <a:t>The RRM prediction results are used for measurement event prediction, i.e., indirect prediction is baseline. </a:t>
            </a:r>
          </a:p>
          <a:p>
            <a:pPr lvl="3"/>
            <a:r>
              <a:rPr lang="en-US" altLang="ko-KR" sz="1600" dirty="0"/>
              <a:t>Output: </a:t>
            </a:r>
          </a:p>
          <a:p>
            <a:pPr lvl="4"/>
            <a:r>
              <a:rPr lang="en-GB" altLang="ko-KR" sz="1600" dirty="0"/>
              <a:t>Probability of event occurrence within a time window (direct)</a:t>
            </a:r>
          </a:p>
          <a:p>
            <a:pPr lvl="4"/>
            <a:r>
              <a:rPr lang="en-GB" altLang="ko-KR" sz="1600" dirty="0"/>
              <a:t>Expected occurrence time of a measurement event satisfaction (indirect)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RAN2 has agreed that RLF prediction will not be studied in Rel-19</a:t>
            </a:r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5777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Discussion on Rel-20 AI/ML for mobility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High level principles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Duplicated discussion between 5G-A and 6G should be avoided.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Non-urgent topics from real deployment perspective should be deprioritized.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Scope/TU of Rel-20 AIML work item (if supported) should be reduced and maintained in a reasonable level(e.g. ~1TU for RAN2) considering that 6G SI is likely to take more than half of the overall TU budget.</a:t>
            </a:r>
          </a:p>
          <a:p>
            <a:r>
              <a:rPr lang="en-US" altLang="ko-KR" sz="2400" b="1" dirty="0">
                <a:solidFill>
                  <a:srgbClr val="6B6B6B"/>
                </a:solidFill>
              </a:rPr>
              <a:t>Discussion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Use cases for normative work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Work scope should be strictly limited to use cases well studied in Rel-19 AIML Mobility SI, in order to mange the normative </a:t>
            </a:r>
            <a:r>
              <a:rPr lang="en-US" altLang="ko-KR" sz="1600" dirty="0">
                <a:solidFill>
                  <a:srgbClr val="6B6B6B"/>
                </a:solidFill>
              </a:rPr>
              <a:t>work with minimal uncertainty. 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That is, normative work should only address the use cases of RRM prediction and Measurement report event prediction, as specified in TR 38.744. 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Procedures for AIML mobility 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Modification/extension of existing procedures should be the prioritized, whenever possible, instead of specifying entirely new procedures. 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For RRM prediction and event prediction, existing measurement and measurement reporting procedures in TS 38.331 can be extended. </a:t>
            </a:r>
            <a:endParaRPr lang="en-US" altLang="ko-KR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For LCM, Rel-19 LCM framework can be reused as much as possible. </a:t>
            </a:r>
            <a:endParaRPr lang="en-US" altLang="ko-KR" sz="2000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7534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C80099A-BC2C-3F55-5F8F-78A756381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7AC2F1E-08EA-CE86-673B-D07D404A9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candidates for Rel-20 AI/ML for mobility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ACB61526-4E49-5256-725F-3E65C50C6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내용 개체 틀 2">
            <a:extLst>
              <a:ext uri="{FF2B5EF4-FFF2-40B4-BE49-F238E27FC236}">
                <a16:creationId xmlns="" xmlns:a16="http://schemas.microsoft.com/office/drawing/2014/main" id="{E6DB5A92-EA44-9E55-EA3B-8ABB12C1A74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GB" altLang="ko-KR" sz="2400" b="1" dirty="0">
                <a:solidFill>
                  <a:srgbClr val="6B6B6B"/>
                </a:solidFill>
              </a:rPr>
              <a:t>#1. RRM prediction</a:t>
            </a:r>
          </a:p>
          <a:p>
            <a:pPr lvl="1"/>
            <a:r>
              <a:rPr lang="en-GB" altLang="ko-KR" sz="2000" dirty="0"/>
              <a:t>Motivation: </a:t>
            </a:r>
          </a:p>
          <a:p>
            <a:pPr lvl="2"/>
            <a:r>
              <a:rPr lang="en-US" altLang="ko-KR" sz="1800" dirty="0"/>
              <a:t>Observations from the simulation:</a:t>
            </a:r>
          </a:p>
          <a:p>
            <a:pPr lvl="3"/>
            <a:r>
              <a:rPr lang="en-US" altLang="ko-KR" sz="1400" dirty="0"/>
              <a:t>Reliable Prediction Accuracy: AIML-based RRM prediction achieves acceptable accuracy in time, spatial, and frequency domains.</a:t>
            </a:r>
          </a:p>
          <a:p>
            <a:pPr lvl="3"/>
            <a:r>
              <a:rPr lang="en-US" altLang="ko-KR" sz="1400" dirty="0"/>
              <a:t>Improved Inter-frequency Prediction: Cluster-based approaches enhance accuracy over single-cell and pathloss offset methods.</a:t>
            </a:r>
          </a:p>
          <a:p>
            <a:pPr lvl="3"/>
            <a:r>
              <a:rPr lang="en-US" altLang="ko-KR" sz="1400" dirty="0"/>
              <a:t>Outperformance Over Non-AI Methods : In time domain prediction, AIML outperforms sample-and-hold, with larger gains for longer PW</a:t>
            </a:r>
          </a:p>
          <a:p>
            <a:pPr lvl="3"/>
            <a:r>
              <a:rPr lang="en-US" altLang="ko-KR" sz="1400" dirty="0"/>
              <a:t>Measurement Reduction Gains : Measurement reduction is observed in intra-frequency intra-cell and inter-frequency predictions</a:t>
            </a:r>
          </a:p>
          <a:p>
            <a:pPr lvl="3"/>
            <a:r>
              <a:rPr lang="en-US" altLang="ko-KR" sz="1400" dirty="0"/>
              <a:t>Generalization : AIML models generalize well across UE speeds and frequencies, with GC#2 showing superior performance.</a:t>
            </a:r>
            <a:endParaRPr lang="en-US" altLang="ko-KR" sz="1600" dirty="0"/>
          </a:p>
          <a:p>
            <a:pPr lvl="2"/>
            <a:r>
              <a:rPr lang="en-US" altLang="ko-KR" sz="1800" dirty="0"/>
              <a:t>AIML-based RRM prediction can enhance accuracy, reduce overhead, and demonstrate strong generalization, making it well-suited for a normative work</a:t>
            </a:r>
          </a:p>
          <a:p>
            <a:pPr marL="423863" lvl="3" indent="-423863">
              <a:buFont typeface="Arial" panose="020B0604020202020204" pitchFamily="34" charset="0"/>
              <a:buChar char="•"/>
            </a:pPr>
            <a:r>
              <a:rPr lang="en-GB" altLang="ko-KR" sz="2400" b="1" dirty="0">
                <a:solidFill>
                  <a:srgbClr val="6B6B6B"/>
                </a:solidFill>
              </a:rPr>
              <a:t>#2. Measurement event prediction</a:t>
            </a:r>
            <a:endParaRPr lang="en-US" altLang="ko-KR" sz="1400" dirty="0"/>
          </a:p>
          <a:p>
            <a:pPr lvl="1"/>
            <a:r>
              <a:rPr lang="en-US" altLang="ko-KR" sz="2000" dirty="0"/>
              <a:t>Motivation:</a:t>
            </a:r>
          </a:p>
          <a:p>
            <a:pPr lvl="2"/>
            <a:r>
              <a:rPr lang="en-US" altLang="ko-KR" sz="1800" dirty="0"/>
              <a:t>Observations from the simulation:</a:t>
            </a:r>
          </a:p>
          <a:p>
            <a:pPr lvl="3"/>
            <a:r>
              <a:rPr lang="en-US" altLang="ko-KR" sz="1400" dirty="0"/>
              <a:t>Reusability of RRM model : RRM measurement prediction model can be reused, ensuring consistency and efficiency</a:t>
            </a:r>
          </a:p>
          <a:p>
            <a:pPr lvl="3"/>
            <a:r>
              <a:rPr lang="en-US" altLang="ko-KR" sz="1400" dirty="0"/>
              <a:t>Indirect Prediction Performance: Indirect prediction for intra-frequency temporal domain case B offers strong results with minimal overhead</a:t>
            </a:r>
          </a:p>
          <a:p>
            <a:pPr lvl="3"/>
            <a:r>
              <a:rPr lang="en-US" altLang="ko-KR" sz="1400" dirty="0"/>
              <a:t>High Accuracy: AI/ML-based prediction shows high F1-score, improving precision and recall, outperforming baseline methods</a:t>
            </a:r>
          </a:p>
          <a:p>
            <a:pPr lvl="3"/>
            <a:r>
              <a:rPr lang="en-US" altLang="ko-KR" sz="1400" dirty="0"/>
              <a:t>Handover Improvement: AI/ML-based prediction reduces handover failure rates, enhancing network performance</a:t>
            </a:r>
          </a:p>
          <a:p>
            <a:pPr lvl="2"/>
            <a:r>
              <a:rPr lang="en-US" altLang="ko-KR" sz="1800" dirty="0"/>
              <a:t>The improvements in prediction accuracy and efficiency make measurement event prediction a strong candidate for a normative work.</a:t>
            </a: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52912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sz="2400" b="1" dirty="0">
                <a:solidFill>
                  <a:srgbClr val="6B6B6B"/>
                </a:solidFill>
              </a:rPr>
              <a:t>Proposal for Rel-20 AI/ML for mobility 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Rel-20 5G-A focus on the following use cases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Cell-level RRM prediction</a:t>
            </a:r>
            <a:endParaRPr lang="en-US" altLang="ko-KR" sz="1800" dirty="0">
              <a:solidFill>
                <a:srgbClr val="6B6B6B"/>
              </a:solidFill>
            </a:endParaRP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Measurement event prediction</a:t>
            </a:r>
            <a:endParaRPr lang="en-US" altLang="ko-KR" sz="16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The following topics are discussed in Rel-20 6G SI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RLF prediction and other Mobility enhancement (e.g., AI-assistant LTM/CHO)</a:t>
            </a:r>
          </a:p>
          <a:p>
            <a:pPr lvl="1"/>
            <a:endParaRPr kumimoji="0" lang="en-US" altLang="ko-KR" sz="2000" dirty="0">
              <a:solidFill>
                <a:srgbClr val="FF0000"/>
              </a:solidFill>
            </a:endParaRPr>
          </a:p>
          <a:p>
            <a:endParaRPr kumimoji="0" lang="ko-KR" altLang="en-US" sz="3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35629</TotalTime>
  <Words>712</Words>
  <Application>Microsoft Office PowerPoint</Application>
  <PresentationFormat>사용자 지정</PresentationFormat>
  <Paragraphs>64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DengXian</vt:lpstr>
      <vt:lpstr>LG스마트체 Bold</vt:lpstr>
      <vt:lpstr>LG스마트체 Regular</vt:lpstr>
      <vt:lpstr>굴림</vt:lpstr>
      <vt:lpstr>맑은 고딕</vt:lpstr>
      <vt:lpstr>Arial</vt:lpstr>
      <vt:lpstr>Times New Roman</vt:lpstr>
      <vt:lpstr>Office 테마</vt:lpstr>
      <vt:lpstr>Discussion on Rel-20 AI/ML mobility</vt:lpstr>
      <vt:lpstr>Status on AI/ML for mobility</vt:lpstr>
      <vt:lpstr>Discussion on Rel-20 AI/ML for mobility</vt:lpstr>
      <vt:lpstr>Potential candidates for Rel-20 AI/ML for mobility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Jiwon Kang</cp:lastModifiedBy>
  <cp:revision>2329</cp:revision>
  <dcterms:created xsi:type="dcterms:W3CDTF">2016-10-11T04:12:52Z</dcterms:created>
  <dcterms:modified xsi:type="dcterms:W3CDTF">2025-02-28T07:47:20Z</dcterms:modified>
</cp:coreProperties>
</file>