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329" r:id="rId3"/>
    <p:sldId id="335" r:id="rId4"/>
    <p:sldId id="336" r:id="rId5"/>
    <p:sldId id="334" r:id="rId6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8" d="100"/>
          <a:sy n="68" d="100"/>
        </p:scale>
        <p:origin x="816" y="58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#107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Incheon,</a:t>
            </a:r>
            <a:r>
              <a:rPr kumimoji="1" lang="ko-KR" altLang="en-US" b="1" i="1" kern="120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Korea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March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12-14, 2025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15.2.1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RP-250399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Rel-20 AI/ML </a:t>
            </a:r>
            <a:r>
              <a:rPr lang="en-US" altLang="ko-KR" sz="3200" dirty="0" smtClean="0"/>
              <a:t>air-interface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Status on AI/ML for </a:t>
            </a:r>
            <a:r>
              <a:rPr lang="en-US" altLang="ko-KR" dirty="0" smtClean="0"/>
              <a:t>air-interface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AI/ML for air interface 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R19 is expected to support the following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The following one-sided model use cases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Spatial and/or temporal domain beam prediction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Direct AI/ML positioning and AI/ML-assisted positioning 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Temporal domain CSI prediction (UE-sided model only) 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Functionality based LCM framework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Applicability report</a:t>
            </a:r>
          </a:p>
          <a:p>
            <a:pPr lvl="3"/>
            <a:r>
              <a:rPr lang="en-US" altLang="ko-KR" sz="1600" dirty="0">
                <a:solidFill>
                  <a:srgbClr val="6B6B6B"/>
                </a:solidFill>
              </a:rPr>
              <a:t>NW-side data collection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Study objectives in R19 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The following two-sided model use case</a:t>
            </a:r>
            <a:endParaRPr lang="en-US" altLang="ko-KR" sz="1800" dirty="0">
              <a:solidFill>
                <a:srgbClr val="6B6B6B"/>
              </a:solidFill>
            </a:endParaRPr>
          </a:p>
          <a:p>
            <a:pPr lvl="3"/>
            <a:r>
              <a:rPr lang="en-US" altLang="ko-KR" sz="1600" dirty="0" smtClean="0">
                <a:solidFill>
                  <a:srgbClr val="6B6B6B"/>
                </a:solidFill>
              </a:rPr>
              <a:t>CSI </a:t>
            </a:r>
            <a:r>
              <a:rPr lang="en-US" altLang="ko-KR" sz="1600" dirty="0">
                <a:solidFill>
                  <a:srgbClr val="6B6B6B"/>
                </a:solidFill>
              </a:rPr>
              <a:t>compression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Model identification and model transfer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CN/OAM/OTT collection of UE-sided model training data 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Testability and interoperability </a:t>
            </a:r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5777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Discussion on Rel-20 AI/ML </a:t>
            </a:r>
            <a:r>
              <a:rPr lang="en-US" altLang="ko-KR" dirty="0" smtClean="0"/>
              <a:t>air-interface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High level principles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Duplicated discussion between 5G-A and 6G should be avoided.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Non-urgent topics from real deployment perspective should be deprioritized.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Scope/TU of Rel-20 AIML work item (if supported) should be reduced and maintained in a reasonable level(e.g. ~1TU for </a:t>
            </a:r>
            <a:r>
              <a:rPr lang="en-US" altLang="ko-KR" sz="2000" dirty="0" smtClean="0">
                <a:solidFill>
                  <a:srgbClr val="6B6B6B"/>
                </a:solidFill>
              </a:rPr>
              <a:t>RAN1) </a:t>
            </a:r>
            <a:r>
              <a:rPr lang="en-US" altLang="ko-KR" sz="2000" dirty="0">
                <a:solidFill>
                  <a:srgbClr val="6B6B6B"/>
                </a:solidFill>
              </a:rPr>
              <a:t>compared to AIML SIs/WIs in previous releases considering that 6G SI is likely to take more than half of the overall TU budget.</a:t>
            </a:r>
          </a:p>
          <a:p>
            <a:r>
              <a:rPr lang="en-US" altLang="ko-KR" sz="2400" b="1" dirty="0">
                <a:solidFill>
                  <a:srgbClr val="6B6B6B"/>
                </a:solidFill>
              </a:rPr>
              <a:t>Discussion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Among the considered use cases in previous releases, two-sided model based CSI compression use-case has more practical challenges (e.g. compatibility across different vendors, testability) compared to other one-side model based use </a:t>
            </a:r>
            <a:r>
              <a:rPr lang="en-US" altLang="ko-KR" sz="2000" dirty="0" smtClean="0">
                <a:solidFill>
                  <a:srgbClr val="6B6B6B"/>
                </a:solidFill>
              </a:rPr>
              <a:t>cases.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Two-sided model based CSI compression use-case would require much larger specification impact including model identification and model-based LCM which would fit better to 6G.</a:t>
            </a: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7534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candidates for Rel-20 AI/ML for air-interface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xmlns="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GB" altLang="ko-KR" sz="2400" b="1" dirty="0">
                <a:solidFill>
                  <a:srgbClr val="6B6B6B"/>
                </a:solidFill>
              </a:rPr>
              <a:t>#1. Left-over for Positioning</a:t>
            </a:r>
          </a:p>
          <a:p>
            <a:pPr lvl="1"/>
            <a:r>
              <a:rPr lang="en-GB" altLang="ko-KR" sz="2000" dirty="0"/>
              <a:t>Motivation: </a:t>
            </a:r>
          </a:p>
          <a:p>
            <a:pPr lvl="2"/>
            <a:r>
              <a:rPr lang="en-GB" altLang="ko-KR" sz="1800" dirty="0"/>
              <a:t>AI/ML based positioning has high potential to improve NR based positioning accuracy.</a:t>
            </a:r>
          </a:p>
          <a:p>
            <a:pPr lvl="2"/>
            <a:r>
              <a:rPr lang="en-GB" altLang="ko-KR" sz="1800" dirty="0"/>
              <a:t>For 2</a:t>
            </a:r>
            <a:r>
              <a:rPr lang="en-GB" altLang="ko-KR" sz="1800" baseline="30000" dirty="0"/>
              <a:t>nd</a:t>
            </a:r>
            <a:r>
              <a:rPr lang="en-GB" altLang="ko-KR" sz="1800" dirty="0"/>
              <a:t> priority Case 2a/2b, they were not discussed during Q4 of 2024 and there was no further progress on these use cases in RAN1#120. Therefore, considering that only two meetings left for Rel-19,</a:t>
            </a:r>
            <a:r>
              <a:rPr lang="en-US" altLang="ko-KR" sz="1800" dirty="0"/>
              <a:t> these use cases seem difficult to be completed in Rel-19</a:t>
            </a:r>
            <a:r>
              <a:rPr lang="en-US" altLang="ko-KR" sz="1800" dirty="0" smtClean="0"/>
              <a:t>.</a:t>
            </a:r>
          </a:p>
          <a:p>
            <a:pPr lvl="3"/>
            <a:r>
              <a:rPr lang="en-US" altLang="ko-KR" sz="1400" dirty="0"/>
              <a:t>Direct AI/ML positioning:</a:t>
            </a:r>
          </a:p>
          <a:p>
            <a:pPr lvl="4"/>
            <a:r>
              <a:rPr lang="en-US" altLang="ko-KR" sz="1400" dirty="0"/>
              <a:t>(1st priority) Case 1: UE-based positioning with UE-side model, direct AI/ML positioning</a:t>
            </a:r>
          </a:p>
          <a:p>
            <a:pPr lvl="4"/>
            <a:r>
              <a:rPr lang="en-US" altLang="ko-KR" sz="1400" dirty="0">
                <a:highlight>
                  <a:srgbClr val="FFFF00"/>
                </a:highlight>
              </a:rPr>
              <a:t>(2nd priority) </a:t>
            </a:r>
            <a:r>
              <a:rPr lang="en-US" altLang="ko-KR" sz="1400" dirty="0"/>
              <a:t>Case 2b: UE-assisted/LMF-based positioning with LMF-side model, direct AI/ML positioning</a:t>
            </a:r>
          </a:p>
          <a:p>
            <a:pPr lvl="4"/>
            <a:r>
              <a:rPr lang="en-US" altLang="ko-KR" sz="1400" dirty="0"/>
              <a:t>(1st priority) Case 3b: NG-RAN node assisted positioning with LMF-side model, direct AI/ML positioning</a:t>
            </a:r>
          </a:p>
          <a:p>
            <a:pPr lvl="3"/>
            <a:r>
              <a:rPr lang="en-US" altLang="ko-KR" sz="1400" dirty="0"/>
              <a:t>AI/ML assisted positioning </a:t>
            </a:r>
            <a:r>
              <a:rPr lang="en-US" altLang="ko-KR" sz="1200" dirty="0"/>
              <a:t>		 	</a:t>
            </a:r>
          </a:p>
          <a:p>
            <a:pPr lvl="4"/>
            <a:r>
              <a:rPr lang="en-US" altLang="ko-KR" sz="1400" dirty="0">
                <a:highlight>
                  <a:srgbClr val="FFFF00"/>
                </a:highlight>
              </a:rPr>
              <a:t>(2nd priority) </a:t>
            </a:r>
            <a:r>
              <a:rPr lang="en-US" altLang="ko-KR" sz="1400" dirty="0"/>
              <a:t>Case 2a: UE-assisted/LMF-based positioning with UE-side model, AI/ML assisted positioning</a:t>
            </a:r>
          </a:p>
          <a:p>
            <a:pPr lvl="4"/>
            <a:r>
              <a:rPr lang="en-US" altLang="ko-KR" sz="1400" dirty="0"/>
              <a:t>(1st priority) Case 3a: NG-RAN node assisted positioning with </a:t>
            </a:r>
            <a:r>
              <a:rPr lang="en-US" altLang="ko-KR" sz="1400" dirty="0" err="1"/>
              <a:t>gNB</a:t>
            </a:r>
            <a:r>
              <a:rPr lang="en-US" altLang="ko-KR" sz="1400" dirty="0"/>
              <a:t>-side model, AI/ML assisted positioning</a:t>
            </a:r>
          </a:p>
          <a:p>
            <a:pPr lvl="2"/>
            <a:r>
              <a:rPr lang="en-US" altLang="ko-KR" sz="1800" dirty="0" smtClean="0"/>
              <a:t>Assuming </a:t>
            </a:r>
            <a:r>
              <a:rPr lang="en-US" altLang="ko-KR" sz="1800" dirty="0"/>
              <a:t>that 1</a:t>
            </a:r>
            <a:r>
              <a:rPr lang="en-US" altLang="ko-KR" sz="1800" baseline="30000" dirty="0"/>
              <a:t>st</a:t>
            </a:r>
            <a:r>
              <a:rPr lang="en-US" altLang="ko-KR" sz="1800" dirty="0"/>
              <a:t> priority cases are well supported in Rel-19, the additional work for Rel-20 seems small.</a:t>
            </a:r>
          </a:p>
          <a:p>
            <a:pPr lvl="2"/>
            <a:r>
              <a:rPr lang="en-US" altLang="ko-KR" sz="1800" dirty="0"/>
              <a:t>No overlap with 6G SI is expected.</a:t>
            </a:r>
          </a:p>
          <a:p>
            <a:r>
              <a:rPr lang="en-US" altLang="ko-KR" sz="2400" b="1" dirty="0" smtClean="0">
                <a:solidFill>
                  <a:srgbClr val="6B6B6B"/>
                </a:solidFill>
              </a:rPr>
              <a:t>#</a:t>
            </a:r>
            <a:r>
              <a:rPr lang="en-US" altLang="ko-KR" sz="2400" b="1" dirty="0">
                <a:solidFill>
                  <a:srgbClr val="6B6B6B"/>
                </a:solidFill>
              </a:rPr>
              <a:t>2. CSI prediction with NW-sided model</a:t>
            </a:r>
          </a:p>
          <a:p>
            <a:pPr lvl="1"/>
            <a:r>
              <a:rPr lang="en-US" altLang="ko-KR" sz="2000" dirty="0"/>
              <a:t>Motivation:</a:t>
            </a:r>
          </a:p>
          <a:p>
            <a:pPr lvl="2"/>
            <a:r>
              <a:rPr lang="en-US" altLang="ko-KR" sz="1800" dirty="0"/>
              <a:t>CSI prediction is beneficial to mitigate CSI aging problem and/or to reduce CSI-RS and CSI reporting overhead. </a:t>
            </a:r>
          </a:p>
          <a:p>
            <a:pPr lvl="2"/>
            <a:r>
              <a:rPr lang="en-US" altLang="ko-KR" sz="1800" dirty="0"/>
              <a:t>The inference operation for CSI prediction can be done at either UE-side or NW-side. However, only UE-side model has been considered in 3GPP mainly due to lack of time.</a:t>
            </a:r>
          </a:p>
          <a:p>
            <a:pPr lvl="2"/>
            <a:r>
              <a:rPr lang="en-US" altLang="ko-KR" sz="1800" dirty="0"/>
              <a:t>CSI prediction using NW side model is an attractive option for operators and NW vendors, and expected specification impact is small compared to UE sided model, e.g. NW-side data collection.</a:t>
            </a: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22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sz="2400" b="1" dirty="0">
                <a:solidFill>
                  <a:srgbClr val="6B6B6B"/>
                </a:solidFill>
              </a:rPr>
              <a:t>Proposal for Rel-20 AI/ML for air-interface 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Rel-20 5G-A focus on the following use cases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Positioning left-over (i.e. Case 2a/2b)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CSI </a:t>
            </a:r>
            <a:r>
              <a:rPr lang="en-US" altLang="ko-KR" sz="1800" dirty="0">
                <a:solidFill>
                  <a:srgbClr val="6B6B6B"/>
                </a:solidFill>
              </a:rPr>
              <a:t>prediction with NW-sided model</a:t>
            </a: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The following topics are discussed in Rel-20 6G SI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Two-sided model based use cases including CSI compression and new use-cases (e.g. RS overhead reduction)</a:t>
            </a:r>
          </a:p>
          <a:p>
            <a:pPr lvl="2"/>
            <a:r>
              <a:rPr lang="en-US" altLang="ko-KR" sz="1800" dirty="0">
                <a:solidFill>
                  <a:srgbClr val="6B6B6B"/>
                </a:solidFill>
              </a:rPr>
              <a:t>AIML framework that may support model identification/LCM and model transfer.</a:t>
            </a:r>
          </a:p>
          <a:p>
            <a:pPr lvl="2"/>
            <a:endParaRPr lang="en-US" altLang="ko-KR" sz="1600" dirty="0">
              <a:solidFill>
                <a:srgbClr val="FF0000"/>
              </a:solidFill>
            </a:endParaRPr>
          </a:p>
          <a:p>
            <a:pPr lvl="1"/>
            <a:endParaRPr kumimoji="0" lang="en-US" altLang="ko-KR" sz="2000" dirty="0">
              <a:solidFill>
                <a:srgbClr val="FF0000"/>
              </a:solidFill>
            </a:endParaRPr>
          </a:p>
          <a:p>
            <a:endParaRPr kumimoji="0" lang="ko-KR" altLang="en-US" sz="3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:a16="http://schemas.microsoft.com/office/drawing/2014/main" xmlns="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35633</TotalTime>
  <Words>427</Words>
  <Application>Microsoft Office PowerPoint</Application>
  <PresentationFormat>사용자 지정</PresentationFormat>
  <Paragraphs>60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DengXian</vt:lpstr>
      <vt:lpstr>LG스마트체 Bold</vt:lpstr>
      <vt:lpstr>LG스마트체 Regular</vt:lpstr>
      <vt:lpstr>굴림</vt:lpstr>
      <vt:lpstr>맑은 고딕</vt:lpstr>
      <vt:lpstr>Arial</vt:lpstr>
      <vt:lpstr>Times New Roman</vt:lpstr>
      <vt:lpstr>Office 테마</vt:lpstr>
      <vt:lpstr>Discussion on Rel-20 AI/ML air-interface</vt:lpstr>
      <vt:lpstr>Status on AI/ML for air-interface</vt:lpstr>
      <vt:lpstr>Discussion on Rel-20 AI/ML air-interface</vt:lpstr>
      <vt:lpstr>Potential candidates for Rel-20 AI/ML for air-interface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Jiwon Kang</cp:lastModifiedBy>
  <cp:revision>2326</cp:revision>
  <dcterms:created xsi:type="dcterms:W3CDTF">2016-10-11T04:12:52Z</dcterms:created>
  <dcterms:modified xsi:type="dcterms:W3CDTF">2025-02-28T07:49:19Z</dcterms:modified>
</cp:coreProperties>
</file>