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6"/>
  </p:notesMasterIdLst>
  <p:handoutMasterIdLst>
    <p:handoutMasterId r:id="rId17"/>
  </p:handoutMasterIdLst>
  <p:sldIdLst>
    <p:sldId id="256" r:id="rId5"/>
    <p:sldId id="268" r:id="rId6"/>
    <p:sldId id="361" r:id="rId7"/>
    <p:sldId id="262" r:id="rId8"/>
    <p:sldId id="265" r:id="rId9"/>
    <p:sldId id="360" r:id="rId10"/>
    <p:sldId id="266" r:id="rId11"/>
    <p:sldId id="263" r:id="rId12"/>
    <p:sldId id="269" r:id="rId13"/>
    <p:sldId id="271" r:id="rId14"/>
    <p:sldId id="261" r:id="rId15"/>
  </p:sldIdLst>
  <p:sldSz cx="12192000" cy="6858000"/>
  <p:notesSz cx="6858000" cy="9144000"/>
  <p:embeddedFontLst>
    <p:embeddedFont>
      <p:font typeface="Ericsson Hilda" panose="020B0604020202020204" charset="0"/>
      <p:regular r:id="rId18"/>
      <p:bold r:id="rId19"/>
      <p:italic r:id="rId20"/>
      <p:boldItalic r:id="rId21"/>
    </p:embeddedFont>
    <p:embeddedFont>
      <p:font typeface="Ericsson Hilda Light" panose="020B0604020202020204" charset="0"/>
      <p:regular r:id="rId22"/>
      <p:italic r:id="rId23"/>
    </p:embeddedFont>
    <p:embeddedFont>
      <p:font typeface="Ericsson Technical Icons" panose="020B060402020202020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1CA823-2837-5B5B-AA27-E35EA9FDACC4}" name="Ericsson" initials="E" userId="Ericsson" providerId="None"/>
  <p188:author id="{585F7642-4DC6-0C83-586F-622200F0AD7E}" name="Nianshan" initials="ES" userId="Nianshan" providerId="None"/>
  <p188:author id="{9966A2A6-5881-1C10-022B-CF23072EA62D}" name="Pontus Wallentin" initials="PW" userId="Pontus Wallentin" providerId="None"/>
  <p188:author id="{A9E24EBB-27D7-5CB6-09E3-158FA80C8C53}" name="Alexander Vesely" initials="AV" userId="S::alexander.vesely@ericsson.com::38cd57a1-971d-43de-858b-ef87fd02f7f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8" clrIdx="0">
    <p:extLst>
      <p:ext uri="{19B8F6BF-5375-455C-9EA6-DF929625EA0E}">
        <p15:presenceInfo xmlns:p15="http://schemas.microsoft.com/office/powerpoint/2012/main" userId="S::andreas.hoglund@ericsson.com::d99e0641-3871-4731-9b6d-658b834f8d9b" providerId="AD"/>
      </p:ext>
    </p:extLst>
  </p:cmAuthor>
  <p:cmAuthor id="2" name="Pontus" initials="PW" lastIdx="24" clrIdx="1">
    <p:extLst>
      <p:ext uri="{19B8F6BF-5375-455C-9EA6-DF929625EA0E}">
        <p15:presenceInfo xmlns:p15="http://schemas.microsoft.com/office/powerpoint/2012/main" userId="Pontus" providerId="None"/>
      </p:ext>
    </p:extLst>
  </p:cmAuthor>
  <p:cmAuthor id="3" name="Mattias" initials="M" lastIdx="7" clrIdx="2">
    <p:extLst>
      <p:ext uri="{19B8F6BF-5375-455C-9EA6-DF929625EA0E}">
        <p15:presenceInfo xmlns:p15="http://schemas.microsoft.com/office/powerpoint/2012/main" userId="Mattias" providerId="None"/>
      </p:ext>
    </p:extLst>
  </p:cmAuthor>
  <p:cmAuthor id="4" name="Icaro" initials="E" lastIdx="7" clrIdx="3">
    <p:extLst>
      <p:ext uri="{19B8F6BF-5375-455C-9EA6-DF929625EA0E}">
        <p15:presenceInfo xmlns:p15="http://schemas.microsoft.com/office/powerpoint/2012/main" userId="Icaro" providerId="None"/>
      </p:ext>
    </p:extLst>
  </p:cmAuthor>
  <p:cmAuthor id="5" name="UAI approach" initials="U" lastIdx="6" clrIdx="4">
    <p:extLst>
      <p:ext uri="{19B8F6BF-5375-455C-9EA6-DF929625EA0E}">
        <p15:presenceInfo xmlns:p15="http://schemas.microsoft.com/office/powerpoint/2012/main" userId="UAI approac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BFC07C-8C3D-2F46-8A72-C84C1F62D591}" v="28" dt="2025-02-28T08:48:31.233"/>
    <p1510:client id="{AE936B19-EED9-4B4C-BA94-25F3387C610B}" v="1" dt="2025-02-28T08:50:54.9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nkatarao Gonuguntla" userId="S::venkatarao.gonuguntla@ericsson.com::b5e97f39-eb66-4eb9-80d9-4639ad0f0e44" providerId="AD" clId="Web-{F1018476-C01E-E47D-880F-BEE48A6DC38F}"/>
    <pc:docChg chg="modSld">
      <pc:chgData name="Venkatarao Gonuguntla" userId="S::venkatarao.gonuguntla@ericsson.com::b5e97f39-eb66-4eb9-80d9-4639ad0f0e44" providerId="AD" clId="Web-{F1018476-C01E-E47D-880F-BEE48A6DC38F}" dt="2025-02-25T09:41:33.207" v="81" actId="20577"/>
      <pc:docMkLst>
        <pc:docMk/>
      </pc:docMkLst>
      <pc:sldChg chg="modSp">
        <pc:chgData name="Venkatarao Gonuguntla" userId="S::venkatarao.gonuguntla@ericsson.com::b5e97f39-eb66-4eb9-80d9-4639ad0f0e44" providerId="AD" clId="Web-{F1018476-C01E-E47D-880F-BEE48A6DC38F}" dt="2025-02-25T09:41:33.207" v="81" actId="20577"/>
        <pc:sldMkLst>
          <pc:docMk/>
          <pc:sldMk cId="3736249132" sldId="262"/>
        </pc:sldMkLst>
        <pc:spChg chg="mod">
          <ac:chgData name="Venkatarao Gonuguntla" userId="S::venkatarao.gonuguntla@ericsson.com::b5e97f39-eb66-4eb9-80d9-4639ad0f0e44" providerId="AD" clId="Web-{F1018476-C01E-E47D-880F-BEE48A6DC38F}" dt="2025-02-25T09:41:33.207" v="81" actId="20577"/>
          <ac:spMkLst>
            <pc:docMk/>
            <pc:sldMk cId="3736249132" sldId="262"/>
            <ac:spMk id="3" creationId="{66A48218-F126-892D-BBC5-961CD321ED56}"/>
          </ac:spMkLst>
        </pc:spChg>
      </pc:sldChg>
    </pc:docChg>
  </pc:docChgLst>
  <pc:docChgLst>
    <pc:chgData name="Mattias Bergström A" userId="c58df720-3711-42b6-ade6-a50cc3541ff4" providerId="ADAL" clId="{9CDB646D-10D1-4015-B45B-0BD6E54C362E}"/>
    <pc:docChg chg="modSld">
      <pc:chgData name="Mattias Bergström A" userId="c58df720-3711-42b6-ade6-a50cc3541ff4" providerId="ADAL" clId="{9CDB646D-10D1-4015-B45B-0BD6E54C362E}" dt="2024-12-03T09:34:20.225" v="27"/>
      <pc:docMkLst>
        <pc:docMk/>
      </pc:docMkLst>
      <pc:sldChg chg="modSp mod">
        <pc:chgData name="Mattias Bergström A" userId="c58df720-3711-42b6-ade6-a50cc3541ff4" providerId="ADAL" clId="{9CDB646D-10D1-4015-B45B-0BD6E54C362E}" dt="2024-12-03T09:34:20.225" v="27"/>
        <pc:sldMkLst>
          <pc:docMk/>
          <pc:sldMk cId="1218855417" sldId="256"/>
        </pc:sldMkLst>
        <pc:spChg chg="mod">
          <ac:chgData name="Mattias Bergström A" userId="c58df720-3711-42b6-ade6-a50cc3541ff4" providerId="ADAL" clId="{9CDB646D-10D1-4015-B45B-0BD6E54C362E}" dt="2024-12-03T09:34:20.225" v="27"/>
          <ac:spMkLst>
            <pc:docMk/>
            <pc:sldMk cId="1218855417" sldId="256"/>
            <ac:spMk id="3" creationId="{5E292CD8-FDCA-4849-BCA4-C507C9513116}"/>
          </ac:spMkLst>
        </pc:spChg>
      </pc:sldChg>
    </pc:docChg>
  </pc:docChgLst>
  <pc:docChgLst>
    <pc:chgData name="Mattias Bergström A" userId="c58df720-3711-42b6-ade6-a50cc3541ff4" providerId="ADAL" clId="{AE936B19-EED9-4B4C-BA94-25F3387C610B}"/>
    <pc:docChg chg="modSld">
      <pc:chgData name="Mattias Bergström A" userId="c58df720-3711-42b6-ade6-a50cc3541ff4" providerId="ADAL" clId="{AE936B19-EED9-4B4C-BA94-25F3387C610B}" dt="2025-02-28T08:50:54.951" v="0" actId="12"/>
      <pc:docMkLst>
        <pc:docMk/>
      </pc:docMkLst>
      <pc:sldChg chg="modSp mod">
        <pc:chgData name="Mattias Bergström A" userId="c58df720-3711-42b6-ade6-a50cc3541ff4" providerId="ADAL" clId="{AE936B19-EED9-4B4C-BA94-25F3387C610B}" dt="2025-02-28T08:50:54.951" v="0" actId="12"/>
        <pc:sldMkLst>
          <pc:docMk/>
          <pc:sldMk cId="2970702293" sldId="361"/>
        </pc:sldMkLst>
        <pc:spChg chg="mod">
          <ac:chgData name="Mattias Bergström A" userId="c58df720-3711-42b6-ade6-a50cc3541ff4" providerId="ADAL" clId="{AE936B19-EED9-4B4C-BA94-25F3387C610B}" dt="2025-02-28T08:50:54.951" v="0" actId="12"/>
          <ac:spMkLst>
            <pc:docMk/>
            <pc:sldMk cId="2970702293" sldId="361"/>
            <ac:spMk id="3" creationId="{7614FAA1-95FF-67ED-098F-78A95BF75EA8}"/>
          </ac:spMkLst>
        </pc:spChg>
      </pc:sldChg>
    </pc:docChg>
  </pc:docChgLst>
  <pc:docChgLst>
    <pc:chgData name="Antonino Orsino" userId="e793d57e-a3d7-4734-a39e-f72334b235a0" providerId="ADAL" clId="{44BFC07C-8C3D-2F46-8A72-C84C1F62D591}"/>
    <pc:docChg chg="undo custSel addSld modSld sldOrd">
      <pc:chgData name="Antonino Orsino" userId="e793d57e-a3d7-4734-a39e-f72334b235a0" providerId="ADAL" clId="{44BFC07C-8C3D-2F46-8A72-C84C1F62D591}" dt="2025-02-28T08:48:31.233" v="1113" actId="20577"/>
      <pc:docMkLst>
        <pc:docMk/>
      </pc:docMkLst>
      <pc:sldChg chg="addSp modSp mod modCm">
        <pc:chgData name="Antonino Orsino" userId="e793d57e-a3d7-4734-a39e-f72334b235a0" providerId="ADAL" clId="{44BFC07C-8C3D-2F46-8A72-C84C1F62D591}" dt="2025-02-28T07:46:19.612" v="239" actId="13926"/>
        <pc:sldMkLst>
          <pc:docMk/>
          <pc:sldMk cId="1218855417" sldId="256"/>
        </pc:sldMkLst>
        <pc:spChg chg="mod">
          <ac:chgData name="Antonino Orsino" userId="e793d57e-a3d7-4734-a39e-f72334b235a0" providerId="ADAL" clId="{44BFC07C-8C3D-2F46-8A72-C84C1F62D591}" dt="2025-02-28T07:45:41.476" v="218" actId="20577"/>
          <ac:spMkLst>
            <pc:docMk/>
            <pc:sldMk cId="1218855417" sldId="256"/>
            <ac:spMk id="3" creationId="{5E292CD8-FDCA-4849-BCA4-C507C9513116}"/>
          </ac:spMkLst>
        </pc:spChg>
        <pc:spChg chg="mod">
          <ac:chgData name="Antonino Orsino" userId="e793d57e-a3d7-4734-a39e-f72334b235a0" providerId="ADAL" clId="{44BFC07C-8C3D-2F46-8A72-C84C1F62D591}" dt="2025-02-28T07:46:19.612" v="239" actId="13926"/>
          <ac:spMkLst>
            <pc:docMk/>
            <pc:sldMk cId="1218855417" sldId="256"/>
            <ac:spMk id="4" creationId="{2375DAB2-590C-4938-8058-2B80E2AC3929}"/>
          </ac:spMkLst>
        </pc:spChg>
        <pc:spChg chg="add mod">
          <ac:chgData name="Antonino Orsino" userId="e793d57e-a3d7-4734-a39e-f72334b235a0" providerId="ADAL" clId="{44BFC07C-8C3D-2F46-8A72-C84C1F62D591}" dt="2025-02-25T08:25:46.616" v="56" actId="767"/>
          <ac:spMkLst>
            <pc:docMk/>
            <pc:sldMk cId="1218855417" sldId="256"/>
            <ac:spMk id="5" creationId="{FFBBC476-ED58-15A7-062A-CE2F062DA196}"/>
          </ac:spMkLst>
        </pc:spChg>
        <pc:spChg chg="mod">
          <ac:chgData name="Antonino Orsino" userId="e793d57e-a3d7-4734-a39e-f72334b235a0" providerId="ADAL" clId="{44BFC07C-8C3D-2F46-8A72-C84C1F62D591}" dt="2025-02-28T07:46:05.929" v="227" actId="13926"/>
          <ac:spMkLst>
            <pc:docMk/>
            <pc:sldMk cId="1218855417" sldId="256"/>
            <ac:spMk id="6" creationId="{7D93193D-CEB5-4A27-9F29-EA8F160B6877}"/>
          </ac:spMkLst>
        </pc:spChg>
        <pc:extLst>
          <p:ext xmlns:p="http://schemas.openxmlformats.org/presentationml/2006/main" uri="{D6D511B9-2390-475A-947B-AFAB55BFBCF1}">
            <pc226:cmChg xmlns:pc226="http://schemas.microsoft.com/office/powerpoint/2022/06/main/command" chg="mod">
              <pc226:chgData name="Antonino Orsino" userId="e793d57e-a3d7-4734-a39e-f72334b235a0" providerId="ADAL" clId="{44BFC07C-8C3D-2F46-8A72-C84C1F62D591}" dt="2025-02-28T07:45:41.476" v="218" actId="20577"/>
              <pc2:cmMkLst xmlns:pc2="http://schemas.microsoft.com/office/powerpoint/2019/9/main/command">
                <pc:docMk/>
                <pc:sldMk cId="1218855417" sldId="256"/>
                <pc2:cmMk id="{52B9EDBC-BBFE-9444-8FAC-3CB8FE09943A}"/>
              </pc2:cmMkLst>
            </pc226:cmChg>
          </p:ext>
        </pc:extLst>
      </pc:sldChg>
      <pc:sldChg chg="modSp mod">
        <pc:chgData name="Antonino Orsino" userId="e793d57e-a3d7-4734-a39e-f72334b235a0" providerId="ADAL" clId="{44BFC07C-8C3D-2F46-8A72-C84C1F62D591}" dt="2025-02-28T08:47:26.376" v="1110" actId="20577"/>
        <pc:sldMkLst>
          <pc:docMk/>
          <pc:sldMk cId="3736249132" sldId="262"/>
        </pc:sldMkLst>
        <pc:spChg chg="mod">
          <ac:chgData name="Antonino Orsino" userId="e793d57e-a3d7-4734-a39e-f72334b235a0" providerId="ADAL" clId="{44BFC07C-8C3D-2F46-8A72-C84C1F62D591}" dt="2025-02-28T08:47:26.376" v="1110" actId="20577"/>
          <ac:spMkLst>
            <pc:docMk/>
            <pc:sldMk cId="3736249132" sldId="262"/>
            <ac:spMk id="3" creationId="{66A48218-F126-892D-BBC5-961CD321ED56}"/>
          </ac:spMkLst>
        </pc:spChg>
      </pc:sldChg>
      <pc:sldChg chg="ord">
        <pc:chgData name="Antonino Orsino" userId="e793d57e-a3d7-4734-a39e-f72334b235a0" providerId="ADAL" clId="{44BFC07C-8C3D-2F46-8A72-C84C1F62D591}" dt="2025-02-25T08:38:41.313" v="77" actId="20578"/>
        <pc:sldMkLst>
          <pc:docMk/>
          <pc:sldMk cId="3220967653" sldId="263"/>
        </pc:sldMkLst>
      </pc:sldChg>
      <pc:sldChg chg="ord">
        <pc:chgData name="Antonino Orsino" userId="e793d57e-a3d7-4734-a39e-f72334b235a0" providerId="ADAL" clId="{44BFC07C-8C3D-2F46-8A72-C84C1F62D591}" dt="2025-02-25T08:38:15.007" v="75" actId="20578"/>
        <pc:sldMkLst>
          <pc:docMk/>
          <pc:sldMk cId="3429229513" sldId="265"/>
        </pc:sldMkLst>
      </pc:sldChg>
      <pc:sldChg chg="ord">
        <pc:chgData name="Antonino Orsino" userId="e793d57e-a3d7-4734-a39e-f72334b235a0" providerId="ADAL" clId="{44BFC07C-8C3D-2F46-8A72-C84C1F62D591}" dt="2025-02-25T08:38:28.889" v="76" actId="20578"/>
        <pc:sldMkLst>
          <pc:docMk/>
          <pc:sldMk cId="3502837309" sldId="266"/>
        </pc:sldMkLst>
      </pc:sldChg>
      <pc:sldChg chg="modSp mod">
        <pc:chgData name="Antonino Orsino" userId="e793d57e-a3d7-4734-a39e-f72334b235a0" providerId="ADAL" clId="{44BFC07C-8C3D-2F46-8A72-C84C1F62D591}" dt="2025-02-28T08:46:01.590" v="1085" actId="20577"/>
        <pc:sldMkLst>
          <pc:docMk/>
          <pc:sldMk cId="2657078149" sldId="268"/>
        </pc:sldMkLst>
        <pc:spChg chg="mod">
          <ac:chgData name="Antonino Orsino" userId="e793d57e-a3d7-4734-a39e-f72334b235a0" providerId="ADAL" clId="{44BFC07C-8C3D-2F46-8A72-C84C1F62D591}" dt="2025-02-28T07:48:55.092" v="292" actId="20577"/>
          <ac:spMkLst>
            <pc:docMk/>
            <pc:sldMk cId="2657078149" sldId="268"/>
            <ac:spMk id="2" creationId="{A9E7D814-BAC5-9512-EEF3-E4FB20620EC0}"/>
          </ac:spMkLst>
        </pc:spChg>
        <pc:spChg chg="mod">
          <ac:chgData name="Antonino Orsino" userId="e793d57e-a3d7-4734-a39e-f72334b235a0" providerId="ADAL" clId="{44BFC07C-8C3D-2F46-8A72-C84C1F62D591}" dt="2025-02-28T08:46:01.590" v="1085" actId="20577"/>
          <ac:spMkLst>
            <pc:docMk/>
            <pc:sldMk cId="2657078149" sldId="268"/>
            <ac:spMk id="3" creationId="{60844D54-7E5B-7038-C172-4F5496BE54F9}"/>
          </ac:spMkLst>
        </pc:spChg>
      </pc:sldChg>
      <pc:sldChg chg="modSp mod ord">
        <pc:chgData name="Antonino Orsino" userId="e793d57e-a3d7-4734-a39e-f72334b235a0" providerId="ADAL" clId="{44BFC07C-8C3D-2F46-8A72-C84C1F62D591}" dt="2025-02-28T08:48:31.233" v="1113" actId="20577"/>
        <pc:sldMkLst>
          <pc:docMk/>
          <pc:sldMk cId="2393825742" sldId="271"/>
        </pc:sldMkLst>
        <pc:spChg chg="mod">
          <ac:chgData name="Antonino Orsino" userId="e793d57e-a3d7-4734-a39e-f72334b235a0" providerId="ADAL" clId="{44BFC07C-8C3D-2F46-8A72-C84C1F62D591}" dt="2025-02-28T08:48:31.233" v="1113" actId="20577"/>
          <ac:spMkLst>
            <pc:docMk/>
            <pc:sldMk cId="2393825742" sldId="271"/>
            <ac:spMk id="3" creationId="{82C9E1A2-6A81-6CF6-E678-6EE47A2FE186}"/>
          </ac:spMkLst>
        </pc:spChg>
      </pc:sldChg>
      <pc:sldChg chg="modSp mod">
        <pc:chgData name="Antonino Orsino" userId="e793d57e-a3d7-4734-a39e-f72334b235a0" providerId="ADAL" clId="{44BFC07C-8C3D-2F46-8A72-C84C1F62D591}" dt="2025-02-25T09:13:23.198" v="216" actId="20577"/>
        <pc:sldMkLst>
          <pc:docMk/>
          <pc:sldMk cId="4047872524" sldId="360"/>
        </pc:sldMkLst>
        <pc:spChg chg="mod">
          <ac:chgData name="Antonino Orsino" userId="e793d57e-a3d7-4734-a39e-f72334b235a0" providerId="ADAL" clId="{44BFC07C-8C3D-2F46-8A72-C84C1F62D591}" dt="2025-02-25T09:13:23.198" v="216" actId="20577"/>
          <ac:spMkLst>
            <pc:docMk/>
            <pc:sldMk cId="4047872524" sldId="360"/>
            <ac:spMk id="3" creationId="{C411BBC4-7F65-DF95-BA08-9A2D60679A92}"/>
          </ac:spMkLst>
        </pc:spChg>
      </pc:sldChg>
      <pc:sldChg chg="add">
        <pc:chgData name="Antonino Orsino" userId="e793d57e-a3d7-4734-a39e-f72334b235a0" providerId="ADAL" clId="{44BFC07C-8C3D-2F46-8A72-C84C1F62D591}" dt="2025-02-28T07:48:36.899" v="240" actId="2890"/>
        <pc:sldMkLst>
          <pc:docMk/>
          <pc:sldMk cId="2970702293" sldId="361"/>
        </pc:sldMkLst>
      </pc:sldChg>
    </pc:docChg>
  </pc:docChgLst>
  <pc:docChgLst>
    <pc:chgData name="Venkatarao Gonuguntla" userId="S::venkatarao.gonuguntla@ericsson.com::b5e97f39-eb66-4eb9-80d9-4639ad0f0e44" providerId="AD" clId="Web-{ECD3A662-6D4C-F5C2-CE86-C477135D8EBE}"/>
    <pc:docChg chg="modSld">
      <pc:chgData name="Venkatarao Gonuguntla" userId="S::venkatarao.gonuguntla@ericsson.com::b5e97f39-eb66-4eb9-80d9-4639ad0f0e44" providerId="AD" clId="Web-{ECD3A662-6D4C-F5C2-CE86-C477135D8EBE}" dt="2025-02-27T07:03:36.739" v="5" actId="20577"/>
      <pc:docMkLst>
        <pc:docMk/>
      </pc:docMkLst>
      <pc:sldChg chg="modSp">
        <pc:chgData name="Venkatarao Gonuguntla" userId="S::venkatarao.gonuguntla@ericsson.com::b5e97f39-eb66-4eb9-80d9-4639ad0f0e44" providerId="AD" clId="Web-{ECD3A662-6D4C-F5C2-CE86-C477135D8EBE}" dt="2025-02-27T07:03:36.739" v="5" actId="20577"/>
        <pc:sldMkLst>
          <pc:docMk/>
          <pc:sldMk cId="3736249132" sldId="262"/>
        </pc:sldMkLst>
        <pc:spChg chg="mod">
          <ac:chgData name="Venkatarao Gonuguntla" userId="S::venkatarao.gonuguntla@ericsson.com::b5e97f39-eb66-4eb9-80d9-4639ad0f0e44" providerId="AD" clId="Web-{ECD3A662-6D4C-F5C2-CE86-C477135D8EBE}" dt="2025-02-27T07:03:36.739" v="5" actId="20577"/>
          <ac:spMkLst>
            <pc:docMk/>
            <pc:sldMk cId="3736249132" sldId="262"/>
            <ac:spMk id="3" creationId="{66A48218-F126-892D-BBC5-961CD321ED5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328361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92AC96B-4D67-4510-9E86-C4D3070C1282}" type="slidenum">
              <a:rPr lang="en-US" smtClean="0"/>
              <a:t>11</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F6704-186D-4307-9201-33C0BF4492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D1F812EF-B313-4749-BDF4-6190D29EB6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17B9E58-06A3-4030-9294-0B729702FDCC}"/>
              </a:ext>
            </a:extLst>
          </p:cNvPr>
          <p:cNvSpPr>
            <a:spLocks noGrp="1"/>
          </p:cNvSpPr>
          <p:nvPr>
            <p:ph type="dt" sz="half" idx="10"/>
          </p:nvPr>
        </p:nvSpPr>
        <p:spPr/>
        <p:txBody>
          <a:bodyPr/>
          <a:lstStyle/>
          <a:p>
            <a:fld id="{D65B110F-F7D6-4AB5-8A16-5D3D00B96C6B}" type="datetimeFigureOut">
              <a:rPr lang="sv-SE" smtClean="0"/>
              <a:t>2025-02-28</a:t>
            </a:fld>
            <a:endParaRPr lang="sv-SE"/>
          </a:p>
        </p:txBody>
      </p:sp>
      <p:sp>
        <p:nvSpPr>
          <p:cNvPr id="5" name="Footer Placeholder 4">
            <a:extLst>
              <a:ext uri="{FF2B5EF4-FFF2-40B4-BE49-F238E27FC236}">
                <a16:creationId xmlns:a16="http://schemas.microsoft.com/office/drawing/2014/main" id="{0F2AC60E-E579-46A5-86B4-2A31256B0B9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A52D1D-2FE4-4383-BFB8-38438495107A}"/>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4137628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a:xfrm>
            <a:off x="1578186" y="1655162"/>
            <a:ext cx="8710507" cy="1941477"/>
          </a:xfrm>
        </p:spPr>
        <p:txBody>
          <a:bodyPr/>
          <a:lstStyle/>
          <a:p>
            <a:r>
              <a:rPr lang="en-US"/>
              <a:t>Rel-20 Mobility enhancements</a:t>
            </a:r>
            <a:endParaRPr lang="sv-SE"/>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a:xfrm>
            <a:off x="4064000" y="4241024"/>
            <a:ext cx="3596640" cy="516149"/>
          </a:xfrm>
        </p:spPr>
        <p:txBody>
          <a:bodyPr/>
          <a:lstStyle/>
          <a:p>
            <a:r>
              <a:rPr lang="sv-SE"/>
              <a:t>Ericsson</a:t>
            </a:r>
          </a:p>
        </p:txBody>
      </p:sp>
      <p:sp>
        <p:nvSpPr>
          <p:cNvPr id="4" name="Google Shape;87;p13">
            <a:extLst>
              <a:ext uri="{FF2B5EF4-FFF2-40B4-BE49-F238E27FC236}">
                <a16:creationId xmlns:a16="http://schemas.microsoft.com/office/drawing/2014/main" id="{2375DAB2-590C-4938-8058-2B80E2AC3929}"/>
              </a:ext>
            </a:extLst>
          </p:cNvPr>
          <p:cNvSpPr/>
          <p:nvPr/>
        </p:nvSpPr>
        <p:spPr>
          <a:xfrm>
            <a:off x="0" y="0"/>
            <a:ext cx="6096000" cy="12003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3GPP TSG RAN#107</a:t>
            </a:r>
            <a:endParaRPr/>
          </a:p>
          <a:p>
            <a:pPr lvl="0"/>
            <a:r>
              <a:rPr lang="en-US" sz="1800">
                <a:solidFill>
                  <a:schemeClr val="dk1"/>
                </a:solidFill>
                <a:latin typeface="Calibri"/>
                <a:ea typeface="Calibri"/>
                <a:cs typeface="Calibri"/>
                <a:sym typeface="Calibri"/>
              </a:rPr>
              <a:t>Incheon, KR</a:t>
            </a:r>
          </a:p>
          <a:p>
            <a:pPr lvl="0"/>
            <a:r>
              <a:rPr lang="en-US" sz="1800">
                <a:solidFill>
                  <a:schemeClr val="dk1"/>
                </a:solidFill>
                <a:latin typeface="Calibri"/>
                <a:ea typeface="Calibri"/>
                <a:cs typeface="Calibri"/>
                <a:sym typeface="Calibri"/>
              </a:rPr>
              <a:t>2025-03-12 - 2025-03-14</a:t>
            </a:r>
          </a:p>
          <a:p>
            <a:pPr lvl="0"/>
            <a:r>
              <a:rPr lang="en-US" sz="1800">
                <a:solidFill>
                  <a:schemeClr val="dk1"/>
                </a:solidFill>
                <a:latin typeface="Calibri"/>
                <a:ea typeface="Calibri"/>
                <a:cs typeface="Calibri"/>
                <a:sym typeface="Calibri"/>
              </a:rPr>
              <a:t>Agenda Item: 15.2.8.1</a:t>
            </a:r>
            <a:endParaRPr lang="en-US" sz="1800" b="0" i="0" u="none" strike="noStrike" cap="none">
              <a:solidFill>
                <a:schemeClr val="dk1"/>
              </a:solidFill>
              <a:latin typeface="Calibri"/>
              <a:ea typeface="Calibri"/>
              <a:cs typeface="Calibri"/>
              <a:sym typeface="Calibri"/>
            </a:endParaRP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10016128" y="183461"/>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sv-SE" b="1"/>
              <a:t>RP-250390</a:t>
            </a:r>
            <a:endParaRPr lang="sv-SE"/>
          </a:p>
        </p:txBody>
      </p:sp>
      <p:sp>
        <p:nvSpPr>
          <p:cNvPr id="5" name="TextBox 4">
            <a:extLst>
              <a:ext uri="{FF2B5EF4-FFF2-40B4-BE49-F238E27FC236}">
                <a16:creationId xmlns:a16="http://schemas.microsoft.com/office/drawing/2014/main" id="{FFBBC476-ED58-15A7-062A-CE2F062DA196}"/>
              </a:ext>
            </a:extLst>
          </p:cNvPr>
          <p:cNvSpPr txBox="1"/>
          <p:nvPr/>
        </p:nvSpPr>
        <p:spPr bwMode="auto">
          <a:xfrm>
            <a:off x="-1260629" y="4998128"/>
            <a:ext cx="0" cy="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344488" indent="-344488" algn="l">
              <a:buClr>
                <a:schemeClr val="tx1"/>
              </a:buClr>
              <a:buFont typeface="Ericsson Hilda Light" panose="00000400000000000000" pitchFamily="2" charset="0"/>
              <a:buChar char="—"/>
            </a:pPr>
            <a:endParaRPr lang="en-US" sz="2000" err="1"/>
          </a:p>
        </p:txBody>
      </p:sp>
    </p:spTree>
    <p:extLst>
      <p:ext uri="{BB962C8B-B14F-4D97-AF65-F5344CB8AC3E}">
        <p14:creationId xmlns:p14="http://schemas.microsoft.com/office/powerpoint/2010/main" val="1218855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FCBFE-6557-D517-1716-5181C5AD60B4}"/>
              </a:ext>
            </a:extLst>
          </p:cNvPr>
          <p:cNvSpPr>
            <a:spLocks noGrp="1"/>
          </p:cNvSpPr>
          <p:nvPr>
            <p:ph type="title"/>
          </p:nvPr>
        </p:nvSpPr>
        <p:spPr/>
        <p:txBody>
          <a:bodyPr/>
          <a:lstStyle/>
          <a:p>
            <a:r>
              <a:rPr lang="en-US"/>
              <a:t>Conditional LTM enhancements</a:t>
            </a:r>
            <a:endParaRPr lang="en-SE"/>
          </a:p>
        </p:txBody>
      </p:sp>
      <p:sp>
        <p:nvSpPr>
          <p:cNvPr id="3" name="Content Placeholder 2">
            <a:extLst>
              <a:ext uri="{FF2B5EF4-FFF2-40B4-BE49-F238E27FC236}">
                <a16:creationId xmlns:a16="http://schemas.microsoft.com/office/drawing/2014/main" id="{82C9E1A2-6A81-6CF6-E678-6EE47A2FE186}"/>
              </a:ext>
            </a:extLst>
          </p:cNvPr>
          <p:cNvSpPr>
            <a:spLocks noGrp="1"/>
          </p:cNvSpPr>
          <p:nvPr>
            <p:ph sz="quarter" idx="10"/>
          </p:nvPr>
        </p:nvSpPr>
        <p:spPr/>
        <p:txBody>
          <a:bodyPr>
            <a:normAutofit lnSpcReduction="10000"/>
          </a:bodyPr>
          <a:lstStyle/>
          <a:p>
            <a:r>
              <a:rPr lang="en-US"/>
              <a:t>Justification</a:t>
            </a:r>
          </a:p>
          <a:p>
            <a:pPr lvl="1"/>
            <a:r>
              <a:rPr lang="en-US"/>
              <a:t>Conditional LTM being specified in Rel-19 is limited to intra-CU and non-DC scenarios and does not support security key change</a:t>
            </a:r>
          </a:p>
          <a:p>
            <a:pPr lvl="1"/>
            <a:r>
              <a:rPr lang="en-US"/>
              <a:t>Inter-</a:t>
            </a:r>
            <a:r>
              <a:rPr lang="en-US" err="1"/>
              <a:t>gNB</a:t>
            </a:r>
            <a:r>
              <a:rPr lang="en-US"/>
              <a:t> mobility is an important scenario for combined mobility robustness and short interruption that remains to be specified</a:t>
            </a:r>
          </a:p>
          <a:p>
            <a:pPr lvl="1"/>
            <a:r>
              <a:rPr lang="en-US"/>
              <a:t>NR-DC scenarios for intra-CU conditional LTM would likely not be supported in Rel-19</a:t>
            </a:r>
          </a:p>
          <a:p>
            <a:endParaRPr lang="en-US"/>
          </a:p>
          <a:p>
            <a:r>
              <a:rPr lang="en-US"/>
              <a:t>Objectives</a:t>
            </a:r>
          </a:p>
          <a:p>
            <a:pPr lvl="1"/>
            <a:r>
              <a:rPr lang="en-US"/>
              <a:t>Specify support for inter-CU conditional LTM [RAN2, RAN3, RAN4]</a:t>
            </a:r>
          </a:p>
          <a:p>
            <a:pPr lvl="2"/>
            <a:r>
              <a:rPr lang="en-US"/>
              <a:t>Prioritize the cases when DC is not configured</a:t>
            </a:r>
          </a:p>
          <a:p>
            <a:pPr lvl="2"/>
            <a:r>
              <a:rPr lang="en-US"/>
              <a:t>Note: Security aspects to be coordinated with SA3</a:t>
            </a:r>
          </a:p>
          <a:p>
            <a:pPr lvl="1"/>
            <a:r>
              <a:rPr lang="en-US"/>
              <a:t>Specify support for NR-DC with intra-CU conditional LTM [RAN2, RAN3, RAN4]</a:t>
            </a:r>
          </a:p>
          <a:p>
            <a:pPr lvl="2"/>
            <a:r>
              <a:rPr lang="en-US"/>
              <a:t>Prioritized scenario is CU is acting as MN when DC is configured</a:t>
            </a:r>
          </a:p>
          <a:p>
            <a:pPr lvl="1"/>
            <a:endParaRPr lang="en-US"/>
          </a:p>
          <a:p>
            <a:pPr lvl="1"/>
            <a:endParaRPr lang="en-SE"/>
          </a:p>
        </p:txBody>
      </p:sp>
    </p:spTree>
    <p:extLst>
      <p:ext uri="{BB962C8B-B14F-4D97-AF65-F5344CB8AC3E}">
        <p14:creationId xmlns:p14="http://schemas.microsoft.com/office/powerpoint/2010/main" val="2393825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7D814-BAC5-9512-EEF3-E4FB20620EC0}"/>
              </a:ext>
            </a:extLst>
          </p:cNvPr>
          <p:cNvSpPr>
            <a:spLocks noGrp="1"/>
          </p:cNvSpPr>
          <p:nvPr>
            <p:ph type="title"/>
          </p:nvPr>
        </p:nvSpPr>
        <p:spPr/>
        <p:txBody>
          <a:bodyPr/>
          <a:lstStyle/>
          <a:p>
            <a:r>
              <a:rPr lang="en-US"/>
              <a:t>Justification for Rel-20 Mobility enhancements</a:t>
            </a:r>
            <a:endParaRPr lang="en-SE"/>
          </a:p>
        </p:txBody>
      </p:sp>
      <p:sp>
        <p:nvSpPr>
          <p:cNvPr id="3" name="Content Placeholder 2">
            <a:extLst>
              <a:ext uri="{FF2B5EF4-FFF2-40B4-BE49-F238E27FC236}">
                <a16:creationId xmlns:a16="http://schemas.microsoft.com/office/drawing/2014/main" id="{60844D54-7E5B-7038-C172-4F5496BE54F9}"/>
              </a:ext>
            </a:extLst>
          </p:cNvPr>
          <p:cNvSpPr>
            <a:spLocks noGrp="1"/>
          </p:cNvSpPr>
          <p:nvPr>
            <p:ph sz="quarter" idx="10"/>
          </p:nvPr>
        </p:nvSpPr>
        <p:spPr/>
        <p:txBody>
          <a:bodyPr/>
          <a:lstStyle/>
          <a:p>
            <a:r>
              <a:rPr lang="en-US"/>
              <a:t>Since the first release of NR (Release 15) multiple mobility enhancements have been specified (e.g., CHO, DAPS, conditional mobility on the SCG), but the actual deployment of such features has been poor or absent.</a:t>
            </a:r>
          </a:p>
          <a:p>
            <a:r>
              <a:rPr lang="en-US"/>
              <a:t>LTM, specified during Release 18, has gained interest from operators due to its potential to improve performance for real use cases. Benefits of LTM are:</a:t>
            </a:r>
          </a:p>
          <a:p>
            <a:pPr lvl="1"/>
            <a:r>
              <a:rPr lang="en-US"/>
              <a:t>Improved handover performance</a:t>
            </a:r>
          </a:p>
          <a:p>
            <a:pPr lvl="1"/>
            <a:r>
              <a:rPr lang="en-US"/>
              <a:t>Reduced latency</a:t>
            </a:r>
          </a:p>
          <a:p>
            <a:pPr lvl="1"/>
            <a:r>
              <a:rPr lang="en-US"/>
              <a:t>Energy efficiency</a:t>
            </a:r>
          </a:p>
          <a:p>
            <a:pPr lvl="1"/>
            <a:r>
              <a:rPr lang="en-US"/>
              <a:t>Seamless user experience</a:t>
            </a:r>
          </a:p>
          <a:p>
            <a:pPr lvl="1"/>
            <a:endParaRPr lang="en-US"/>
          </a:p>
        </p:txBody>
      </p:sp>
    </p:spTree>
    <p:extLst>
      <p:ext uri="{BB962C8B-B14F-4D97-AF65-F5344CB8AC3E}">
        <p14:creationId xmlns:p14="http://schemas.microsoft.com/office/powerpoint/2010/main" val="2657078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7A0D5-6F38-F88C-B164-B9B05697E9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141E17-43F1-F4D0-D6AC-6DACDE666C97}"/>
              </a:ext>
            </a:extLst>
          </p:cNvPr>
          <p:cNvSpPr>
            <a:spLocks noGrp="1"/>
          </p:cNvSpPr>
          <p:nvPr>
            <p:ph type="title"/>
          </p:nvPr>
        </p:nvSpPr>
        <p:spPr/>
        <p:txBody>
          <a:bodyPr/>
          <a:lstStyle/>
          <a:p>
            <a:r>
              <a:rPr lang="en-US"/>
              <a:t>Rel-20 Mobility enhancements</a:t>
            </a:r>
            <a:br>
              <a:rPr lang="en-US"/>
            </a:br>
            <a:r>
              <a:rPr lang="en-US"/>
              <a:t>Overview of proposed enhancements</a:t>
            </a:r>
            <a:endParaRPr lang="en-SE"/>
          </a:p>
        </p:txBody>
      </p:sp>
      <p:sp>
        <p:nvSpPr>
          <p:cNvPr id="3" name="Content Placeholder 2">
            <a:extLst>
              <a:ext uri="{FF2B5EF4-FFF2-40B4-BE49-F238E27FC236}">
                <a16:creationId xmlns:a16="http://schemas.microsoft.com/office/drawing/2014/main" id="{7614FAA1-95FF-67ED-098F-78A95BF75EA8}"/>
              </a:ext>
            </a:extLst>
          </p:cNvPr>
          <p:cNvSpPr>
            <a:spLocks noGrp="1"/>
          </p:cNvSpPr>
          <p:nvPr>
            <p:ph sz="quarter" idx="10"/>
          </p:nvPr>
        </p:nvSpPr>
        <p:spPr/>
        <p:txBody>
          <a:bodyPr/>
          <a:lstStyle/>
          <a:p>
            <a:r>
              <a:rPr lang="en-US"/>
              <a:t>These are the main enhancements, in order of priority, that we propose for Rel-20:</a:t>
            </a:r>
          </a:p>
          <a:p>
            <a:pPr marL="827088" lvl="1" indent="-457200">
              <a:buFont typeface="+mj-lt"/>
              <a:buAutoNum type="arabicPeriod"/>
            </a:pPr>
            <a:r>
              <a:rPr lang="en-US"/>
              <a:t>Improved SCell handling in LTM</a:t>
            </a:r>
          </a:p>
          <a:p>
            <a:pPr marL="827088" lvl="1" indent="-457200">
              <a:buFont typeface="+mj-lt"/>
              <a:buAutoNum type="arabicPeriod"/>
            </a:pPr>
            <a:r>
              <a:rPr lang="en-US"/>
              <a:t>Coexistence of LTM and RedCap</a:t>
            </a:r>
          </a:p>
          <a:p>
            <a:pPr marL="827088" lvl="1" indent="-457200">
              <a:buFont typeface="+mj-lt"/>
              <a:buAutoNum type="arabicPeriod"/>
            </a:pPr>
            <a:r>
              <a:rPr lang="en-US"/>
              <a:t>Support for L1-SINR measurement quantity for LTM</a:t>
            </a:r>
          </a:p>
          <a:p>
            <a:pPr marL="827088" lvl="1" indent="-457200">
              <a:buFont typeface="+mj-lt"/>
              <a:buAutoNum type="arabicPeriod"/>
            </a:pPr>
            <a:r>
              <a:rPr lang="en-US"/>
              <a:t>Steering stationary and low mobility UEs to frequencies and bands</a:t>
            </a:r>
          </a:p>
          <a:p>
            <a:pPr marL="827088" lvl="1" indent="-457200">
              <a:buFont typeface="+mj-lt"/>
              <a:buAutoNum type="arabicPeriod"/>
            </a:pPr>
            <a:r>
              <a:rPr lang="en-US"/>
              <a:t>N2/NG-based LTM</a:t>
            </a:r>
          </a:p>
          <a:p>
            <a:pPr marL="827088" lvl="1" indent="-457200">
              <a:buFont typeface="+mj-lt"/>
              <a:buAutoNum type="arabicPeriod"/>
            </a:pPr>
            <a:r>
              <a:rPr lang="en-US"/>
              <a:t>Inter-CU Conditional LTM</a:t>
            </a:r>
          </a:p>
        </p:txBody>
      </p:sp>
    </p:spTree>
    <p:extLst>
      <p:ext uri="{BB962C8B-B14F-4D97-AF65-F5344CB8AC3E}">
        <p14:creationId xmlns:p14="http://schemas.microsoft.com/office/powerpoint/2010/main" val="2970702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4BED-6AC6-6AB3-873B-33D43423CD18}"/>
              </a:ext>
            </a:extLst>
          </p:cNvPr>
          <p:cNvSpPr>
            <a:spLocks noGrp="1"/>
          </p:cNvSpPr>
          <p:nvPr>
            <p:ph type="title"/>
          </p:nvPr>
        </p:nvSpPr>
        <p:spPr/>
        <p:txBody>
          <a:bodyPr/>
          <a:lstStyle/>
          <a:p>
            <a:r>
              <a:rPr lang="en-US"/>
              <a:t>Improved SCell handling in LTM</a:t>
            </a:r>
            <a:br>
              <a:rPr lang="en-US"/>
            </a:br>
            <a:endParaRPr lang="en-SE"/>
          </a:p>
        </p:txBody>
      </p:sp>
      <p:sp>
        <p:nvSpPr>
          <p:cNvPr id="3" name="Content Placeholder 2">
            <a:extLst>
              <a:ext uri="{FF2B5EF4-FFF2-40B4-BE49-F238E27FC236}">
                <a16:creationId xmlns:a16="http://schemas.microsoft.com/office/drawing/2014/main" id="{66A48218-F126-892D-BBC5-961CD321ED56}"/>
              </a:ext>
            </a:extLst>
          </p:cNvPr>
          <p:cNvSpPr>
            <a:spLocks noGrp="1"/>
          </p:cNvSpPr>
          <p:nvPr>
            <p:ph sz="quarter" idx="10"/>
          </p:nvPr>
        </p:nvSpPr>
        <p:spPr/>
        <p:txBody>
          <a:bodyPr>
            <a:normAutofit fontScale="85000" lnSpcReduction="20000"/>
          </a:bodyPr>
          <a:lstStyle/>
          <a:p>
            <a:r>
              <a:rPr lang="en-US"/>
              <a:t>Justification </a:t>
            </a:r>
          </a:p>
          <a:p>
            <a:pPr marL="712470" lvl="1"/>
            <a:r>
              <a:rPr lang="en-US">
                <a:solidFill>
                  <a:srgbClr val="181818"/>
                </a:solidFill>
                <a:latin typeface="Ericsson Hilda"/>
                <a:cs typeface="Segoe UI"/>
              </a:rPr>
              <a:t>In Rel-18, L1 measurements of deactivated SCells in LTM candidate configuration are not supported (this means that CSI measurement reporting is not supported for deactivated SCells).</a:t>
            </a:r>
          </a:p>
          <a:p>
            <a:pPr marL="712470" lvl="1"/>
            <a:r>
              <a:rPr lang="en-US"/>
              <a:t>Rel-18/19 LTM provides basic support for carrier aggregation. SCells may be included in an LTM candidate configuration and may therefore be part of the target cell group configuration the UE applies at an LTM cell switch. </a:t>
            </a:r>
          </a:p>
          <a:p>
            <a:pPr marL="712470" lvl="1"/>
            <a:r>
              <a:rPr lang="en-US"/>
              <a:t>However, this typically means the SCells are configured in RRC as deactivated and then activated in the target cell only </a:t>
            </a:r>
            <a:r>
              <a:rPr lang="en-US" b="1"/>
              <a:t>after</a:t>
            </a:r>
            <a:r>
              <a:rPr lang="en-US"/>
              <a:t> the switch (or possibly the other way around). </a:t>
            </a:r>
          </a:p>
          <a:p>
            <a:pPr marL="712470" lvl="1"/>
            <a:r>
              <a:rPr lang="en-US"/>
              <a:t>This causes a delay before CA can be used in the target which reduces data throughput and frequency offloading, especially at frequent LTM cell switches for a UE dependent on CA for its services.</a:t>
            </a:r>
          </a:p>
          <a:p>
            <a:endParaRPr lang="en-US"/>
          </a:p>
          <a:p>
            <a:r>
              <a:rPr lang="en-US"/>
              <a:t>Objective</a:t>
            </a:r>
          </a:p>
          <a:p>
            <a:pPr marL="712470" lvl="1"/>
            <a:r>
              <a:rPr lang="en-US"/>
              <a:t>Specify support for dynamic activation/deactivation of </a:t>
            </a:r>
            <a:r>
              <a:rPr lang="en-US" err="1"/>
              <a:t>SCells</a:t>
            </a:r>
            <a:r>
              <a:rPr lang="en-US"/>
              <a:t> during LTM cell switch, including</a:t>
            </a:r>
          </a:p>
          <a:p>
            <a:pPr lvl="2"/>
            <a:r>
              <a:rPr lang="en-US">
                <a:solidFill>
                  <a:srgbClr val="181818"/>
                </a:solidFill>
                <a:latin typeface="Ericsson Hilda"/>
                <a:cs typeface="Segoe UI"/>
              </a:rPr>
              <a:t>L1 measurements and event-triggered MAC CE reporting on candidate </a:t>
            </a:r>
            <a:r>
              <a:rPr lang="en-US" err="1">
                <a:solidFill>
                  <a:srgbClr val="181818"/>
                </a:solidFill>
                <a:latin typeface="Ericsson Hilda"/>
                <a:cs typeface="Segoe UI"/>
              </a:rPr>
              <a:t>SpCells</a:t>
            </a:r>
            <a:r>
              <a:rPr lang="en-US">
                <a:solidFill>
                  <a:srgbClr val="181818"/>
                </a:solidFill>
                <a:latin typeface="Ericsson Hilda"/>
                <a:cs typeface="Segoe UI"/>
              </a:rPr>
              <a:t> and SCells, including deactivated SCells  </a:t>
            </a:r>
            <a:r>
              <a:rPr lang="en-US"/>
              <a:t>[RAN1, RAN2, RAN4]</a:t>
            </a:r>
          </a:p>
          <a:p>
            <a:pPr lvl="2"/>
            <a:r>
              <a:rPr lang="en-US"/>
              <a:t>Activation/deactivation of SCells of the target LTM candidate cell configuration via the LTM cell switch MAC CE [RAN2, RAN4]</a:t>
            </a:r>
          </a:p>
          <a:p>
            <a:pPr lvl="2"/>
            <a:r>
              <a:rPr lang="en-US"/>
              <a:t>Inter-node network </a:t>
            </a:r>
            <a:r>
              <a:rPr lang="en-US" err="1"/>
              <a:t>signalling</a:t>
            </a:r>
            <a:r>
              <a:rPr lang="en-US"/>
              <a:t> to support the above [RAN3]</a:t>
            </a:r>
          </a:p>
          <a:p>
            <a:pPr lvl="2"/>
            <a:r>
              <a:rPr lang="en-US"/>
              <a:t>Note: Supported scenarios include those already supported as of Rel-19</a:t>
            </a:r>
          </a:p>
          <a:p>
            <a:pPr marL="0" indent="0">
              <a:buNone/>
            </a:pPr>
            <a:endParaRPr lang="en-SE"/>
          </a:p>
        </p:txBody>
      </p:sp>
    </p:spTree>
    <p:extLst>
      <p:ext uri="{BB962C8B-B14F-4D97-AF65-F5344CB8AC3E}">
        <p14:creationId xmlns:p14="http://schemas.microsoft.com/office/powerpoint/2010/main" val="3736249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E78B1-CDA8-EC78-6078-DA2DE79D4632}"/>
              </a:ext>
            </a:extLst>
          </p:cNvPr>
          <p:cNvSpPr>
            <a:spLocks noGrp="1"/>
          </p:cNvSpPr>
          <p:nvPr>
            <p:ph type="title"/>
          </p:nvPr>
        </p:nvSpPr>
        <p:spPr/>
        <p:txBody>
          <a:bodyPr/>
          <a:lstStyle/>
          <a:p>
            <a:r>
              <a:rPr lang="en-US"/>
              <a:t>Coexistence of LTM and RedCap</a:t>
            </a:r>
          </a:p>
        </p:txBody>
      </p:sp>
      <p:sp>
        <p:nvSpPr>
          <p:cNvPr id="3" name="Content Placeholder 2">
            <a:extLst>
              <a:ext uri="{FF2B5EF4-FFF2-40B4-BE49-F238E27FC236}">
                <a16:creationId xmlns:a16="http://schemas.microsoft.com/office/drawing/2014/main" id="{AD09E2FF-0268-FBB6-F8AF-6867EA50A7D9}"/>
              </a:ext>
            </a:extLst>
          </p:cNvPr>
          <p:cNvSpPr>
            <a:spLocks noGrp="1"/>
          </p:cNvSpPr>
          <p:nvPr>
            <p:ph sz="quarter" idx="10"/>
          </p:nvPr>
        </p:nvSpPr>
        <p:spPr/>
        <p:txBody>
          <a:bodyPr>
            <a:normAutofit/>
          </a:bodyPr>
          <a:lstStyle/>
          <a:p>
            <a:r>
              <a:rPr lang="en-US"/>
              <a:t>Justification</a:t>
            </a:r>
          </a:p>
          <a:p>
            <a:pPr lvl="1"/>
            <a:r>
              <a:rPr lang="en-US"/>
              <a:t>In Rel-19, support for coexistence of LTM and (e)RedCap is being discussed in RAN2 </a:t>
            </a:r>
          </a:p>
          <a:p>
            <a:pPr lvl="1"/>
            <a:r>
              <a:rPr lang="en-US"/>
              <a:t>However, even if it would be supported in Rel-19 from RAN2 point of view, the RAN4 requirements would need to be specified for this combination. But the current RAN4 workload does not allow to complete also the RAN4 part in the Rel-19 timeframe.</a:t>
            </a:r>
          </a:p>
          <a:p>
            <a:pPr lvl="1"/>
            <a:endParaRPr lang="en-US"/>
          </a:p>
          <a:p>
            <a:r>
              <a:rPr lang="en-US"/>
              <a:t>Objective</a:t>
            </a:r>
          </a:p>
          <a:p>
            <a:pPr lvl="1"/>
            <a:r>
              <a:rPr lang="en-US"/>
              <a:t>Specify RAN4 requirements for coexistence of LTM and (e)RedCap [RAN4]</a:t>
            </a:r>
          </a:p>
        </p:txBody>
      </p:sp>
    </p:spTree>
    <p:extLst>
      <p:ext uri="{BB962C8B-B14F-4D97-AF65-F5344CB8AC3E}">
        <p14:creationId xmlns:p14="http://schemas.microsoft.com/office/powerpoint/2010/main" val="3429229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68260-306A-B9A2-D4D0-BDEFB4C11651}"/>
              </a:ext>
            </a:extLst>
          </p:cNvPr>
          <p:cNvSpPr>
            <a:spLocks noGrp="1"/>
          </p:cNvSpPr>
          <p:nvPr>
            <p:ph type="title"/>
          </p:nvPr>
        </p:nvSpPr>
        <p:spPr/>
        <p:txBody>
          <a:bodyPr/>
          <a:lstStyle/>
          <a:p>
            <a:r>
              <a:rPr lang="en-US"/>
              <a:t>Support for L1-SINR measurement quantity for LTM</a:t>
            </a:r>
            <a:endParaRPr lang="en-SE"/>
          </a:p>
        </p:txBody>
      </p:sp>
      <p:sp>
        <p:nvSpPr>
          <p:cNvPr id="3" name="Content Placeholder 2">
            <a:extLst>
              <a:ext uri="{FF2B5EF4-FFF2-40B4-BE49-F238E27FC236}">
                <a16:creationId xmlns:a16="http://schemas.microsoft.com/office/drawing/2014/main" id="{C411BBC4-7F65-DF95-BA08-9A2D60679A92}"/>
              </a:ext>
            </a:extLst>
          </p:cNvPr>
          <p:cNvSpPr>
            <a:spLocks noGrp="1"/>
          </p:cNvSpPr>
          <p:nvPr>
            <p:ph sz="quarter" idx="10"/>
          </p:nvPr>
        </p:nvSpPr>
        <p:spPr/>
        <p:txBody>
          <a:bodyPr>
            <a:normAutofit fontScale="92500" lnSpcReduction="20000"/>
          </a:bodyPr>
          <a:lstStyle/>
          <a:p>
            <a:r>
              <a:rPr lang="en-US"/>
              <a:t>Justification</a:t>
            </a:r>
          </a:p>
          <a:p>
            <a:pPr lvl="1"/>
            <a:r>
              <a:rPr lang="en-US"/>
              <a:t>The L1-RSRP for a candidate cell resource may be high and yet the channel conditions are bad due to noise and interference.  Between frequency layers the interference and noise levels are normally different. Hence, especially for inter-frequency </a:t>
            </a:r>
            <a:r>
              <a:rPr lang="en-US" err="1"/>
              <a:t>neighbours</a:t>
            </a:r>
            <a:r>
              <a:rPr lang="en-US"/>
              <a:t>, L1-SINR can be a good compliment to L1-RSRP as a basis for LTM execution decisions, for example that both L1-SINR and L1-RSRP are sufficiently good.</a:t>
            </a:r>
          </a:p>
          <a:p>
            <a:pPr lvl="1"/>
            <a:r>
              <a:rPr lang="en-US"/>
              <a:t>To add support for L1-SINR measurement quantity for LTM was discussed in Rel-19 but was not agreed due to concerns with high workload.</a:t>
            </a:r>
          </a:p>
          <a:p>
            <a:endParaRPr lang="en-US"/>
          </a:p>
          <a:p>
            <a:r>
              <a:rPr lang="en-US"/>
              <a:t>Objective</a:t>
            </a:r>
          </a:p>
          <a:p>
            <a:pPr lvl="1"/>
            <a:r>
              <a:rPr lang="en-US"/>
              <a:t>Specify support for L1-SINR measurement quantity for L1 measurements for LTM [RAN1, RAN2, RAN3, RAN4]</a:t>
            </a:r>
          </a:p>
          <a:p>
            <a:pPr lvl="2"/>
            <a:r>
              <a:rPr lang="en-US"/>
              <a:t>L1-SINR measurements to be included L1 measurement reports, MAC CE event triggered reporting and used for triggering conditional LTM</a:t>
            </a:r>
          </a:p>
          <a:p>
            <a:pPr lvl="2"/>
            <a:r>
              <a:rPr lang="en-US"/>
              <a:t>Support of inter-frequency and SSB with high priority</a:t>
            </a:r>
          </a:p>
          <a:p>
            <a:pPr lvl="2"/>
            <a:r>
              <a:rPr lang="en-US"/>
              <a:t>Support of intra-frequency and CSI-RS with low priority</a:t>
            </a:r>
            <a:endParaRPr lang="en-SE"/>
          </a:p>
          <a:p>
            <a:pPr lvl="1"/>
            <a:endParaRPr lang="en-US"/>
          </a:p>
          <a:p>
            <a:endParaRPr lang="en-SE"/>
          </a:p>
        </p:txBody>
      </p:sp>
    </p:spTree>
    <p:extLst>
      <p:ext uri="{BB962C8B-B14F-4D97-AF65-F5344CB8AC3E}">
        <p14:creationId xmlns:p14="http://schemas.microsoft.com/office/powerpoint/2010/main" val="4047872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F605A-7E5C-C2EF-5160-2FD29C32D255}"/>
              </a:ext>
            </a:extLst>
          </p:cNvPr>
          <p:cNvSpPr>
            <a:spLocks noGrp="1"/>
          </p:cNvSpPr>
          <p:nvPr>
            <p:ph type="title"/>
          </p:nvPr>
        </p:nvSpPr>
        <p:spPr>
          <a:xfrm>
            <a:off x="479424" y="476250"/>
            <a:ext cx="10313621" cy="1081088"/>
          </a:xfrm>
        </p:spPr>
        <p:txBody>
          <a:bodyPr/>
          <a:lstStyle/>
          <a:p>
            <a:r>
              <a:rPr lang="en-US"/>
              <a:t>Steering stationary and low mobility UEs to frequencies and bands</a:t>
            </a:r>
            <a:br>
              <a:rPr lang="en-US"/>
            </a:br>
            <a:endParaRPr lang="en-SE"/>
          </a:p>
        </p:txBody>
      </p:sp>
      <p:sp>
        <p:nvSpPr>
          <p:cNvPr id="3" name="Content Placeholder 2">
            <a:extLst>
              <a:ext uri="{FF2B5EF4-FFF2-40B4-BE49-F238E27FC236}">
                <a16:creationId xmlns:a16="http://schemas.microsoft.com/office/drawing/2014/main" id="{0B83308D-2132-81E5-8E74-2BA42987B941}"/>
              </a:ext>
            </a:extLst>
          </p:cNvPr>
          <p:cNvSpPr>
            <a:spLocks noGrp="1"/>
          </p:cNvSpPr>
          <p:nvPr>
            <p:ph sz="quarter" idx="10"/>
          </p:nvPr>
        </p:nvSpPr>
        <p:spPr/>
        <p:txBody>
          <a:bodyPr>
            <a:normAutofit fontScale="92500" lnSpcReduction="20000"/>
          </a:bodyPr>
          <a:lstStyle/>
          <a:p>
            <a:r>
              <a:rPr lang="en-US"/>
              <a:t>Justification</a:t>
            </a:r>
          </a:p>
          <a:p>
            <a:pPr lvl="1"/>
            <a:r>
              <a:rPr lang="en-US"/>
              <a:t>Mobility in higher frequencies, such as FR2, is quite challenging due large propagation loss and fast fading effects.</a:t>
            </a:r>
          </a:p>
          <a:p>
            <a:pPr lvl="1"/>
            <a:r>
              <a:rPr lang="en-US"/>
              <a:t>A stationary UE, though, would benefit from a PCell on higher frequency bands, such as in FR2, as it allows for higher capacity but also helps the network to offload lower frequency bands (e.g., FR1).</a:t>
            </a:r>
          </a:p>
          <a:p>
            <a:pPr lvl="1"/>
            <a:r>
              <a:rPr lang="en-US"/>
              <a:t>The current mechanisms, e.g. performing inter-band handover or providing UE dedicated cell reselection priorities per frequency in RRC Release, are not reliable unless the network knows, with a high degree of certainty, that the UE will be stationary or with low mobility, e.g. based on subscription or other stable/static information about the UE. This means that a UE which is stationary or with low mobility, even for a long time, would often be kept on lower frequencies even if it would benefit from being moved to higher frequency bands.</a:t>
            </a:r>
          </a:p>
          <a:p>
            <a:endParaRPr lang="en-US"/>
          </a:p>
          <a:p>
            <a:r>
              <a:rPr lang="en-US"/>
              <a:t>Objective</a:t>
            </a:r>
          </a:p>
          <a:p>
            <a:pPr lvl="1"/>
            <a:r>
              <a:rPr lang="en-US"/>
              <a:t>Specify a </a:t>
            </a:r>
            <a:r>
              <a:rPr lang="en-US" sz="2000">
                <a:effectLst/>
                <a:latin typeface="Ericsson Hilda" panose="00000500000000000000" pitchFamily="2" charset="0"/>
                <a:ea typeface="Ericsson Hilda" panose="00000500000000000000" pitchFamily="2" charset="0"/>
                <a:cs typeface="Verdana" panose="020B0604030504040204" pitchFamily="34" charset="0"/>
              </a:rPr>
              <a:t>mobility evaluation criteria for </a:t>
            </a:r>
            <a:r>
              <a:rPr lang="en-US"/>
              <a:t>stationary and low mobility UEs, to be used for cell reselection priorities per frequency. [RAN2, RAN4]</a:t>
            </a:r>
          </a:p>
          <a:p>
            <a:pPr lvl="2"/>
            <a:r>
              <a:rPr lang="en-US"/>
              <a:t>Note: The solution should </a:t>
            </a:r>
            <a:r>
              <a:rPr lang="en-US">
                <a:effectLst/>
                <a:latin typeface="Ericsson Hilda" panose="00000500000000000000" pitchFamily="2" charset="0"/>
                <a:ea typeface="Ericsson Hilda" panose="00000500000000000000" pitchFamily="2" charset="0"/>
                <a:cs typeface="Verdana" panose="020B0604030504040204" pitchFamily="34" charset="0"/>
              </a:rPr>
              <a:t>be similar to the existing low-mobility criteria for RRM measurement relaxation</a:t>
            </a:r>
            <a:r>
              <a:rPr lang="en-US"/>
              <a:t>.</a:t>
            </a:r>
          </a:p>
        </p:txBody>
      </p:sp>
    </p:spTree>
    <p:extLst>
      <p:ext uri="{BB962C8B-B14F-4D97-AF65-F5344CB8AC3E}">
        <p14:creationId xmlns:p14="http://schemas.microsoft.com/office/powerpoint/2010/main" val="3502837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A0677-40F1-FC13-A48E-EBEA86D094C3}"/>
              </a:ext>
            </a:extLst>
          </p:cNvPr>
          <p:cNvSpPr>
            <a:spLocks noGrp="1"/>
          </p:cNvSpPr>
          <p:nvPr>
            <p:ph type="title"/>
          </p:nvPr>
        </p:nvSpPr>
        <p:spPr>
          <a:xfrm>
            <a:off x="479425" y="476250"/>
            <a:ext cx="10549646" cy="1081088"/>
          </a:xfrm>
        </p:spPr>
        <p:txBody>
          <a:bodyPr/>
          <a:lstStyle/>
          <a:p>
            <a:r>
              <a:rPr lang="en-US"/>
              <a:t>Steering stationary and low mobility UEs to frequencies and bands – more detailed justification</a:t>
            </a:r>
            <a:endParaRPr lang="en-SE"/>
          </a:p>
        </p:txBody>
      </p:sp>
      <p:sp>
        <p:nvSpPr>
          <p:cNvPr id="3" name="Content Placeholder 2">
            <a:extLst>
              <a:ext uri="{FF2B5EF4-FFF2-40B4-BE49-F238E27FC236}">
                <a16:creationId xmlns:a16="http://schemas.microsoft.com/office/drawing/2014/main" id="{F5D89D51-05D1-F46B-48DA-BB4D502DA2E2}"/>
              </a:ext>
            </a:extLst>
          </p:cNvPr>
          <p:cNvSpPr>
            <a:spLocks noGrp="1"/>
          </p:cNvSpPr>
          <p:nvPr>
            <p:ph sz="quarter" idx="10"/>
          </p:nvPr>
        </p:nvSpPr>
        <p:spPr/>
        <p:txBody>
          <a:bodyPr>
            <a:normAutofit fontScale="85000" lnSpcReduction="20000"/>
          </a:bodyPr>
          <a:lstStyle/>
          <a:p>
            <a:r>
              <a:rPr lang="en-US"/>
              <a:t>One of the main benefits of NR is that operators have the possibility to utilize the </a:t>
            </a:r>
            <a:r>
              <a:rPr lang="en-US" err="1"/>
              <a:t>mmWave</a:t>
            </a:r>
            <a:r>
              <a:rPr lang="en-US"/>
              <a:t> spectrum (i.e., FR2) thus allowing the UE to get better performance in terms of latency and capacity (including fast connection setup times from FR2). </a:t>
            </a:r>
          </a:p>
          <a:p>
            <a:r>
              <a:rPr lang="en-US"/>
              <a:t>Currently the higher frequency bands, such as FR2 bands, are mainly used for secondary carriers in MR-DC or CA</a:t>
            </a:r>
          </a:p>
          <a:p>
            <a:pPr lvl="1"/>
            <a:r>
              <a:rPr lang="en-US"/>
              <a:t>This enables connection robustness as the mobility in higher frequencies is quite challenging with typically high RLF/HOF probability, due to e.g. large propagation loss and quick fluctuation</a:t>
            </a:r>
          </a:p>
          <a:p>
            <a:r>
              <a:rPr lang="en-US"/>
              <a:t>In specific cases, such as when the UE is expected to be stationary or with low mobility, using higher frequency bands, including FR2 bands, for the PCell is beneficial.</a:t>
            </a:r>
          </a:p>
          <a:p>
            <a:pPr lvl="1"/>
            <a:r>
              <a:rPr lang="en-US"/>
              <a:t>Examples of stationary or low mobility use cases requiring higher data rates and traffic densities are Fixed Wireless Access (FWA), professional AV production, broadband access in a crowd (e.g. stadiums or concerts) and broadcast-like services</a:t>
            </a:r>
          </a:p>
          <a:p>
            <a:r>
              <a:rPr lang="en-US"/>
              <a:t>If a UE would already have been camping on the higher frequency in RRC_IDLE or RRC_INACTIVE, inter-band handover (such as FR1-&gt;FR2 handover) could be avoided after connection setup</a:t>
            </a:r>
          </a:p>
          <a:p>
            <a:pPr lvl="1"/>
            <a:r>
              <a:rPr lang="en-US"/>
              <a:t>This would enable better offloading of lower frequencies, higher capacity and faster transition to RRC_CONNECTED</a:t>
            </a:r>
          </a:p>
          <a:p>
            <a:r>
              <a:rPr lang="en-US"/>
              <a:t>The existing solution is to use release with redirect, but this assumes that the network can reliably identify the UE as </a:t>
            </a:r>
            <a:r>
              <a:rPr lang="en-US" sz="2000">
                <a:latin typeface="Ericsson Hilda" panose="00000500000000000000" pitchFamily="2" charset="0"/>
              </a:rPr>
              <a:t>being stationary or with low mobility for a long time (e.g. as a FWA device).</a:t>
            </a:r>
          </a:p>
          <a:p>
            <a:r>
              <a:rPr lang="en-US">
                <a:latin typeface="Ericsson Hilda" panose="00000500000000000000" pitchFamily="2" charset="0"/>
              </a:rPr>
              <a:t>There is already a low-</a:t>
            </a:r>
            <a:r>
              <a:rPr lang="en-US" sz="2000">
                <a:effectLst/>
                <a:latin typeface="Ericsson Hilda" panose="00000500000000000000" pitchFamily="2" charset="0"/>
                <a:ea typeface="Ericsson Hilda" panose="00000500000000000000" pitchFamily="2" charset="0"/>
                <a:cs typeface="Verdana" panose="020B0604030504040204" pitchFamily="34" charset="0"/>
              </a:rPr>
              <a:t>mobility criteria specified since Rel-16 for RRM measurement relaxation. This was introduced for UE power saving and RedCap UEs and can be the basis for this work. If these criteria say the UE is low/no mobility the UE can apply the alternative frequency reselection priorities.</a:t>
            </a:r>
            <a:endParaRPr lang="en-US"/>
          </a:p>
          <a:p>
            <a:endParaRPr lang="en-US"/>
          </a:p>
          <a:p>
            <a:endParaRPr lang="en-SE"/>
          </a:p>
        </p:txBody>
      </p:sp>
    </p:spTree>
    <p:extLst>
      <p:ext uri="{BB962C8B-B14F-4D97-AF65-F5344CB8AC3E}">
        <p14:creationId xmlns:p14="http://schemas.microsoft.com/office/powerpoint/2010/main" val="3220967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4BED-6AC6-6AB3-873B-33D43423CD18}"/>
              </a:ext>
            </a:extLst>
          </p:cNvPr>
          <p:cNvSpPr>
            <a:spLocks noGrp="1"/>
          </p:cNvSpPr>
          <p:nvPr>
            <p:ph type="title"/>
          </p:nvPr>
        </p:nvSpPr>
        <p:spPr/>
        <p:txBody>
          <a:bodyPr/>
          <a:lstStyle/>
          <a:p>
            <a:r>
              <a:rPr lang="en-US"/>
              <a:t>N2/NG-based LTM</a:t>
            </a:r>
            <a:br>
              <a:rPr lang="en-US"/>
            </a:br>
            <a:endParaRPr lang="en-SE"/>
          </a:p>
        </p:txBody>
      </p:sp>
      <p:sp>
        <p:nvSpPr>
          <p:cNvPr id="3" name="Content Placeholder 2">
            <a:extLst>
              <a:ext uri="{FF2B5EF4-FFF2-40B4-BE49-F238E27FC236}">
                <a16:creationId xmlns:a16="http://schemas.microsoft.com/office/drawing/2014/main" id="{66A48218-F126-892D-BBC5-961CD321ED56}"/>
              </a:ext>
            </a:extLst>
          </p:cNvPr>
          <p:cNvSpPr>
            <a:spLocks noGrp="1"/>
          </p:cNvSpPr>
          <p:nvPr>
            <p:ph sz="quarter" idx="10"/>
          </p:nvPr>
        </p:nvSpPr>
        <p:spPr/>
        <p:txBody>
          <a:bodyPr>
            <a:normAutofit fontScale="77500" lnSpcReduction="20000"/>
          </a:bodyPr>
          <a:lstStyle/>
          <a:p>
            <a:r>
              <a:rPr lang="en-US"/>
              <a:t>Justification</a:t>
            </a:r>
          </a:p>
          <a:p>
            <a:pPr lvl="1"/>
            <a:r>
              <a:rPr lang="en-US"/>
              <a:t>Rel-19 inter-CU LTM relies on an Xn link between source gNB and target gNB. It does not support LTM preparation or execution via the core network. </a:t>
            </a:r>
          </a:p>
          <a:p>
            <a:pPr lvl="1"/>
            <a:r>
              <a:rPr lang="en-US"/>
              <a:t>This means that currently, LTM cannot be used in scenarios like:</a:t>
            </a:r>
          </a:p>
          <a:p>
            <a:pPr lvl="2"/>
            <a:r>
              <a:rPr lang="en-US"/>
              <a:t>there is no Xn connectivity between source gNB and target gNB (at the time of preparation, early sync and/or execution)</a:t>
            </a:r>
          </a:p>
          <a:p>
            <a:pPr lvl="2"/>
            <a:r>
              <a:rPr lang="en-US"/>
              <a:t>the core network needs to be involved at LTM preparation, e.g. at change of AMF, PLMN or slice, or, possibly, to retrieve security information from the AMF</a:t>
            </a:r>
          </a:p>
          <a:p>
            <a:pPr lvl="1"/>
            <a:r>
              <a:rPr lang="en-US"/>
              <a:t>In the above cases, the network is forced to use L3 HO via the core network, even for a UE configured with LTM. This results in longer interruption time and the UE need to be configured for L3 RRM measurement reporting for triggering L3 handover, in additional to those needed for LTM preparation and execution.</a:t>
            </a:r>
          </a:p>
          <a:p>
            <a:pPr lvl="1"/>
            <a:r>
              <a:rPr lang="en-US"/>
              <a:t>To support LTM configuration and execution via N2/NG will be a natural next step making LTM on par with L3 HO on supported scenarios. </a:t>
            </a:r>
          </a:p>
          <a:p>
            <a:endParaRPr lang="en-US"/>
          </a:p>
          <a:p>
            <a:r>
              <a:rPr lang="en-US"/>
              <a:t>Objective</a:t>
            </a:r>
          </a:p>
          <a:p>
            <a:pPr lvl="1"/>
            <a:r>
              <a:rPr lang="en-US"/>
              <a:t>Specify support for NG/N2 based LTM, including</a:t>
            </a:r>
          </a:p>
          <a:p>
            <a:pPr lvl="2"/>
            <a:r>
              <a:rPr lang="en-US"/>
              <a:t>Configuration of LTM candidate cells via 5GC [RAN2, RAN3]</a:t>
            </a:r>
          </a:p>
          <a:p>
            <a:pPr lvl="3"/>
            <a:r>
              <a:rPr lang="en-US"/>
              <a:t>Note: Security aspects to be coordinated with SA3</a:t>
            </a:r>
          </a:p>
          <a:p>
            <a:pPr lvl="2"/>
            <a:r>
              <a:rPr lang="en-US"/>
              <a:t>LTM execution via 5GC, including packet forwarding [RAN2, RAN3]</a:t>
            </a:r>
          </a:p>
          <a:p>
            <a:endParaRPr lang="en-US"/>
          </a:p>
          <a:p>
            <a:endParaRPr lang="en-US"/>
          </a:p>
          <a:p>
            <a:endParaRPr lang="en-US"/>
          </a:p>
          <a:p>
            <a:endParaRPr lang="en-SE"/>
          </a:p>
        </p:txBody>
      </p:sp>
    </p:spTree>
    <p:extLst>
      <p:ext uri="{BB962C8B-B14F-4D97-AF65-F5344CB8AC3E}">
        <p14:creationId xmlns:p14="http://schemas.microsoft.com/office/powerpoint/2010/main" val="3293306042"/>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2" ma:contentTypeDescription="Create a new document." ma:contentTypeScope="" ma:versionID="43fd9aa8ce6bfcf943b9ec0865a326c5">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c2f5d01f1542ad6d6e0ac8608ac7d8f0"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E6B28F26-DA19-4986-8CB4-D1FF90EF4E21}">
  <ds:schemaRefs>
    <ds:schemaRef ds:uri="http://schemas.microsoft.com/sharepoint/v3/contenttype/forms"/>
  </ds:schemaRefs>
</ds:datastoreItem>
</file>

<file path=customXml/itemProps2.xml><?xml version="1.0" encoding="utf-8"?>
<ds:datastoreItem xmlns:ds="http://schemas.openxmlformats.org/officeDocument/2006/customXml" ds:itemID="{071544C8-219D-49FD-B969-107FD52240BD}">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E457B1A-8A8C-45CB-A3AE-8B8A34EF878D}">
  <ds:schemaRefs>
    <ds:schemaRef ds:uri="2f282d3b-eb4a-4b09-b61f-b9593442e286"/>
    <ds:schemaRef ds:uri="9b239327-9e80-40e4-b1b7-4394fed77a33"/>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PresentationTemplate2017</Template>
  <Application>Microsoft Office PowerPoint</Application>
  <PresentationFormat>Widescreen</PresentationFormat>
  <Slides>11</Slides>
  <Notes>2</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PresentationTemplate2017</vt:lpstr>
      <vt:lpstr>Rel-20 Mobility enhancements</vt:lpstr>
      <vt:lpstr>Justification for Rel-20 Mobility enhancements</vt:lpstr>
      <vt:lpstr>Rel-20 Mobility enhancements Overview of proposed enhancements</vt:lpstr>
      <vt:lpstr>Improved SCell handling in LTM </vt:lpstr>
      <vt:lpstr>Coexistence of LTM and RedCap</vt:lpstr>
      <vt:lpstr>Support for L1-SINR measurement quantity for LTM</vt:lpstr>
      <vt:lpstr>Steering stationary and low mobility UEs to frequencies and bands </vt:lpstr>
      <vt:lpstr>Steering stationary and low mobility UEs to frequencies and bands – more detailed justification</vt:lpstr>
      <vt:lpstr>N2/NG-based LTM </vt:lpstr>
      <vt:lpstr>Conditional LTM enhancements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Rel-20</dc:title>
  <dc:creator/>
  <cp:keywords/>
  <dc:description/>
  <cp:revision>1</cp:revision>
  <dcterms:created xsi:type="dcterms:W3CDTF">2019-11-14T13:46:41Z</dcterms:created>
  <dcterms:modified xsi:type="dcterms:W3CDTF">2025-02-28T08:51:11Z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ContentTypeId">
    <vt:lpwstr>0x010100F3E9551B3FDDA24EBF0A209BAAD637CA</vt:lpwstr>
  </property>
  <property fmtid="{D5CDD505-2E9C-101B-9397-08002B2CF9AE}" pid="13" name="_dlc_DocIdItemGuid">
    <vt:lpwstr>1219c03d-216c-45e9-82f8-dfbafa8fef91</vt:lpwstr>
  </property>
  <property fmtid="{D5CDD505-2E9C-101B-9397-08002B2CF9AE}" pid="14" name="EriCOLLCategory">
    <vt:lpwstr/>
  </property>
  <property fmtid="{D5CDD505-2E9C-101B-9397-08002B2CF9AE}" pid="15" name="TaxKeyword">
    <vt:lpwstr/>
  </property>
  <property fmtid="{D5CDD505-2E9C-101B-9397-08002B2CF9AE}" pid="16" name="EriCOLLCountry">
    <vt:lpwstr/>
  </property>
  <property fmtid="{D5CDD505-2E9C-101B-9397-08002B2CF9AE}" pid="17" name="EriCOLLCompetence">
    <vt:lpwstr/>
  </property>
  <property fmtid="{D5CDD505-2E9C-101B-9397-08002B2CF9AE}" pid="18" name="EriCOLLOrganizationUnit">
    <vt:lpwstr/>
  </property>
  <property fmtid="{D5CDD505-2E9C-101B-9397-08002B2CF9AE}" pid="19" name="EriCOLLProducts">
    <vt:lpwstr/>
  </property>
  <property fmtid="{D5CDD505-2E9C-101B-9397-08002B2CF9AE}" pid="20" name="EriCOLLCustomer">
    <vt:lpwstr/>
  </property>
  <property fmtid="{D5CDD505-2E9C-101B-9397-08002B2CF9AE}" pid="21" name="EriCOLLProjects">
    <vt:lpwstr/>
  </property>
  <property fmtid="{D5CDD505-2E9C-101B-9397-08002B2CF9AE}" pid="22" name="EriCOLLProcess">
    <vt:lpwstr/>
  </property>
  <property fmtid="{D5CDD505-2E9C-101B-9397-08002B2CF9AE}" pid="23" name="MediaServiceImageTags">
    <vt:lpwstr/>
  </property>
</Properties>
</file>