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151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3" autoAdjust="0"/>
    <p:restoredTop sz="96238" autoAdjust="0"/>
  </p:normalViewPr>
  <p:slideViewPr>
    <p:cSldViewPr snapToGrid="0">
      <p:cViewPr varScale="1">
        <p:scale>
          <a:sx n="71" d="100"/>
          <a:sy n="71" d="100"/>
        </p:scale>
        <p:origin x="4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F0E27-5C31-4C4F-9B6B-BDDD29649440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EB466-C637-412B-B8C3-8E050AAF9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77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BBDCE-D7B4-4D41-BA1C-C2BB0FFEA1A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BD421-769C-4381-87DE-29E8131DC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A46F0D3-6E57-4B5C-A75C-82BEAE000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293159-CE45-46D5-B935-19C5E06E6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CBDAE5-3F06-4231-9795-B5D0452B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E0F083-F70D-45F7-91D3-98C7EA28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75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832A4-C702-449D-AD52-4C503296A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BE7CDB-3CB7-49A2-B787-016A4F4DC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036B17-369D-4D6A-AF2F-720D860FC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868CC1-DC51-4FDB-85F9-7CEFD0AC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DD1EA-F40B-4598-968C-7AFA368C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1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86D5E8F-ECD1-4852-AA5F-05041FA7B4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36068A-A583-4A91-9177-3E966ABAC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5B3F3-E9BB-447E-AC92-E1D5B7E26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61694-C4B6-43E7-87AA-333E2D18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2A84A6-BDF2-4395-BDF1-A58DA9C58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72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8F5BF-7B17-4A4E-A49A-709606C5C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F2D908-6514-42C0-A51D-762F9E9D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1A3F29-CD04-4C19-B99E-4E814D462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0AD5A1-7E50-4FA1-8F0E-0CC7C538A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C5CE89-D59B-4B58-88E8-03B25292C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68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BA3BF1-0A88-4CF5-8B65-B308BF69D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5C7954-86B2-4621-A462-221526883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1EE283-335B-419C-9BC0-EE627E1AD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ED9C56-081E-4160-AF92-38DC6DEA6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D92EA1-F1BE-43D8-B9A5-4ADFB72E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60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59CE70-711B-4D9E-8AD3-9A18B50DC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CFE1B0-F009-4092-B6D1-D09B958163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11D5AE-000D-471E-BFDC-7595B4348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AE9B56-8666-404D-A3BE-A0C9C8E9B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F216BB-6DCA-4754-8BD6-E590B122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7F5251-2F05-440B-B758-CDE2D445C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9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54D4F-BE57-477B-AD49-DF046CE13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ED0F40-BBF1-4927-B0AA-CAC47FE82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99C70C-DC3E-4087-9022-B6FDACE7B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47E9FF-1858-4B97-BEC0-C611EFA3D3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556DC2C-B3D1-44F9-A189-FAE088B30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1154C0-9DCF-4F90-B414-49BC15EB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AD5107-AF54-4E8D-B42D-935B4FC1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EA0C64-A353-4E3B-8079-7922028DB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9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A52513-37A8-49E5-B487-E2EE8BF7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A6644F-32DD-4BF7-9D81-824B7143A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458F27-ED32-47CC-833F-E60899075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951057-9EF7-463B-ADEF-92C4A6DA7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2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B425E5-4AB9-4127-920E-1D4CA370B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449D77-165E-4172-ACAE-E13B99966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A74C23-3515-40B5-9658-5F6149A3E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14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EDDCAC-2E0C-408D-9AC0-2E1FCD965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019C30-458C-4AD7-BFFE-E20B2E6A1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0C1B3B-0B89-4B78-A07A-980A521FA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CD27B3-8FB3-476E-823E-CD2877F4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7F4655-1DEF-43AF-BDA9-E1560D8A2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2D7CF-4DFA-44AC-BFAE-F7E470BFC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0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2D450D-06A7-4582-8409-C12234310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6B5614-4482-4119-9004-46C43010D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479300-F613-4210-ABCB-89433282F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3FBE4E-166B-4EB4-8DC8-529AB07FF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E2D94C-1A39-4296-A179-2F7E6D02B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DD61E4-EE86-4D0D-A20E-E20CC269F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87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54EEE5-091C-4CBF-A142-7585F8D2F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72D58-79EC-45F3-BEC5-550BAFE20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820599-F803-4DD6-B929-42CDC0866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1FF6D-89A9-4A2F-ADEA-3134BFF1D61F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C21693-02C9-4CDC-8AF2-498C0B0E5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45251C-2411-41C2-8A38-682DEBE7E4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2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2_Arch/TSGS2_167_Athens_2025-02/Docs/S2-250278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6A6E23-5295-4859-B6ED-EDC15B321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32745"/>
            <a:ext cx="9144000" cy="1077218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Way Forward for ISAC </a:t>
            </a:r>
            <a:b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in 5G-A Rel-20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4E5371-020B-41FF-81C9-130CF8B62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1581"/>
            <a:ext cx="9144000" cy="1200329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China Telecom,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Telecom Italia,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KT Corp., AT&amp;T, Vodafone, KDDI, LG U+,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Jio Platforms, </a:t>
            </a:r>
            <a:r>
              <a:rPr lang="en-US" altLang="zh-CN" kern="0" dirty="0" err="1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Telus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CAICT, Huawei,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 err="1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HiSilicon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ZTE, CATT, Lenovo,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 err="1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Futurewei</a:t>
            </a:r>
            <a:endParaRPr lang="zh-CN" altLang="en-US" kern="0" dirty="0">
              <a:solidFill>
                <a:srgbClr val="000000"/>
              </a:solidFill>
              <a:latin typeface="Arial"/>
              <a:ea typeface="黑体"/>
              <a:cs typeface="Arial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C412842-04CB-412B-8B58-7AD9192FAD06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78"/>
            <a:r>
              <a:rPr lang="en-GB" altLang="zh-CN" b="1" dirty="0">
                <a:latin typeface="Arial" panose="020B0604020202020204" pitchFamily="34" charset="0"/>
              </a:rPr>
              <a:t>3GPP </a:t>
            </a:r>
            <a:r>
              <a:rPr lang="en-GB" altLang="zh-CN" b="1">
                <a:latin typeface="Arial" panose="020B0604020202020204" pitchFamily="34" charset="0"/>
              </a:rPr>
              <a:t>TSG RAN Meeting #107</a:t>
            </a:r>
            <a:r>
              <a:rPr lang="en-GB" altLang="zh-CN" b="1" dirty="0">
                <a:latin typeface="Arial" panose="020B0604020202020204" pitchFamily="34" charset="0"/>
              </a:rPr>
              <a:t>								RP-250385</a:t>
            </a:r>
            <a:endParaRPr lang="zh-CN" altLang="zh-CN" b="1" dirty="0">
              <a:latin typeface="Arial" panose="020B0604020202020204" pitchFamily="34" charset="0"/>
            </a:endParaRPr>
          </a:p>
          <a:p>
            <a:pPr defTabSz="914478"/>
            <a:r>
              <a:rPr lang="en-US" altLang="zh-CN" b="1" dirty="0">
                <a:latin typeface="Arial" panose="020B0604020202020204" pitchFamily="34" charset="0"/>
              </a:rPr>
              <a:t>Incheon, Korea, March 12-14, 2025</a:t>
            </a:r>
          </a:p>
          <a:p>
            <a:pPr defTabSz="914478"/>
            <a:r>
              <a:rPr lang="en-US" altLang="zh-CN" b="1" dirty="0">
                <a:latin typeface="Arial" panose="020B0604020202020204" pitchFamily="34" charset="0"/>
              </a:rPr>
              <a:t>Agenda Item: 15.2.9.1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04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0B90B7-43FB-49ED-8D38-C801C2B84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8" y="161492"/>
            <a:ext cx="11532973" cy="730507"/>
          </a:xfrm>
        </p:spPr>
        <p:txBody>
          <a:bodyPr/>
          <a:lstStyle/>
          <a:p>
            <a:r>
              <a:rPr lang="en-US" altLang="zh-CN" sz="2800" b="1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Way Forward</a:t>
            </a:r>
            <a:endParaRPr lang="zh-CN" altLang="en-US" sz="2800" b="1" dirty="0">
              <a:latin typeface="+mn-lt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60CBF2-1C95-40C5-AAC4-CA4FBB724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47" y="1228579"/>
            <a:ext cx="11074802" cy="4605363"/>
          </a:xfrm>
        </p:spPr>
        <p:txBody>
          <a:bodyPr wrap="square">
            <a:spAutoFit/>
          </a:bodyPr>
          <a:lstStyle/>
          <a:p>
            <a:pPr marL="0" lvl="1" indent="0" defTabSz="911921">
              <a:lnSpc>
                <a:spcPct val="130000"/>
              </a:lnSpc>
              <a:spcBef>
                <a:spcPts val="300"/>
              </a:spcBef>
              <a:buNone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Proposals:</a:t>
            </a:r>
          </a:p>
          <a:p>
            <a:pPr marL="457200" lvl="2" indent="0" defTabSz="911921">
              <a:lnSpc>
                <a:spcPct val="130000"/>
              </a:lnSpc>
              <a:spcBef>
                <a:spcPts val="300"/>
              </a:spcBef>
              <a:buNone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Proposal 1: Support a Rel-20 5G-A item for ISAC, focusing on UAV use case with </a:t>
            </a:r>
            <a:r>
              <a:rPr lang="en-US" altLang="zh-CN" sz="1800" b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-based mono-static sensing mode</a:t>
            </a:r>
          </a:p>
          <a:p>
            <a:pPr marL="457200" lvl="2" indent="0" defTabSz="911921">
              <a:lnSpc>
                <a:spcPct val="130000"/>
              </a:lnSpc>
              <a:spcBef>
                <a:spcPts val="300"/>
              </a:spcBef>
              <a:buNone/>
              <a:defRPr/>
            </a:pPr>
            <a:r>
              <a:rPr lang="en-US" altLang="zh-CN" sz="18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Proposal 2: Consider the following objectives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Study and specify the procedures and signaling between RAN and CN for sensing information exchange [RAN3]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cs typeface="Arial"/>
              </a:rPr>
              <a:t>To study and define the sensing reporting quantities to CN, i.e. one or more of points with time and location info, definition in TS 23.032 could be considered as a starting point </a:t>
            </a: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[RAN3]</a:t>
            </a:r>
          </a:p>
          <a:p>
            <a:pPr marL="361950" lvl="2" indent="276225" defTabSz="911921">
              <a:lnSpc>
                <a:spcPct val="130000"/>
              </a:lnSpc>
              <a:spcBef>
                <a:spcPts val="300"/>
              </a:spcBef>
              <a:buNone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cs typeface="Arial"/>
              </a:rPr>
              <a:t>Note 1: coordination with SA2 is expected. SA2 Rel-20 ISAC SID approved in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/>
                <a:cs typeface="Arial"/>
                <a:hlinkClick r:id="rId2"/>
              </a:rPr>
              <a:t>S2-2502780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/>
                <a:cs typeface="Arial"/>
              </a:rPr>
              <a:t>.</a:t>
            </a:r>
            <a:endParaRPr lang="en-US" altLang="zh-CN" sz="1800" dirty="0">
              <a:solidFill>
                <a:srgbClr val="1D1D1A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648000" lvl="2" indent="-285750" defTabSz="91192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cs typeface="Arial"/>
              </a:rPr>
              <a:t>Performance evaluations for the above enhancements, if needed [RAN1/RAN4]</a:t>
            </a:r>
            <a:endParaRPr lang="en-US" altLang="zh-CN" sz="1800" strike="sngStrike" dirty="0">
              <a:solidFill>
                <a:srgbClr val="FF0000"/>
              </a:solidFill>
              <a:highlight>
                <a:srgbClr val="FFFF00"/>
              </a:highlight>
              <a:latin typeface="Arial" panose="020B0604020202020204"/>
              <a:cs typeface="Arial"/>
            </a:endParaRPr>
          </a:p>
          <a:p>
            <a:pPr marL="361950" lvl="2" indent="-22225" defTabSz="911921">
              <a:lnSpc>
                <a:spcPct val="130000"/>
              </a:lnSpc>
              <a:spcBef>
                <a:spcPts val="300"/>
              </a:spcBef>
              <a:buNone/>
              <a:defRPr/>
            </a:pPr>
            <a:r>
              <a:rPr lang="en-US" altLang="zh-CN" sz="180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Note 2: It is FFS on the timeline of the study (e.g. 9 months SI and 9 months normative, 12 months SI and 6 months normative, etc.)</a:t>
            </a:r>
          </a:p>
        </p:txBody>
      </p:sp>
    </p:spTree>
    <p:extLst>
      <p:ext uri="{BB962C8B-B14F-4D97-AF65-F5344CB8AC3E}">
        <p14:creationId xmlns:p14="http://schemas.microsoft.com/office/powerpoint/2010/main" val="1586533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522451-563C-450A-A15B-657194A6B0ED}"/>
              </a:ext>
            </a:extLst>
          </p:cNvPr>
          <p:cNvSpPr txBox="1"/>
          <p:nvPr/>
        </p:nvSpPr>
        <p:spPr>
          <a:xfrm>
            <a:off x="4359618" y="2730843"/>
            <a:ext cx="40238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</a:rPr>
              <a:t>Thank You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475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232</Words>
  <Application>Microsoft Office PowerPoint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Way Forward for ISAC  in 5G-A Rel-20</vt:lpstr>
      <vt:lpstr>Way Forward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ISAC  in 5G-A Rel-20</dc:title>
  <dc:creator>Huawei</dc:creator>
  <cp:lastModifiedBy>China Telecom</cp:lastModifiedBy>
  <cp:revision>61</cp:revision>
  <dcterms:created xsi:type="dcterms:W3CDTF">2025-02-10T07:13:55Z</dcterms:created>
  <dcterms:modified xsi:type="dcterms:W3CDTF">2025-03-03T13:32:34Z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1739185362</vt:lpwstr>
  </property>
</Properties>
</file>