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6"/>
  </p:notesMasterIdLst>
  <p:handoutMasterIdLst>
    <p:handoutMasterId r:id="rId7"/>
  </p:handoutMasterIdLst>
  <p:sldIdLst>
    <p:sldId id="449" r:id="rId2"/>
    <p:sldId id="576" r:id="rId3"/>
    <p:sldId id="590" r:id="rId4"/>
    <p:sldId id="405" r:id="rId5"/>
  </p:sldIdLst>
  <p:sldSz cx="9144000" cy="5143500" type="screen16x9"/>
  <p:notesSz cx="7104063" cy="10234613"/>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4" name="Nanfang" initials="NF" lastIdx="3" clrIdx="2">
    <p:extLst>
      <p:ext uri="{19B8F6BF-5375-455C-9EA6-DF929625EA0E}">
        <p15:presenceInfo xmlns:p15="http://schemas.microsoft.com/office/powerpoint/2012/main" userId="Nanf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4395"/>
    <a:srgbClr val="0070C0"/>
    <a:srgbClr val="B94A00"/>
    <a:srgbClr val="007E39"/>
    <a:srgbClr val="0000FF"/>
    <a:srgbClr val="E1FFC3"/>
    <a:srgbClr val="FF6600"/>
    <a:srgbClr val="FF9966"/>
    <a:srgbClr val="314395"/>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96" autoAdjust="0"/>
    <p:restoredTop sz="94225" autoAdjust="0"/>
  </p:normalViewPr>
  <p:slideViewPr>
    <p:cSldViewPr>
      <p:cViewPr varScale="1">
        <p:scale>
          <a:sx n="99" d="100"/>
          <a:sy n="99" d="100"/>
        </p:scale>
        <p:origin x="96" y="64"/>
      </p:cViewPr>
      <p:guideLst>
        <p:guide orient="horz" pos="1620"/>
        <p:guide pos="2880"/>
      </p:guideLst>
    </p:cSldViewPr>
  </p:slideViewPr>
  <p:outlineViewPr>
    <p:cViewPr>
      <p:scale>
        <a:sx n="33" d="100"/>
        <a:sy n="33" d="100"/>
      </p:scale>
      <p:origin x="0" y="-12247"/>
    </p:cViewPr>
  </p:outlineViewPr>
  <p:notesTextViewPr>
    <p:cViewPr>
      <p:scale>
        <a:sx n="100" d="100"/>
        <a:sy n="100" d="100"/>
      </p:scale>
      <p:origin x="0" y="0"/>
    </p:cViewPr>
  </p:notesTextViewPr>
  <p:sorterViewPr>
    <p:cViewPr>
      <p:scale>
        <a:sx n="200" d="100"/>
        <a:sy n="200" d="100"/>
      </p:scale>
      <p:origin x="0" y="0"/>
    </p:cViewPr>
  </p:sorterViewPr>
  <p:notesViewPr>
    <p:cSldViewPr showGuides="1">
      <p:cViewPr varScale="1">
        <p:scale>
          <a:sx n="47" d="100"/>
          <a:sy n="47" d="100"/>
        </p:scale>
        <p:origin x="-3012" y="-102"/>
      </p:cViewPr>
      <p:guideLst>
        <p:guide orient="horz" pos="3224"/>
        <p:guide pos="223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3079202" cy="512222"/>
          </a:xfrm>
          <a:prstGeom prst="rect">
            <a:avLst/>
          </a:prstGeom>
        </p:spPr>
        <p:txBody>
          <a:bodyPr vert="horz" lIns="95088" tIns="47544" rIns="95088" bIns="47544" rtlCol="0"/>
          <a:lstStyle>
            <a:lvl1pPr algn="l">
              <a:defRPr sz="1200"/>
            </a:lvl1pPr>
          </a:lstStyle>
          <a:p>
            <a:endParaRPr lang="zh-CN" altLang="en-US"/>
          </a:p>
        </p:txBody>
      </p:sp>
      <p:sp>
        <p:nvSpPr>
          <p:cNvPr id="3" name="日期占位符 2"/>
          <p:cNvSpPr>
            <a:spLocks noGrp="1"/>
          </p:cNvSpPr>
          <p:nvPr>
            <p:ph type="dt" sz="quarter" idx="1"/>
          </p:nvPr>
        </p:nvSpPr>
        <p:spPr>
          <a:xfrm>
            <a:off x="4023203" y="1"/>
            <a:ext cx="3079202" cy="512222"/>
          </a:xfrm>
          <a:prstGeom prst="rect">
            <a:avLst/>
          </a:prstGeom>
        </p:spPr>
        <p:txBody>
          <a:bodyPr vert="horz" lIns="95088" tIns="47544" rIns="95088" bIns="47544" rtlCol="0"/>
          <a:lstStyle>
            <a:lvl1pPr algn="r">
              <a:defRPr sz="1200"/>
            </a:lvl1pPr>
          </a:lstStyle>
          <a:p>
            <a:fld id="{150A64BD-23B2-4E7A-9730-6D4935F9BFD0}" type="datetimeFigureOut">
              <a:rPr lang="zh-CN" altLang="en-US" smtClean="0"/>
              <a:pPr/>
              <a:t>2025/3/3</a:t>
            </a:fld>
            <a:endParaRPr lang="zh-CN" altLang="en-US"/>
          </a:p>
        </p:txBody>
      </p:sp>
      <p:sp>
        <p:nvSpPr>
          <p:cNvPr id="4" name="页脚占位符 3"/>
          <p:cNvSpPr>
            <a:spLocks noGrp="1"/>
          </p:cNvSpPr>
          <p:nvPr>
            <p:ph type="ftr" sz="quarter" idx="2"/>
          </p:nvPr>
        </p:nvSpPr>
        <p:spPr>
          <a:xfrm>
            <a:off x="0" y="9720756"/>
            <a:ext cx="3079202" cy="512222"/>
          </a:xfrm>
          <a:prstGeom prst="rect">
            <a:avLst/>
          </a:prstGeom>
        </p:spPr>
        <p:txBody>
          <a:bodyPr vert="horz" lIns="95088" tIns="47544" rIns="95088" bIns="47544"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023203" y="9720756"/>
            <a:ext cx="3079202" cy="512222"/>
          </a:xfrm>
          <a:prstGeom prst="rect">
            <a:avLst/>
          </a:prstGeom>
        </p:spPr>
        <p:txBody>
          <a:bodyPr vert="horz" lIns="95088" tIns="47544" rIns="95088" bIns="47544"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3078427" cy="511730"/>
          </a:xfrm>
          <a:prstGeom prst="rect">
            <a:avLst/>
          </a:prstGeom>
        </p:spPr>
        <p:txBody>
          <a:bodyPr vert="horz" lIns="95088" tIns="47544" rIns="95088" bIns="47544"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4023994" y="1"/>
            <a:ext cx="3078427" cy="511730"/>
          </a:xfrm>
          <a:prstGeom prst="rect">
            <a:avLst/>
          </a:prstGeom>
        </p:spPr>
        <p:txBody>
          <a:bodyPr vert="horz" lIns="95088" tIns="47544" rIns="95088" bIns="47544"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3/3/2025</a:t>
            </a:fld>
            <a:endParaRPr lang="en-US"/>
          </a:p>
        </p:txBody>
      </p:sp>
      <p:sp>
        <p:nvSpPr>
          <p:cNvPr id="4" name="Slide Image Placeholder 3"/>
          <p:cNvSpPr>
            <a:spLocks noGrp="1" noRot="1" noChangeAspect="1"/>
          </p:cNvSpPr>
          <p:nvPr>
            <p:ph type="sldImg" idx="2"/>
          </p:nvPr>
        </p:nvSpPr>
        <p:spPr>
          <a:xfrm>
            <a:off x="139700" y="766763"/>
            <a:ext cx="6824663" cy="3838575"/>
          </a:xfrm>
          <a:prstGeom prst="rect">
            <a:avLst/>
          </a:prstGeom>
          <a:noFill/>
          <a:ln w="12700">
            <a:solidFill>
              <a:prstClr val="black"/>
            </a:solidFill>
          </a:ln>
        </p:spPr>
        <p:txBody>
          <a:bodyPr vert="horz" lIns="95088" tIns="47544" rIns="95088" bIns="47544" rtlCol="0" anchor="ctr"/>
          <a:lstStyle/>
          <a:p>
            <a:pPr lvl="0"/>
            <a:endParaRPr lang="en-US" noProof="0"/>
          </a:p>
        </p:txBody>
      </p:sp>
      <p:sp>
        <p:nvSpPr>
          <p:cNvPr id="5" name="Notes Placeholder 4"/>
          <p:cNvSpPr>
            <a:spLocks noGrp="1"/>
          </p:cNvSpPr>
          <p:nvPr>
            <p:ph type="body" sz="quarter" idx="3"/>
          </p:nvPr>
        </p:nvSpPr>
        <p:spPr>
          <a:xfrm>
            <a:off x="710407" y="4861442"/>
            <a:ext cx="5683250" cy="4605575"/>
          </a:xfrm>
          <a:prstGeom prst="rect">
            <a:avLst/>
          </a:prstGeom>
        </p:spPr>
        <p:txBody>
          <a:bodyPr vert="horz" lIns="95088" tIns="47544" rIns="95088" bIns="4754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2" y="9721107"/>
            <a:ext cx="3078427" cy="511730"/>
          </a:xfrm>
          <a:prstGeom prst="rect">
            <a:avLst/>
          </a:prstGeom>
        </p:spPr>
        <p:txBody>
          <a:bodyPr vert="horz" lIns="95088" tIns="47544" rIns="95088" bIns="47544"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4023994" y="9721107"/>
            <a:ext cx="3078427" cy="511730"/>
          </a:xfrm>
          <a:prstGeom prst="rect">
            <a:avLst/>
          </a:prstGeom>
        </p:spPr>
        <p:txBody>
          <a:bodyPr vert="horz" lIns="95088" tIns="47544" rIns="95088" bIns="47544"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269768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7164288" y="188121"/>
            <a:ext cx="16130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918509" y="4818461"/>
            <a:ext cx="1223963" cy="161925"/>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7920037"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700"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gi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ltLang="zh-CN" sz="4000" b="1" dirty="0">
                <a:solidFill>
                  <a:srgbClr val="324395"/>
                </a:solidFill>
              </a:rPr>
              <a:t>Support NB-IoT voice call over GEO in Rel-20</a:t>
            </a:r>
            <a:endParaRPr lang="zh-CN" altLang="en-US" b="1" dirty="0">
              <a:solidFill>
                <a:srgbClr val="324395"/>
              </a:solidFill>
            </a:endParaRPr>
          </a:p>
        </p:txBody>
      </p:sp>
      <p:sp>
        <p:nvSpPr>
          <p:cNvPr id="3" name="标题 3"/>
          <p:cNvSpPr txBox="1">
            <a:spLocks/>
          </p:cNvSpPr>
          <p:nvPr/>
        </p:nvSpPr>
        <p:spPr>
          <a:xfrm>
            <a:off x="755576" y="3413447"/>
            <a:ext cx="7772400" cy="1102519"/>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March 2025</a:t>
            </a:r>
            <a:endParaRPr kumimoji="0" lang="zh-CN" altLang="en-US" sz="2000" b="0" i="0" u="none" strike="noStrike" kern="0" cap="none" spc="0" normalizeH="0" baseline="0" noProof="0" dirty="0">
              <a:ln>
                <a:noFill/>
              </a:ln>
              <a:solidFill>
                <a:srgbClr val="324395"/>
              </a:solidFill>
              <a:effectLst/>
              <a:uLnTx/>
              <a:uFillTx/>
              <a:latin typeface="+mj-lt"/>
              <a:ea typeface="+mj-ea"/>
              <a:cs typeface="+mj-cs"/>
            </a:endParaRPr>
          </a:p>
        </p:txBody>
      </p:sp>
      <p:sp>
        <p:nvSpPr>
          <p:cNvPr id="7" name="文本框 6">
            <a:extLst>
              <a:ext uri="{FF2B5EF4-FFF2-40B4-BE49-F238E27FC236}">
                <a16:creationId xmlns:a16="http://schemas.microsoft.com/office/drawing/2014/main" id="{85AF54CB-5E7A-C44C-87B3-1FF2B5190F81}"/>
              </a:ext>
            </a:extLst>
          </p:cNvPr>
          <p:cNvSpPr txBox="1"/>
          <p:nvPr/>
        </p:nvSpPr>
        <p:spPr>
          <a:xfrm>
            <a:off x="61612" y="0"/>
            <a:ext cx="4580164" cy="1169551"/>
          </a:xfrm>
          <a:prstGeom prst="rect">
            <a:avLst/>
          </a:prstGeom>
          <a:noFill/>
        </p:spPr>
        <p:txBody>
          <a:bodyPr wrap="square">
            <a:spAutoFit/>
          </a:bodyPr>
          <a:lstStyle/>
          <a:p>
            <a:r>
              <a:rPr lang="en-US" altLang="zh-CN" sz="1400" b="1" dirty="0">
                <a:latin typeface="Arial" panose="020B0604020202020204" pitchFamily="34" charset="0"/>
              </a:rPr>
              <a:t>3GPP TSG RAN Meeting #107	</a:t>
            </a:r>
          </a:p>
          <a:p>
            <a:r>
              <a:rPr lang="en-US" altLang="zh-CN" sz="1400" b="1" dirty="0">
                <a:latin typeface="Arial" panose="020B0604020202020204" pitchFamily="34" charset="0"/>
              </a:rPr>
              <a:t>Incheon, Korea, March 12-14, 2025</a:t>
            </a:r>
          </a:p>
          <a:p>
            <a:r>
              <a:rPr lang="en-US" altLang="zh-CN" sz="1400" b="1" dirty="0">
                <a:latin typeface="Arial" panose="020B0604020202020204" pitchFamily="34" charset="0"/>
              </a:rPr>
              <a:t>Agenda: 15.2.5</a:t>
            </a:r>
          </a:p>
          <a:p>
            <a:r>
              <a:rPr lang="en-US" altLang="zh-CN" sz="1400" b="1" dirty="0">
                <a:latin typeface="Arial" panose="020B0604020202020204" pitchFamily="34" charset="0"/>
                <a:ea typeface="Times New Roman" panose="02020603050405020304" pitchFamily="18" charset="0"/>
              </a:rPr>
              <a:t>Document for: Discussion</a:t>
            </a:r>
            <a:endParaRPr lang="en-US" altLang="zh-CN" sz="1400" b="1" dirty="0"/>
          </a:p>
          <a:p>
            <a:r>
              <a:rPr lang="en-US" altLang="zh-CN" sz="1400" b="1" dirty="0">
                <a:latin typeface="Arial" panose="020B0604020202020204" pitchFamily="34" charset="0"/>
              </a:rPr>
              <a:t>RP-250382</a:t>
            </a:r>
          </a:p>
        </p:txBody>
      </p:sp>
    </p:spTree>
    <p:extLst>
      <p:ext uri="{BB962C8B-B14F-4D97-AF65-F5344CB8AC3E}">
        <p14:creationId xmlns:p14="http://schemas.microsoft.com/office/powerpoint/2010/main" val="227158561"/>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2852944-BE60-2BA1-DDF2-2173B243F6D6}"/>
              </a:ext>
            </a:extLst>
          </p:cNvPr>
          <p:cNvSpPr>
            <a:spLocks noGrp="1"/>
          </p:cNvSpPr>
          <p:nvPr>
            <p:ph type="sldNum" sz="quarter" idx="10"/>
          </p:nvPr>
        </p:nvSpPr>
        <p:spPr>
          <a:xfrm>
            <a:off x="7914075" y="4818461"/>
            <a:ext cx="1223963" cy="161925"/>
          </a:xfrm>
        </p:spPr>
        <p:txBody>
          <a:bodyPr/>
          <a:lstStyle/>
          <a:p>
            <a:pPr>
              <a:defRPr/>
            </a:pPr>
            <a:fld id="{60E1D707-743A-4DE1-9ADF-A19E5F8506DA}" type="slidenum">
              <a:rPr lang="en-US" smtClean="0"/>
              <a:pPr>
                <a:defRPr/>
              </a:pPr>
              <a:t>2</a:t>
            </a:fld>
            <a:endParaRPr lang="en-US" dirty="0"/>
          </a:p>
        </p:txBody>
      </p:sp>
      <p:sp>
        <p:nvSpPr>
          <p:cNvPr id="5" name="Title 1">
            <a:extLst>
              <a:ext uri="{FF2B5EF4-FFF2-40B4-BE49-F238E27FC236}">
                <a16:creationId xmlns:a16="http://schemas.microsoft.com/office/drawing/2014/main" id="{E76CBC4C-5014-1E65-A5D5-5ECB0C7801E4}"/>
              </a:ext>
            </a:extLst>
          </p:cNvPr>
          <p:cNvSpPr>
            <a:spLocks noGrp="1"/>
          </p:cNvSpPr>
          <p:nvPr>
            <p:ph type="title"/>
          </p:nvPr>
        </p:nvSpPr>
        <p:spPr>
          <a:xfrm>
            <a:off x="250825" y="27448"/>
            <a:ext cx="7416800" cy="519113"/>
          </a:xfrm>
        </p:spPr>
        <p:txBody>
          <a:bodyPr/>
          <a:lstStyle/>
          <a:p>
            <a:r>
              <a:rPr lang="en-US" dirty="0"/>
              <a:t>Motivation</a:t>
            </a:r>
          </a:p>
        </p:txBody>
      </p:sp>
      <p:sp>
        <p:nvSpPr>
          <p:cNvPr id="10" name="Content Placeholder 2">
            <a:extLst>
              <a:ext uri="{FF2B5EF4-FFF2-40B4-BE49-F238E27FC236}">
                <a16:creationId xmlns:a16="http://schemas.microsoft.com/office/drawing/2014/main" id="{77420F86-E8B6-0EDB-4845-304BE985DA6B}"/>
              </a:ext>
            </a:extLst>
          </p:cNvPr>
          <p:cNvSpPr txBox="1">
            <a:spLocks/>
          </p:cNvSpPr>
          <p:nvPr/>
        </p:nvSpPr>
        <p:spPr>
          <a:xfrm>
            <a:off x="179512" y="723997"/>
            <a:ext cx="8669024" cy="686020"/>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2"/>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gn="just">
              <a:lnSpc>
                <a:spcPct val="110000"/>
              </a:lnSpc>
              <a:spcBef>
                <a:spcPts val="300"/>
              </a:spcBef>
              <a:spcAft>
                <a:spcPts val="0"/>
              </a:spcAft>
            </a:pPr>
            <a:r>
              <a:rPr lang="en-US" altLang="zh-CN" sz="1200" dirty="0"/>
              <a:t>Voice call via satellites is a demanding requirement in case of emergency.</a:t>
            </a:r>
            <a:r>
              <a:rPr lang="zh-CN" altLang="en-US" sz="1200" dirty="0"/>
              <a:t> </a:t>
            </a:r>
            <a:r>
              <a:rPr lang="en-US" altLang="zh-CN" sz="1200" dirty="0"/>
              <a:t>NB-IoT NTN has the advantages of rapid</a:t>
            </a:r>
            <a:r>
              <a:rPr lang="zh-CN" altLang="en-US" sz="1200" dirty="0"/>
              <a:t> </a:t>
            </a:r>
            <a:r>
              <a:rPr lang="en-US" altLang="zh-CN" sz="1200" dirty="0"/>
              <a:t>deployment and</a:t>
            </a:r>
            <a:r>
              <a:rPr lang="zh-CN" altLang="en-US" sz="1200" dirty="0"/>
              <a:t> </a:t>
            </a:r>
            <a:r>
              <a:rPr lang="en-US" altLang="zh-CN" sz="1200" dirty="0"/>
              <a:t>low cost to support voice service. There is an urgent commercial demand to support NB-IoT voice calls over GEO.</a:t>
            </a:r>
          </a:p>
        </p:txBody>
      </p:sp>
      <p:pic>
        <p:nvPicPr>
          <p:cNvPr id="12" name="图片 11">
            <a:extLst>
              <a:ext uri="{FF2B5EF4-FFF2-40B4-BE49-F238E27FC236}">
                <a16:creationId xmlns:a16="http://schemas.microsoft.com/office/drawing/2014/main" id="{F2A9C19A-944E-95BD-9C09-DF15BA222E9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581955" y="1433054"/>
            <a:ext cx="3562045" cy="2567833"/>
          </a:xfrm>
          <a:prstGeom prst="rect">
            <a:avLst/>
          </a:prstGeom>
        </p:spPr>
      </p:pic>
      <p:pic>
        <p:nvPicPr>
          <p:cNvPr id="3" name="图片 2">
            <a:extLst>
              <a:ext uri="{FF2B5EF4-FFF2-40B4-BE49-F238E27FC236}">
                <a16:creationId xmlns:a16="http://schemas.microsoft.com/office/drawing/2014/main" id="{D785DD8A-A80C-404D-9AD4-4EF552B7DE70}"/>
              </a:ext>
            </a:extLst>
          </p:cNvPr>
          <p:cNvPicPr>
            <a:picLocks noChangeAspect="1"/>
          </p:cNvPicPr>
          <p:nvPr/>
        </p:nvPicPr>
        <p:blipFill>
          <a:blip r:embed="rId4"/>
          <a:stretch>
            <a:fillRect/>
          </a:stretch>
        </p:blipFill>
        <p:spPr>
          <a:xfrm>
            <a:off x="342825" y="3539526"/>
            <a:ext cx="5239130" cy="1008112"/>
          </a:xfrm>
          <a:prstGeom prst="rect">
            <a:avLst/>
          </a:prstGeom>
        </p:spPr>
      </p:pic>
      <p:sp>
        <p:nvSpPr>
          <p:cNvPr id="13" name="文本框 12">
            <a:extLst>
              <a:ext uri="{FF2B5EF4-FFF2-40B4-BE49-F238E27FC236}">
                <a16:creationId xmlns:a16="http://schemas.microsoft.com/office/drawing/2014/main" id="{C9186AF8-5943-4B0C-8C9B-3BB8AA1A6B31}"/>
              </a:ext>
            </a:extLst>
          </p:cNvPr>
          <p:cNvSpPr txBox="1"/>
          <p:nvPr/>
        </p:nvSpPr>
        <p:spPr>
          <a:xfrm>
            <a:off x="179512" y="1452712"/>
            <a:ext cx="5544616" cy="1981761"/>
          </a:xfrm>
          <a:prstGeom prst="rect">
            <a:avLst/>
          </a:prstGeom>
          <a:noFill/>
        </p:spPr>
        <p:txBody>
          <a:bodyPr wrap="square">
            <a:spAutoFit/>
          </a:bodyPr>
          <a:lstStyle/>
          <a:p>
            <a:pPr marL="262800" marR="0" lvl="0" indent="-262800" algn="just" defTabSz="914400" rtl="0" eaLnBrk="1" fontAlgn="base" latinLnBrk="0" hangingPunct="1">
              <a:lnSpc>
                <a:spcPct val="110000"/>
              </a:lnSpc>
              <a:spcBef>
                <a:spcPts val="300"/>
              </a:spcBef>
              <a:spcAft>
                <a:spcPct val="0"/>
              </a:spcAft>
              <a:buClr>
                <a:srgbClr val="FF6600"/>
              </a:buClr>
              <a:buSzTx/>
              <a:buFont typeface="Wingdings" panose="05000000000000000000" pitchFamily="2" charset="2"/>
              <a:buChar char="n"/>
              <a:tabLst/>
              <a:defRPr/>
            </a:pPr>
            <a:r>
              <a:rPr lang="en-US" altLang="zh-CN" sz="1200" dirty="0"/>
              <a:t>NB-IoT</a:t>
            </a:r>
            <a:r>
              <a:rPr kumimoji="0" lang="en-US" altLang="zh-CN" sz="1200" b="0" i="0" u="none" strike="noStrike" kern="1200" cap="none" spc="0" normalizeH="0" baseline="0" noProof="0" dirty="0">
                <a:ln>
                  <a:noFill/>
                </a:ln>
                <a:solidFill>
                  <a:srgbClr val="000000"/>
                </a:solidFill>
                <a:effectLst/>
                <a:uLnTx/>
                <a:uFillTx/>
                <a:latin typeface="Arial" charset="0"/>
                <a:ea typeface="宋体" charset="-122"/>
                <a:cs typeface="+mn-cs"/>
              </a:rPr>
              <a:t> NTN has been introduced by 3GPP since Rel-17. However, previous enhancements were designed for traditional IoT services and cannot enable voice call over GEO satellites. </a:t>
            </a:r>
          </a:p>
          <a:p>
            <a:pPr marL="262800" indent="-262800" algn="just">
              <a:lnSpc>
                <a:spcPct val="110000"/>
              </a:lnSpc>
              <a:spcBef>
                <a:spcPts val="300"/>
              </a:spcBef>
              <a:buClr>
                <a:srgbClr val="FF6600"/>
              </a:buClr>
              <a:buFont typeface="Wingdings" panose="05000000000000000000" pitchFamily="2" charset="2"/>
              <a:buChar char="n"/>
              <a:defRPr/>
            </a:pPr>
            <a:r>
              <a:rPr lang="en-US" altLang="zh-CN" sz="1200" dirty="0"/>
              <a:t>The current NB-IoT NTN data rate reaches 1-2 kbps, which cannot meet the current voice service requirements.</a:t>
            </a:r>
          </a:p>
          <a:p>
            <a:pPr marL="262800" indent="-262800" algn="just">
              <a:lnSpc>
                <a:spcPct val="110000"/>
              </a:lnSpc>
              <a:spcBef>
                <a:spcPts val="300"/>
              </a:spcBef>
              <a:buClr>
                <a:srgbClr val="FF6600"/>
              </a:buClr>
              <a:buFont typeface="Wingdings" panose="05000000000000000000" pitchFamily="2" charset="2"/>
              <a:buChar char="n"/>
              <a:defRPr/>
            </a:pPr>
            <a:r>
              <a:rPr kumimoji="0" lang="en-US" altLang="zh-CN" sz="1200" b="0" i="0" u="none" strike="noStrike" kern="1200" cap="none" spc="0" normalizeH="0" baseline="0" noProof="0" dirty="0">
                <a:ln>
                  <a:noFill/>
                </a:ln>
                <a:solidFill>
                  <a:srgbClr val="000000"/>
                </a:solidFill>
                <a:effectLst/>
                <a:uLnTx/>
                <a:uFillTx/>
                <a:latin typeface="Arial"/>
                <a:ea typeface="微软雅黑"/>
                <a:cs typeface="+mn-cs"/>
              </a:rPr>
              <a:t>According to SA1 TR22.887  (FS_5GSAT_Ph4), new use cases have also been acknowledged for the IMS Voice Call over GEO. The potential KPIs captured in TR22.887 (i.e., data rate and call setup time) can serve as the baseline. </a:t>
            </a:r>
            <a:endParaRPr kumimoji="0" lang="zh-CN" altLang="en-US" sz="1200" b="0"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694451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B1A5E-7155-FC61-79BA-869643B2D4F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20F3A0B-461F-8FDB-4BCB-DDF05505238B}"/>
              </a:ext>
            </a:extLst>
          </p:cNvPr>
          <p:cNvSpPr>
            <a:spLocks noGrp="1"/>
          </p:cNvSpPr>
          <p:nvPr>
            <p:ph type="sldNum" sz="quarter" idx="10"/>
          </p:nvPr>
        </p:nvSpPr>
        <p:spPr>
          <a:xfrm>
            <a:off x="7914075" y="4818461"/>
            <a:ext cx="1223963" cy="161925"/>
          </a:xfrm>
        </p:spPr>
        <p:txBody>
          <a:bodyPr/>
          <a:lstStyle/>
          <a:p>
            <a:pPr>
              <a:defRPr/>
            </a:pPr>
            <a:fld id="{60E1D707-743A-4DE1-9ADF-A19E5F8506DA}" type="slidenum">
              <a:rPr lang="en-US" smtClean="0"/>
              <a:pPr>
                <a:defRPr/>
              </a:pPr>
              <a:t>3</a:t>
            </a:fld>
            <a:endParaRPr lang="en-US" dirty="0"/>
          </a:p>
        </p:txBody>
      </p:sp>
      <p:sp>
        <p:nvSpPr>
          <p:cNvPr id="5" name="Title 1">
            <a:extLst>
              <a:ext uri="{FF2B5EF4-FFF2-40B4-BE49-F238E27FC236}">
                <a16:creationId xmlns:a16="http://schemas.microsoft.com/office/drawing/2014/main" id="{8571AB13-AFB2-3597-4094-5B661A8F0682}"/>
              </a:ext>
            </a:extLst>
          </p:cNvPr>
          <p:cNvSpPr>
            <a:spLocks noGrp="1"/>
          </p:cNvSpPr>
          <p:nvPr>
            <p:ph type="title"/>
          </p:nvPr>
        </p:nvSpPr>
        <p:spPr>
          <a:xfrm>
            <a:off x="250825" y="27448"/>
            <a:ext cx="7416800" cy="519113"/>
          </a:xfrm>
        </p:spPr>
        <p:txBody>
          <a:bodyPr/>
          <a:lstStyle/>
          <a:p>
            <a:r>
              <a:rPr lang="en-US" altLang="zh-CN" dirty="0"/>
              <a:t>Proposals</a:t>
            </a:r>
            <a:endParaRPr lang="en-US" dirty="0"/>
          </a:p>
        </p:txBody>
      </p:sp>
      <p:sp>
        <p:nvSpPr>
          <p:cNvPr id="10" name="Content Placeholder 2">
            <a:extLst>
              <a:ext uri="{FF2B5EF4-FFF2-40B4-BE49-F238E27FC236}">
                <a16:creationId xmlns:a16="http://schemas.microsoft.com/office/drawing/2014/main" id="{EAE2673F-D67F-5E62-4B27-10C710AA2686}"/>
              </a:ext>
            </a:extLst>
          </p:cNvPr>
          <p:cNvSpPr txBox="1">
            <a:spLocks/>
          </p:cNvSpPr>
          <p:nvPr/>
        </p:nvSpPr>
        <p:spPr>
          <a:xfrm>
            <a:off x="179512" y="723997"/>
            <a:ext cx="8712968" cy="1992916"/>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2"/>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gn="just">
              <a:lnSpc>
                <a:spcPct val="110000"/>
              </a:lnSpc>
              <a:spcBef>
                <a:spcPts val="300"/>
              </a:spcBef>
              <a:spcAft>
                <a:spcPts val="0"/>
              </a:spcAft>
            </a:pPr>
            <a:r>
              <a:rPr lang="en-US" altLang="zh-CN" sz="1600" dirty="0"/>
              <a:t>Proposal 1: Support of voice over NB-IoT NTN</a:t>
            </a:r>
          </a:p>
          <a:p>
            <a:pPr lvl="1" algn="just">
              <a:lnSpc>
                <a:spcPct val="110000"/>
              </a:lnSpc>
              <a:spcBef>
                <a:spcPts val="300"/>
              </a:spcBef>
              <a:spcAft>
                <a:spcPts val="0"/>
              </a:spcAft>
            </a:pPr>
            <a:r>
              <a:rPr lang="en-US" altLang="zh-CN" sz="1400" dirty="0"/>
              <a:t>The configuration of GBR service</a:t>
            </a:r>
          </a:p>
          <a:p>
            <a:pPr lvl="1" algn="just">
              <a:lnSpc>
                <a:spcPct val="110000"/>
              </a:lnSpc>
              <a:spcBef>
                <a:spcPts val="300"/>
              </a:spcBef>
              <a:spcAft>
                <a:spcPts val="0"/>
              </a:spcAft>
            </a:pPr>
            <a:r>
              <a:rPr lang="en-US" altLang="zh-CN" sz="1400" dirty="0"/>
              <a:t>The management of SRB and DRB for GBR service</a:t>
            </a:r>
            <a:endParaRPr lang="en-US" altLang="zh-CN" sz="1600" dirty="0"/>
          </a:p>
          <a:p>
            <a:pPr algn="just">
              <a:lnSpc>
                <a:spcPct val="110000"/>
              </a:lnSpc>
              <a:spcBef>
                <a:spcPts val="300"/>
              </a:spcBef>
              <a:spcAft>
                <a:spcPts val="0"/>
              </a:spcAft>
            </a:pPr>
            <a:r>
              <a:rPr lang="en-US" altLang="zh-CN" sz="1600" dirty="0"/>
              <a:t>Proposal 2: Support voice related optimization for NB-IoT NTN</a:t>
            </a:r>
          </a:p>
          <a:p>
            <a:pPr lvl="1" algn="just">
              <a:lnSpc>
                <a:spcPct val="110000"/>
              </a:lnSpc>
              <a:spcBef>
                <a:spcPts val="300"/>
              </a:spcBef>
              <a:spcAft>
                <a:spcPts val="0"/>
              </a:spcAft>
            </a:pPr>
            <a:r>
              <a:rPr lang="en-US" altLang="zh-CN" sz="1400" dirty="0"/>
              <a:t>Introduce SPS in NB-IoT NTN to reduce scheduling overhead and delay of voice packets </a:t>
            </a:r>
            <a:r>
              <a:rPr lang="en-US" altLang="zh-CN" sz="1400"/>
              <a:t>by pre-configured </a:t>
            </a:r>
            <a:r>
              <a:rPr lang="en-US" altLang="zh-CN" sz="1400" dirty="0"/>
              <a:t>resources.</a:t>
            </a:r>
          </a:p>
          <a:p>
            <a:pPr lvl="1" algn="just">
              <a:lnSpc>
                <a:spcPct val="110000"/>
              </a:lnSpc>
              <a:spcBef>
                <a:spcPts val="300"/>
              </a:spcBef>
              <a:spcAft>
                <a:spcPts val="0"/>
              </a:spcAft>
            </a:pPr>
            <a:r>
              <a:rPr lang="en-US" altLang="zh-CN" sz="1400" dirty="0"/>
              <a:t>Introduce ROCH to compress the size of voice packets to match the target data rate. </a:t>
            </a:r>
          </a:p>
        </p:txBody>
      </p:sp>
    </p:spTree>
    <p:extLst>
      <p:ext uri="{BB962C8B-B14F-4D97-AF65-F5344CB8AC3E}">
        <p14:creationId xmlns:p14="http://schemas.microsoft.com/office/powerpoint/2010/main" val="2401136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563638"/>
            <a:ext cx="7772400" cy="1102519"/>
          </a:xfrm>
        </p:spPr>
        <p:txBody>
          <a:bodyPr/>
          <a:lstStyle/>
          <a:p>
            <a:r>
              <a:rPr lang="en-US" altLang="zh-CN" sz="4800" b="1" dirty="0"/>
              <a:t>Thanks!</a:t>
            </a:r>
            <a:endParaRPr lang="zh-CN" altLang="en-US" sz="4800" b="1" dirty="0"/>
          </a:p>
        </p:txBody>
      </p:sp>
    </p:spTree>
  </p:cSld>
  <p:clrMapOvr>
    <a:masterClrMapping/>
  </p:clrMapOvr>
  <p:transition spd="med">
    <p:pull/>
  </p:transition>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15119</TotalTime>
  <Words>250</Words>
  <Application>Microsoft Office PowerPoint</Application>
  <PresentationFormat>全屏显示(16:9)</PresentationFormat>
  <Paragraphs>24</Paragraphs>
  <Slides>4</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MS PGothic</vt:lpstr>
      <vt:lpstr>华文中宋</vt:lpstr>
      <vt:lpstr>微软雅黑</vt:lpstr>
      <vt:lpstr>Arial</vt:lpstr>
      <vt:lpstr>Calibri</vt:lpstr>
      <vt:lpstr>Wingdings</vt:lpstr>
      <vt:lpstr>胶片模板-移动通信研究所-16比9-20150113</vt:lpstr>
      <vt:lpstr>Support NB-IoT voice call over GEO in Rel-20</vt:lpstr>
      <vt:lpstr>Motivation</vt:lpstr>
      <vt:lpstr>Proposals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lastModifiedBy>China Telecom</cp:lastModifiedBy>
  <cp:revision>1436</cp:revision>
  <cp:lastPrinted>2021-05-17T08:35:31Z</cp:lastPrinted>
  <dcterms:created xsi:type="dcterms:W3CDTF">2017-04-20T03:13:07Z</dcterms:created>
  <dcterms:modified xsi:type="dcterms:W3CDTF">2025-03-03T07:30:39Z</dcterms:modified>
</cp:coreProperties>
</file>