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719" r:id="rId5"/>
    <p:sldMasterId id="2147483715" r:id="rId6"/>
  </p:sldMasterIdLst>
  <p:notesMasterIdLst>
    <p:notesMasterId r:id="rId11"/>
  </p:notesMasterIdLst>
  <p:handoutMasterIdLst>
    <p:handoutMasterId r:id="rId12"/>
  </p:handoutMasterIdLst>
  <p:sldIdLst>
    <p:sldId id="704" r:id="rId7"/>
    <p:sldId id="699" r:id="rId8"/>
    <p:sldId id="705" r:id="rId9"/>
    <p:sldId id="70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D87960C-95FB-5A04-85F7-FB7B1FB540CD}" name="Jishnu A" initials="JA" userId="S::jishnu@tejasnetworks.com::6cdde94f-b0c3-449d-85cb-50b3b645d771" providerId="AD"/>
  <p188:author id="{685E5E5E-CDD1-D0D9-30C3-CCF6A916C8B2}" name="Vikram Singh" initials="" userId="S::vikramsin@tejasnetworks.com::5f4b5f5a-7e8f-403e-beaf-55cbf1b50677" providerId="AD"/>
  <p188:author id="{F5B3219C-CFEA-2947-A771-B3745B2B4307}" name="Sriganesh" initials="" userId="S::sriganesh@tejasnetworks.com::b500388c-faa8-4cc6-bcd8-cb7827f2a456" providerId="AD"/>
  <p188:author id="{B74FFDCB-7D77-43DF-5B0E-07211CA5A93B}" name="Anindya Saha" initials="AS" userId="S::anindyas@tejasnetworks.com::c5d90394-4417-4b57-933b-dcb415ce4e6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670B4"/>
    <a:srgbClr val="A6CE38"/>
    <a:srgbClr val="C86754"/>
    <a:srgbClr val="065280"/>
    <a:srgbClr val="FFFFFF"/>
    <a:srgbClr val="000000"/>
    <a:srgbClr val="C2DD75"/>
    <a:srgbClr val="D79183"/>
    <a:srgbClr val="279EBE"/>
    <a:srgbClr val="A19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4DA7CB1-0E65-4C14-87F2-47C6824A2CF3}" v="2" dt="2025-03-01T03:22:40.546"/>
    <p1510:client id="{E7BD7DDE-AA50-B836-54B3-4122ACF0FF08}" v="160" dt="2025-03-01T03:16:16.384"/>
    <p1510:client id="{E9B976AB-036D-45DD-AC51-EDB8D1C42D58}" v="2" dt="2025-03-01T08:50:20.8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2" d="100"/>
          <a:sy n="92" d="100"/>
        </p:scale>
        <p:origin x="307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37E5D0D-EEF9-40AF-B9E3-E1BB76DE6A1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3940BB-E1BA-4D5F-89E4-BB5F5993A53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7B8C3B-144E-4D78-82AD-E3353688D802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213EC8-615B-477F-ACB5-50F3A1BD18A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B598F-2DCF-48E3-908E-6BF73C0F17D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BB1E1C-1DC5-42F7-A912-13B3C5E2159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802660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0254A3-5C6B-4961-88CE-95F84F047291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428223-62CE-46AB-BA2A-E5BE8004C1D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81706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428223-62CE-46AB-BA2A-E5BE8004C1D9}" type="slidenum">
              <a:rPr lang="en-IN" smtClean="0"/>
              <a:t>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303788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428223-62CE-46AB-BA2A-E5BE8004C1D9}" type="slidenum">
              <a:rPr lang="en-IN" smtClean="0"/>
              <a:t>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79633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Text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516993-9EC7-48A9-B0A4-49F41BEBB03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49788"/>
            <a:ext cx="12061767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F6055F6-273C-4546-A79A-9B9016624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7675" y="1104900"/>
            <a:ext cx="11322050" cy="2324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Body text. Click to add body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8111F5-E6D9-489F-ABF3-D108D94466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7119" y="3762836"/>
            <a:ext cx="11322050" cy="2324101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5235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ody Text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414D4438-56BE-4F9A-9C7C-A55FEBC980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6545" y="1238250"/>
            <a:ext cx="11322624" cy="4848687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3763389E-133A-443D-A408-803B64002D5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49788"/>
            <a:ext cx="12061767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957917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D8E0FAD-B071-4859-8451-B4E7A7EB1D0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47101" y="3533775"/>
            <a:ext cx="11322624" cy="26828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IN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7AD94176-C28D-4C54-886E-1E6EAFC3DB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545" y="1238250"/>
            <a:ext cx="11322624" cy="2009775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2FB97797-4553-42F3-9DA4-246F7A9D1E9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49788"/>
            <a:ext cx="12061767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05715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bullets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A25B6D-599D-4B63-8ED1-A6E48C0183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7130" y="1293147"/>
            <a:ext cx="5648870" cy="4848687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200150" indent="-28575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925BB39A-607E-46BC-BFCA-71E3F459F38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27799" y="1293148"/>
            <a:ext cx="5241954" cy="4848687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257300" indent="-3429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AB9A7D30-E62E-47F0-A99B-1339719E707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49788"/>
            <a:ext cx="12061767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852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E145338-5195-496B-A77A-AF0752233911}"/>
              </a:ext>
            </a:extLst>
          </p:cNvPr>
          <p:cNvSpPr/>
          <p:nvPr userDrawn="1"/>
        </p:nvSpPr>
        <p:spPr>
          <a:xfrm>
            <a:off x="0" y="5588000"/>
            <a:ext cx="12192000" cy="596900"/>
          </a:xfrm>
          <a:prstGeom prst="rect">
            <a:avLst/>
          </a:prstGeom>
          <a:solidFill>
            <a:srgbClr val="A6CE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>
              <a:latin typeface="Roboto"/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A0EDFE3-4621-4A33-AEF5-75FA333A027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210424" y="1195208"/>
            <a:ext cx="4559329" cy="40911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IN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42E4336-4E98-4C84-A2F2-19970D187C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5750" y="5697538"/>
            <a:ext cx="11483975" cy="39528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lang="en-IN" sz="2400" b="1" kern="1200" dirty="0">
                <a:solidFill>
                  <a:schemeClr val="lt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FontTx/>
              <a:buNone/>
              <a:defRPr sz="1800">
                <a:latin typeface="Roboto" panose="02000000000000000000" pitchFamily="2" charset="0"/>
                <a:ea typeface="Roboto" panose="02000000000000000000" pitchFamily="2" charset="0"/>
              </a:defRPr>
            </a:lvl2pPr>
            <a:lvl3pPr marL="914400" indent="0">
              <a:buFontTx/>
              <a:buNone/>
              <a:defRPr sz="1800">
                <a:latin typeface="Roboto" panose="02000000000000000000" pitchFamily="2" charset="0"/>
                <a:ea typeface="Roboto" panose="02000000000000000000" pitchFamily="2" charset="0"/>
              </a:defRPr>
            </a:lvl3pPr>
            <a:lvl4pPr marL="1371600" indent="0">
              <a:buFontTx/>
              <a:buNone/>
              <a:defRPr sz="18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 marL="1828800" indent="0">
              <a:buFontTx/>
              <a:buNone/>
              <a:defRPr sz="18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PRODUCT HIGHLIGHT TO GO HERE!!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90DB241D-D829-4FEF-A06E-EAEDE3ADB10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7129" y="1195209"/>
            <a:ext cx="6341019" cy="4091166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70D333E1-B807-4699-A7E1-DC68789BB44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0" y="149788"/>
            <a:ext cx="12061767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72283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oduct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A0EDFE3-4621-4A33-AEF5-75FA333A027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210424" y="1195208"/>
            <a:ext cx="4559329" cy="494841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IN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90DB241D-D829-4FEF-A06E-EAEDE3ADB10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7129" y="1195209"/>
            <a:ext cx="6341019" cy="4948416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2DE7291A-DB53-4F26-B281-FBFD8C9A616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0" y="149788"/>
            <a:ext cx="12061767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64993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A641A09-8BA2-44E1-8EED-117FB88C6AFB}"/>
              </a:ext>
            </a:extLst>
          </p:cNvPr>
          <p:cNvSpPr/>
          <p:nvPr userDrawn="1"/>
        </p:nvSpPr>
        <p:spPr>
          <a:xfrm>
            <a:off x="475302" y="1147681"/>
            <a:ext cx="560657" cy="526679"/>
          </a:xfrm>
          <a:prstGeom prst="rect">
            <a:avLst/>
          </a:prstGeom>
          <a:solidFill>
            <a:srgbClr val="A5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lt"/>
            </a:endParaRP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9B0DF39-C8BF-4ECC-AC4B-2550F31E40C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54113" y="1148377"/>
            <a:ext cx="2787039" cy="322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2000" b="1" kern="0" dirty="0" smtClean="0">
                <a:solidFill>
                  <a:srgbClr val="636566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2pPr>
            <a:lvl3pPr marL="9144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3pPr>
            <a:lvl4pPr marL="13716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4pPr>
            <a:lvl5pPr marL="1828800" indent="0">
              <a:buNone/>
              <a:defRPr lang="en-IN" sz="2000" b="1" kern="0" dirty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 Heading Title</a:t>
            </a:r>
            <a:endParaRPr lang="en-IN"/>
          </a:p>
        </p:txBody>
      </p: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A34412C2-ED4B-4F74-98AA-542C55DBF03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41589" y="1599440"/>
            <a:ext cx="2799563" cy="1926279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 lang="en-US" sz="1600" kern="1200" dirty="0" smtClean="0">
                <a:solidFill>
                  <a:schemeClr val="tx1"/>
                </a:solidFill>
                <a:latin typeface="+mn-lt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>
              <a:buClr>
                <a:srgbClr val="7670B3"/>
              </a:buClr>
              <a:buSzPct val="150000"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>
              <a:buClr>
                <a:srgbClr val="7670B3"/>
              </a:buClr>
              <a:buSzPct val="150000"/>
              <a:defRPr lang="en-US" sz="14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50000"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50000"/>
              <a:defRPr sz="10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Lorem Ipsum is simply dummy text of the printing and typesetting industry.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lvl="0"/>
            <a:endParaRPr lang="en-IN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2D246A5-4058-4AE2-8762-95947F55FB63}"/>
              </a:ext>
            </a:extLst>
          </p:cNvPr>
          <p:cNvSpPr/>
          <p:nvPr userDrawn="1"/>
        </p:nvSpPr>
        <p:spPr>
          <a:xfrm>
            <a:off x="4329263" y="1147681"/>
            <a:ext cx="560657" cy="526679"/>
          </a:xfrm>
          <a:prstGeom prst="rect">
            <a:avLst/>
          </a:prstGeom>
          <a:solidFill>
            <a:srgbClr val="A5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lt"/>
            </a:endParaRP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29CA51D5-83CE-4BEA-A8AC-ED141481999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08074" y="1148377"/>
            <a:ext cx="2787039" cy="322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2000" b="1" kern="0" dirty="0" smtClean="0">
                <a:solidFill>
                  <a:srgbClr val="636566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2pPr>
            <a:lvl3pPr marL="9144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3pPr>
            <a:lvl4pPr marL="13716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4pPr>
            <a:lvl5pPr marL="1828800" indent="0">
              <a:buNone/>
              <a:defRPr lang="en-IN" sz="2000" b="1" kern="0" dirty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 Heading Title</a:t>
            </a:r>
            <a:endParaRPr lang="en-IN"/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C254C2EF-0861-4590-965B-8116146422D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95550" y="1599440"/>
            <a:ext cx="2799563" cy="1926279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 lang="en-US" sz="1600" kern="1200">
                <a:solidFill>
                  <a:schemeClr val="tx1"/>
                </a:solidFill>
                <a:latin typeface="+mn-lt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>
              <a:buClr>
                <a:srgbClr val="7670B3"/>
              </a:buClr>
              <a:buSzPct val="150000"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>
              <a:buClr>
                <a:srgbClr val="7670B3"/>
              </a:buClr>
              <a:buSzPct val="150000"/>
              <a:defRPr lang="en-US" sz="14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50000"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50000"/>
              <a:defRPr sz="10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Lorem Ipsum is simply dummy text of the printing and typesetting industry.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lvl="0"/>
            <a:endParaRPr lang="en-IN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764C9C8-7946-4CAD-989C-DB6691F0E8A6}"/>
              </a:ext>
            </a:extLst>
          </p:cNvPr>
          <p:cNvSpPr/>
          <p:nvPr userDrawn="1"/>
        </p:nvSpPr>
        <p:spPr>
          <a:xfrm>
            <a:off x="8316574" y="1147681"/>
            <a:ext cx="560657" cy="526679"/>
          </a:xfrm>
          <a:prstGeom prst="rect">
            <a:avLst/>
          </a:prstGeom>
          <a:solidFill>
            <a:srgbClr val="A5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lt"/>
            </a:endParaRPr>
          </a:p>
        </p:txBody>
      </p:sp>
      <p:sp>
        <p:nvSpPr>
          <p:cNvPr id="22" name="Text Placeholder 16">
            <a:extLst>
              <a:ext uri="{FF2B5EF4-FFF2-40B4-BE49-F238E27FC236}">
                <a16:creationId xmlns:a16="http://schemas.microsoft.com/office/drawing/2014/main" id="{C2E5710B-DC46-4793-AA31-B1D78D3C5E5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995385" y="1148377"/>
            <a:ext cx="2787039" cy="322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2000" b="1" kern="0" dirty="0" smtClean="0">
                <a:solidFill>
                  <a:srgbClr val="636566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2pPr>
            <a:lvl3pPr marL="9144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3pPr>
            <a:lvl4pPr marL="13716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4pPr>
            <a:lvl5pPr marL="1828800" indent="0">
              <a:buNone/>
              <a:defRPr lang="en-IN" sz="2000" b="1" kern="0" dirty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 Heading Title</a:t>
            </a:r>
            <a:endParaRPr lang="en-IN"/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02EC45ED-7736-4840-9DF1-2159DDA241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982861" y="1599440"/>
            <a:ext cx="2799563" cy="1926279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 lang="en-US" sz="1600" kern="1200">
                <a:solidFill>
                  <a:schemeClr val="tx1"/>
                </a:solidFill>
                <a:latin typeface="+mn-lt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>
              <a:buClr>
                <a:srgbClr val="7670B3"/>
              </a:buClr>
              <a:buSzPct val="150000"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>
              <a:buClr>
                <a:srgbClr val="7670B3"/>
              </a:buClr>
              <a:buSzPct val="150000"/>
              <a:defRPr lang="en-US" sz="14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50000"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50000"/>
              <a:defRPr sz="10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Lorem Ipsum is simply dummy text of the printing and typesetting industry.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lvl="0"/>
            <a:endParaRPr lang="en-IN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B6A2AA9-3CCC-4267-9C6D-53C635DD8AA1}"/>
              </a:ext>
            </a:extLst>
          </p:cNvPr>
          <p:cNvSpPr/>
          <p:nvPr userDrawn="1"/>
        </p:nvSpPr>
        <p:spPr>
          <a:xfrm>
            <a:off x="475302" y="3899674"/>
            <a:ext cx="560657" cy="526679"/>
          </a:xfrm>
          <a:prstGeom prst="rect">
            <a:avLst/>
          </a:prstGeom>
          <a:solidFill>
            <a:srgbClr val="A5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lt"/>
            </a:endParaRPr>
          </a:p>
        </p:txBody>
      </p:sp>
      <p:sp>
        <p:nvSpPr>
          <p:cNvPr id="25" name="Text Placeholder 16">
            <a:extLst>
              <a:ext uri="{FF2B5EF4-FFF2-40B4-BE49-F238E27FC236}">
                <a16:creationId xmlns:a16="http://schemas.microsoft.com/office/drawing/2014/main" id="{5E8B5212-80BE-4755-9F27-4714B330B5A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154113" y="3900370"/>
            <a:ext cx="4847696" cy="322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2000" b="1" kern="0" dirty="0" smtClean="0">
                <a:solidFill>
                  <a:srgbClr val="636566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2pPr>
            <a:lvl3pPr marL="9144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3pPr>
            <a:lvl4pPr marL="13716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4pPr>
            <a:lvl5pPr marL="1828800" indent="0">
              <a:buNone/>
              <a:defRPr lang="en-IN" sz="2000" b="1" kern="0" dirty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 Heading Title</a:t>
            </a:r>
            <a:endParaRPr lang="en-IN"/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4D9DCE4C-6C7E-4DCE-8EEE-C2E1368C6B4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141589" y="4351433"/>
            <a:ext cx="4847696" cy="1926279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 lang="en-US" sz="1600" kern="1200">
                <a:solidFill>
                  <a:schemeClr val="tx1"/>
                </a:solidFill>
                <a:latin typeface="+mn-lt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>
              <a:buClr>
                <a:srgbClr val="7670B3"/>
              </a:buClr>
              <a:buSzPct val="150000"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>
              <a:buClr>
                <a:srgbClr val="7670B3"/>
              </a:buClr>
              <a:buSzPct val="150000"/>
              <a:defRPr lang="en-US" sz="14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50000"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50000"/>
              <a:defRPr sz="10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Lorem Ipsum is simply dummy text of the printing and typesetting industry.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lvl="0"/>
            <a:endParaRPr lang="en-IN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BC896E5-31A9-4E3D-B1FE-AEC78A882A85}"/>
              </a:ext>
            </a:extLst>
          </p:cNvPr>
          <p:cNvSpPr/>
          <p:nvPr userDrawn="1"/>
        </p:nvSpPr>
        <p:spPr>
          <a:xfrm>
            <a:off x="6277966" y="3899674"/>
            <a:ext cx="560657" cy="526679"/>
          </a:xfrm>
          <a:prstGeom prst="rect">
            <a:avLst/>
          </a:prstGeom>
          <a:solidFill>
            <a:srgbClr val="A5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lt"/>
            </a:endParaRPr>
          </a:p>
        </p:txBody>
      </p:sp>
      <p:sp>
        <p:nvSpPr>
          <p:cNvPr id="28" name="Text Placeholder 16">
            <a:extLst>
              <a:ext uri="{FF2B5EF4-FFF2-40B4-BE49-F238E27FC236}">
                <a16:creationId xmlns:a16="http://schemas.microsoft.com/office/drawing/2014/main" id="{1D066FC1-1C60-4C86-9EC5-57152DC30EE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956777" y="3900370"/>
            <a:ext cx="4847696" cy="322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2000" b="1" kern="0" dirty="0" smtClean="0">
                <a:solidFill>
                  <a:srgbClr val="636566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2pPr>
            <a:lvl3pPr marL="9144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3pPr>
            <a:lvl4pPr marL="13716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4pPr>
            <a:lvl5pPr marL="1828800" indent="0">
              <a:buNone/>
              <a:defRPr lang="en-IN" sz="2000" b="1" kern="0" dirty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 Heading Title</a:t>
            </a:r>
            <a:endParaRPr lang="en-IN"/>
          </a:p>
        </p:txBody>
      </p:sp>
      <p:sp>
        <p:nvSpPr>
          <p:cNvPr id="29" name="Text Placeholder 4">
            <a:extLst>
              <a:ext uri="{FF2B5EF4-FFF2-40B4-BE49-F238E27FC236}">
                <a16:creationId xmlns:a16="http://schemas.microsoft.com/office/drawing/2014/main" id="{368890CD-A972-40C7-83D6-AE2D7115550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944253" y="4351433"/>
            <a:ext cx="4847696" cy="1926279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 lang="en-US" sz="1600" kern="1200">
                <a:solidFill>
                  <a:schemeClr val="tx1"/>
                </a:solidFill>
                <a:latin typeface="+mn-lt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>
              <a:buClr>
                <a:srgbClr val="7670B3"/>
              </a:buClr>
              <a:buSzPct val="150000"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>
              <a:buClr>
                <a:srgbClr val="7670B3"/>
              </a:buClr>
              <a:buSzPct val="150000"/>
              <a:defRPr lang="en-US" sz="14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50000"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50000"/>
              <a:defRPr sz="10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Lorem Ipsum is simply dummy text of the printing and typesetting industry.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lvl="0"/>
            <a:endParaRPr lang="en-IN"/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9538083C-93CD-46E3-8CD2-088E57D50E9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0" y="149788"/>
            <a:ext cx="12061767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02376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7F9DF44A-02C2-40D3-957C-A2DADF995FB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430603"/>
            <a:ext cx="10964254" cy="3077416"/>
          </a:xfrm>
          <a:custGeom>
            <a:avLst/>
            <a:gdLst>
              <a:gd name="connsiteX0" fmla="*/ 0 w 11354275"/>
              <a:gd name="connsiteY0" fmla="*/ 0 h 3077416"/>
              <a:gd name="connsiteX1" fmla="*/ 10469211 w 11354275"/>
              <a:gd name="connsiteY1" fmla="*/ 25745 h 3077416"/>
              <a:gd name="connsiteX2" fmla="*/ 11354275 w 11354275"/>
              <a:gd name="connsiteY2" fmla="*/ 1575946 h 3077416"/>
              <a:gd name="connsiteX3" fmla="*/ 10485532 w 11354275"/>
              <a:gd name="connsiteY3" fmla="*/ 3077416 h 3077416"/>
              <a:gd name="connsiteX4" fmla="*/ 0 w 11354275"/>
              <a:gd name="connsiteY4" fmla="*/ 3064850 h 3077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4275" h="3077416">
                <a:moveTo>
                  <a:pt x="0" y="0"/>
                </a:moveTo>
                <a:lnTo>
                  <a:pt x="10469211" y="25745"/>
                </a:lnTo>
                <a:lnTo>
                  <a:pt x="11354275" y="1575946"/>
                </a:lnTo>
                <a:lnTo>
                  <a:pt x="10485532" y="3077416"/>
                </a:lnTo>
                <a:lnTo>
                  <a:pt x="0" y="30648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endParaRPr lang="id-ID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087C60B-F89E-4214-878E-A03376727A9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9660" y="5163263"/>
            <a:ext cx="5506339" cy="4921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en-US" sz="2600" b="1" kern="1200" dirty="0" smtClean="0">
                <a:solidFill>
                  <a:srgbClr val="A3CA39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>
              <a:defRPr lang="en-US" sz="2600" b="1" kern="1200" dirty="0" smtClean="0">
                <a:solidFill>
                  <a:srgbClr val="A3CA39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>
              <a:defRPr lang="en-US" sz="2600" b="1" kern="1200" dirty="0" smtClean="0">
                <a:solidFill>
                  <a:srgbClr val="A3CA39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>
              <a:defRPr lang="en-US" sz="2600" b="1" kern="1200" dirty="0" smtClean="0">
                <a:solidFill>
                  <a:srgbClr val="A3CA39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>
              <a:defRPr lang="en-IN" sz="2600" b="1" kern="1200" dirty="0">
                <a:solidFill>
                  <a:srgbClr val="A3CA39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PRESENTATION HEADING </a:t>
            </a:r>
            <a:endParaRPr lang="en-IN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4DD80D72-5C8E-4752-8A2F-35568E53A52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9660" y="5735831"/>
            <a:ext cx="55063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lang="en-IN" sz="2600" dirty="0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lvl="0"/>
            <a:r>
              <a:rPr lang="en-US"/>
              <a:t>By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55788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38BB43A-5A0B-420A-9A58-C825F44E92E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16125" y="4745038"/>
            <a:ext cx="4346575" cy="44225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en-US" sz="2600" b="1" kern="1200" dirty="0" smtClean="0">
                <a:solidFill>
                  <a:srgbClr val="7670B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Email Id Goes Here</a:t>
            </a:r>
            <a:endParaRPr lang="en-IN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336F46CF-897D-4A67-8B9F-7CA37495C57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16125" y="5334698"/>
            <a:ext cx="4346575" cy="44225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IN" sz="2600" b="1" kern="1200" dirty="0">
                <a:solidFill>
                  <a:srgbClr val="1C36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Contact Number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81946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82F7393-ED6F-4E53-8B8C-959FF4D74C47}"/>
              </a:ext>
            </a:extLst>
          </p:cNvPr>
          <p:cNvSpPr txBox="1">
            <a:spLocks/>
          </p:cNvSpPr>
          <p:nvPr userDrawn="1"/>
        </p:nvSpPr>
        <p:spPr>
          <a:xfrm>
            <a:off x="5854700" y="6559549"/>
            <a:ext cx="482600" cy="365125"/>
          </a:xfrm>
          <a:prstGeom prst="rect">
            <a:avLst/>
          </a:prstGeom>
        </p:spPr>
        <p:txBody>
          <a:bodyPr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F743DB-BDE9-4113-BCBA-81874795533C}" type="slidenum">
              <a:rPr lang="en-GB" sz="100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0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3A7280-4056-4394-8BD7-439E2CFA150F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2324" y="6257703"/>
            <a:ext cx="1133951" cy="647921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20363C9-602E-4B3A-9911-B83A5F42FD49}"/>
              </a:ext>
            </a:extLst>
          </p:cNvPr>
          <p:cNvSpPr txBox="1">
            <a:spLocks/>
          </p:cNvSpPr>
          <p:nvPr userDrawn="1"/>
        </p:nvSpPr>
        <p:spPr>
          <a:xfrm>
            <a:off x="16934" y="6559550"/>
            <a:ext cx="4697679" cy="213784"/>
          </a:xfrm>
          <a:prstGeom prst="rect">
            <a:avLst/>
          </a:prstGeom>
        </p:spPr>
        <p:txBody>
          <a:bodyPr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Tejas Networks Limited 2021. All rights reserved.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73E2FBA-1E3B-420B-A88B-7017505A3B46}"/>
              </a:ext>
            </a:extLst>
          </p:cNvPr>
          <p:cNvGrpSpPr/>
          <p:nvPr userDrawn="1"/>
        </p:nvGrpSpPr>
        <p:grpSpPr>
          <a:xfrm>
            <a:off x="10820401" y="-1"/>
            <a:ext cx="1371600" cy="504825"/>
            <a:chOff x="11001375" y="0"/>
            <a:chExt cx="1190625" cy="323850"/>
          </a:xfrm>
        </p:grpSpPr>
        <p:sp>
          <p:nvSpPr>
            <p:cNvPr id="13" name="Trapezoid 12">
              <a:extLst>
                <a:ext uri="{FF2B5EF4-FFF2-40B4-BE49-F238E27FC236}">
                  <a16:creationId xmlns:a16="http://schemas.microsoft.com/office/drawing/2014/main" id="{63B30969-903A-46A8-886A-C2D815558042}"/>
                </a:ext>
              </a:extLst>
            </p:cNvPr>
            <p:cNvSpPr/>
            <p:nvPr userDrawn="1"/>
          </p:nvSpPr>
          <p:spPr>
            <a:xfrm flipV="1">
              <a:off x="11001375" y="0"/>
              <a:ext cx="1190625" cy="163115"/>
            </a:xfrm>
            <a:prstGeom prst="trapezoid">
              <a:avLst>
                <a:gd name="adj" fmla="val 103099"/>
              </a:avLst>
            </a:prstGeom>
            <a:solidFill>
              <a:srgbClr val="7671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6" name="Flowchart: Extract 5">
              <a:extLst>
                <a:ext uri="{FF2B5EF4-FFF2-40B4-BE49-F238E27FC236}">
                  <a16:creationId xmlns:a16="http://schemas.microsoft.com/office/drawing/2014/main" id="{000CE930-E951-466C-961F-33C850A7C9A7}"/>
                </a:ext>
              </a:extLst>
            </p:cNvPr>
            <p:cNvSpPr/>
            <p:nvPr userDrawn="1"/>
          </p:nvSpPr>
          <p:spPr>
            <a:xfrm rot="16200000">
              <a:off x="11874103" y="5953"/>
              <a:ext cx="323850" cy="311944"/>
            </a:xfrm>
            <a:prstGeom prst="flowChartExtract">
              <a:avLst/>
            </a:prstGeom>
            <a:solidFill>
              <a:srgbClr val="A6CE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 </a:t>
              </a:r>
              <a:endParaRPr lang="en-IN"/>
            </a:p>
          </p:txBody>
        </p:sp>
      </p:grpSp>
    </p:spTree>
    <p:extLst>
      <p:ext uri="{BB962C8B-B14F-4D97-AF65-F5344CB8AC3E}">
        <p14:creationId xmlns:p14="http://schemas.microsoft.com/office/powerpoint/2010/main" val="767820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721" r:id="rId2"/>
    <p:sldLayoutId id="2147483717" r:id="rId3"/>
    <p:sldLayoutId id="2147483712" r:id="rId4"/>
    <p:sldLayoutId id="2147483713" r:id="rId5"/>
    <p:sldLayoutId id="2147483722" r:id="rId6"/>
    <p:sldLayoutId id="2147483718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>
            <a:extLst>
              <a:ext uri="{FF2B5EF4-FFF2-40B4-BE49-F238E27FC236}">
                <a16:creationId xmlns:a16="http://schemas.microsoft.com/office/drawing/2014/main" id="{57CDE4C9-CFA8-423C-B489-D7BBD7AD5E22}"/>
              </a:ext>
            </a:extLst>
          </p:cNvPr>
          <p:cNvSpPr>
            <a:spLocks/>
          </p:cNvSpPr>
          <p:nvPr userDrawn="1"/>
        </p:nvSpPr>
        <p:spPr bwMode="auto">
          <a:xfrm>
            <a:off x="10458502" y="416963"/>
            <a:ext cx="1733498" cy="4083538"/>
          </a:xfrm>
          <a:custGeom>
            <a:avLst/>
            <a:gdLst>
              <a:gd name="T0" fmla="*/ 391 w 391"/>
              <a:gd name="T1" fmla="*/ 0 h 930"/>
              <a:gd name="T2" fmla="*/ 0 w 391"/>
              <a:gd name="T3" fmla="*/ 232 h 930"/>
              <a:gd name="T4" fmla="*/ 391 w 391"/>
              <a:gd name="T5" fmla="*/ 930 h 930"/>
              <a:gd name="T6" fmla="*/ 391 w 391"/>
              <a:gd name="T7" fmla="*/ 0 h 930"/>
              <a:gd name="connsiteX0" fmla="*/ 10097 w 10097"/>
              <a:gd name="connsiteY0" fmla="*/ 0 h 10000"/>
              <a:gd name="connsiteX1" fmla="*/ 0 w 10097"/>
              <a:gd name="connsiteY1" fmla="*/ 2547 h 10000"/>
              <a:gd name="connsiteX2" fmla="*/ 10097 w 10097"/>
              <a:gd name="connsiteY2" fmla="*/ 10000 h 10000"/>
              <a:gd name="connsiteX3" fmla="*/ 10097 w 10097"/>
              <a:gd name="connsiteY3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97" h="10000">
                <a:moveTo>
                  <a:pt x="10097" y="0"/>
                </a:moveTo>
                <a:lnTo>
                  <a:pt x="0" y="2547"/>
                </a:lnTo>
                <a:lnTo>
                  <a:pt x="10097" y="10000"/>
                </a:lnTo>
                <a:lnTo>
                  <a:pt x="10097" y="0"/>
                </a:lnTo>
                <a:close/>
              </a:path>
            </a:pathLst>
          </a:custGeom>
          <a:solidFill>
            <a:srgbClr val="7670B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53AA69F5-5170-46E3-BC4C-D8AEEA830A73}"/>
              </a:ext>
            </a:extLst>
          </p:cNvPr>
          <p:cNvSpPr>
            <a:spLocks/>
          </p:cNvSpPr>
          <p:nvPr userDrawn="1"/>
        </p:nvSpPr>
        <p:spPr bwMode="auto">
          <a:xfrm>
            <a:off x="9505950" y="1456838"/>
            <a:ext cx="1845315" cy="2379601"/>
          </a:xfrm>
          <a:custGeom>
            <a:avLst/>
            <a:gdLst>
              <a:gd name="T0" fmla="*/ 0 w 411"/>
              <a:gd name="T1" fmla="*/ 0 h 530"/>
              <a:gd name="T2" fmla="*/ 306 w 411"/>
              <a:gd name="T3" fmla="*/ 530 h 530"/>
              <a:gd name="T4" fmla="*/ 411 w 411"/>
              <a:gd name="T5" fmla="*/ 349 h 530"/>
              <a:gd name="T6" fmla="*/ 214 w 411"/>
              <a:gd name="T7" fmla="*/ 0 h 530"/>
              <a:gd name="T8" fmla="*/ 0 w 411"/>
              <a:gd name="T9" fmla="*/ 0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1" h="530">
                <a:moveTo>
                  <a:pt x="0" y="0"/>
                </a:moveTo>
                <a:lnTo>
                  <a:pt x="306" y="530"/>
                </a:lnTo>
                <a:lnTo>
                  <a:pt x="411" y="349"/>
                </a:lnTo>
                <a:lnTo>
                  <a:pt x="214" y="0"/>
                </a:lnTo>
                <a:lnTo>
                  <a:pt x="0" y="0"/>
                </a:lnTo>
                <a:close/>
              </a:path>
            </a:pathLst>
          </a:custGeom>
          <a:solidFill>
            <a:srgbClr val="A3CA39"/>
          </a:solidFill>
          <a:ln w="30163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4A5DE2D-0A1D-43B6-92FD-C25C9F597078}"/>
              </a:ext>
            </a:extLst>
          </p:cNvPr>
          <p:cNvCxnSpPr/>
          <p:nvPr userDrawn="1"/>
        </p:nvCxnSpPr>
        <p:spPr>
          <a:xfrm>
            <a:off x="6543041" y="4772558"/>
            <a:ext cx="0" cy="1727200"/>
          </a:xfrm>
          <a:prstGeom prst="line">
            <a:avLst/>
          </a:prstGeom>
          <a:ln w="19050">
            <a:solidFill>
              <a:srgbClr val="B23E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4C13715D-9436-456C-A4A3-B67654AA8DB8}"/>
              </a:ext>
            </a:extLst>
          </p:cNvPr>
          <p:cNvSpPr txBox="1">
            <a:spLocks/>
          </p:cNvSpPr>
          <p:nvPr userDrawn="1"/>
        </p:nvSpPr>
        <p:spPr>
          <a:xfrm>
            <a:off x="16934" y="6559550"/>
            <a:ext cx="4697679" cy="213784"/>
          </a:xfrm>
          <a:prstGeom prst="rect">
            <a:avLst/>
          </a:prstGeom>
        </p:spPr>
        <p:txBody>
          <a:bodyPr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5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Tejas Networks Limited 2021. All rights reserved.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2010" y="4772558"/>
            <a:ext cx="3022839" cy="172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956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5611EF6E-F24E-4B40-9154-5CD2D5642688}"/>
              </a:ext>
            </a:extLst>
          </p:cNvPr>
          <p:cNvSpPr/>
          <p:nvPr userDrawn="1"/>
        </p:nvSpPr>
        <p:spPr>
          <a:xfrm>
            <a:off x="7440538" y="0"/>
            <a:ext cx="4751462" cy="6858000"/>
          </a:xfrm>
          <a:custGeom>
            <a:avLst/>
            <a:gdLst>
              <a:gd name="connsiteX0" fmla="*/ 0 w 4751462"/>
              <a:gd name="connsiteY0" fmla="*/ 1871529 h 6887910"/>
              <a:gd name="connsiteX1" fmla="*/ 4751462 w 4751462"/>
              <a:gd name="connsiteY1" fmla="*/ 0 h 6887910"/>
              <a:gd name="connsiteX2" fmla="*/ 4751462 w 4751462"/>
              <a:gd name="connsiteY2" fmla="*/ 6887910 h 6887910"/>
              <a:gd name="connsiteX3" fmla="*/ 0 w 4751462"/>
              <a:gd name="connsiteY3" fmla="*/ 1871529 h 688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51462" h="6887910">
                <a:moveTo>
                  <a:pt x="0" y="1871529"/>
                </a:moveTo>
                <a:lnTo>
                  <a:pt x="4751462" y="0"/>
                </a:lnTo>
                <a:lnTo>
                  <a:pt x="4751462" y="6887910"/>
                </a:lnTo>
                <a:lnTo>
                  <a:pt x="0" y="1871529"/>
                </a:lnTo>
                <a:close/>
              </a:path>
            </a:pathLst>
          </a:custGeom>
          <a:solidFill>
            <a:srgbClr val="7671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8050EED-5675-4B45-946F-85B31DD9D121}"/>
              </a:ext>
            </a:extLst>
          </p:cNvPr>
          <p:cNvSpPr txBox="1"/>
          <p:nvPr userDrawn="1"/>
        </p:nvSpPr>
        <p:spPr>
          <a:xfrm>
            <a:off x="8342218" y="1553072"/>
            <a:ext cx="354116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540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Thank you!</a:t>
            </a:r>
            <a:endParaRPr lang="en-US" sz="54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Contacts us:">
            <a:extLst>
              <a:ext uri="{FF2B5EF4-FFF2-40B4-BE49-F238E27FC236}">
                <a16:creationId xmlns:a16="http://schemas.microsoft.com/office/drawing/2014/main" id="{C4F52FFF-EA15-4BFB-AD8B-4ABC69F8E5B0}"/>
              </a:ext>
            </a:extLst>
          </p:cNvPr>
          <p:cNvSpPr txBox="1">
            <a:spLocks/>
          </p:cNvSpPr>
          <p:nvPr userDrawn="1"/>
        </p:nvSpPr>
        <p:spPr>
          <a:xfrm>
            <a:off x="795476" y="3868306"/>
            <a:ext cx="3919137" cy="49255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Contact Us:</a:t>
            </a:r>
            <a:endParaRPr lang="en-IN" sz="3600">
              <a:solidFill>
                <a:schemeClr val="tx1">
                  <a:lumMod val="95000"/>
                  <a:lumOff val="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BA69FC06-75D9-4900-B55E-86FC76CB71F0}"/>
              </a:ext>
            </a:extLst>
          </p:cNvPr>
          <p:cNvSpPr txBox="1">
            <a:spLocks/>
          </p:cNvSpPr>
          <p:nvPr userDrawn="1"/>
        </p:nvSpPr>
        <p:spPr>
          <a:xfrm>
            <a:off x="16934" y="6559550"/>
            <a:ext cx="4697679" cy="213784"/>
          </a:xfrm>
          <a:prstGeom prst="rect">
            <a:avLst/>
          </a:prstGeom>
        </p:spPr>
        <p:txBody>
          <a:bodyPr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5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Tejas Networks Limited 2021. All rights reserved.</a:t>
            </a: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D7A3EB3D-A0A5-4758-8C26-0FBA94F0D230}"/>
              </a:ext>
            </a:extLst>
          </p:cNvPr>
          <p:cNvSpPr/>
          <p:nvPr userDrawn="1"/>
        </p:nvSpPr>
        <p:spPr>
          <a:xfrm>
            <a:off x="7440538" y="1863725"/>
            <a:ext cx="4751462" cy="4994275"/>
          </a:xfrm>
          <a:custGeom>
            <a:avLst/>
            <a:gdLst>
              <a:gd name="connsiteX0" fmla="*/ 0 w 4751462"/>
              <a:gd name="connsiteY0" fmla="*/ 0 h 5007835"/>
              <a:gd name="connsiteX1" fmla="*/ 2452643 w 4751462"/>
              <a:gd name="connsiteY1" fmla="*/ 5007835 h 5007835"/>
              <a:gd name="connsiteX2" fmla="*/ 4751462 w 4751462"/>
              <a:gd name="connsiteY2" fmla="*/ 5007835 h 5007835"/>
              <a:gd name="connsiteX3" fmla="*/ 0 w 4751462"/>
              <a:gd name="connsiteY3" fmla="*/ 0 h 500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51462" h="5007835">
                <a:moveTo>
                  <a:pt x="0" y="0"/>
                </a:moveTo>
                <a:lnTo>
                  <a:pt x="2452643" y="5007835"/>
                </a:lnTo>
                <a:lnTo>
                  <a:pt x="4751462" y="5007835"/>
                </a:lnTo>
                <a:lnTo>
                  <a:pt x="0" y="0"/>
                </a:lnTo>
                <a:close/>
              </a:path>
            </a:pathLst>
          </a:custGeom>
          <a:solidFill>
            <a:srgbClr val="A5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0985"/>
            <a:ext cx="4522664" cy="2584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346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428E33A9-7635-483E-AD2E-AE5FA364CD1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" r="343"/>
          <a:stretch>
            <a:fillRect/>
          </a:stretch>
        </p:blipFill>
        <p:spPr/>
      </p:pic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38F4926E-AD99-4704-A619-D78FD6C81EEF}"/>
              </a:ext>
            </a:extLst>
          </p:cNvPr>
          <p:cNvSpPr txBox="1">
            <a:spLocks/>
          </p:cNvSpPr>
          <p:nvPr/>
        </p:nvSpPr>
        <p:spPr>
          <a:xfrm>
            <a:off x="10300578" y="256627"/>
            <a:ext cx="1327352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IN" sz="2600" kern="1200" dirty="0">
                <a:solidFill>
                  <a:srgbClr val="1C3664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RP-250366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8E63DE8B-C07F-4EBE-A587-41219ECF734E}"/>
              </a:ext>
            </a:extLst>
          </p:cNvPr>
          <p:cNvSpPr txBox="1">
            <a:spLocks/>
          </p:cNvSpPr>
          <p:nvPr/>
        </p:nvSpPr>
        <p:spPr>
          <a:xfrm>
            <a:off x="355143" y="256627"/>
            <a:ext cx="6243620" cy="7745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IN" sz="2600" kern="1200" dirty="0">
                <a:solidFill>
                  <a:srgbClr val="1C3664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3GPP TSG RAN Meeting #107</a:t>
            </a:r>
          </a:p>
          <a:p>
            <a:pPr algn="l"/>
            <a:r>
              <a:rPr lang="en-US" sz="1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Incheon, Korea, 12</a:t>
            </a:r>
            <a:r>
              <a:rPr lang="en-US" sz="1800" b="1" baseline="30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 </a:t>
            </a:r>
            <a:r>
              <a:rPr lang="en-US" sz="1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14</a:t>
            </a:r>
            <a:r>
              <a:rPr lang="en-US" sz="1800" b="1" baseline="30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1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March, 2025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B43207C-7A67-4ADA-8B0B-19926435C362}"/>
              </a:ext>
            </a:extLst>
          </p:cNvPr>
          <p:cNvSpPr txBox="1"/>
          <p:nvPr/>
        </p:nvSpPr>
        <p:spPr>
          <a:xfrm>
            <a:off x="169322" y="4629380"/>
            <a:ext cx="629746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b="1" i="0" u="none" strike="noStrike" baseline="0">
                <a:latin typeface="Times New Roman" panose="02020603050405020304" pitchFamily="18" charset="0"/>
                <a:cs typeface="Times New Roman" panose="02020603050405020304" pitchFamily="18" charset="0"/>
              </a:rPr>
              <a:t>Views on Scope for R20 “AI-ML for Mobility Enhancement in 5G-NR”</a:t>
            </a:r>
            <a:endParaRPr lang="en-IN" sz="2400" b="1" i="0" u="none" strike="noStrike" baseline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F41D005-87A5-4D9F-A034-3AE4980CD0BD}"/>
              </a:ext>
            </a:extLst>
          </p:cNvPr>
          <p:cNvSpPr txBox="1"/>
          <p:nvPr/>
        </p:nvSpPr>
        <p:spPr>
          <a:xfrm>
            <a:off x="169322" y="5592914"/>
            <a:ext cx="619377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b="0" i="0" u="none" strike="noStrike" baseline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Agenda Item: 	15.2.4</a:t>
            </a:r>
          </a:p>
          <a:p>
            <a:r>
              <a:rPr lang="en-IN" b="0" i="0" u="none" strike="noStrike" baseline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Source: 		Tejas Networks</a:t>
            </a:r>
          </a:p>
          <a:p>
            <a:r>
              <a:rPr lang="en-US" b="0" i="0" u="none" strike="noStrike" baseline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Document for: 	Discussion</a:t>
            </a:r>
            <a:endParaRPr lang="en-I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18642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F407D26-0E6F-4381-9423-E5DEE0755DA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6545" y="1238250"/>
            <a:ext cx="11058915" cy="4848687"/>
          </a:xfrm>
        </p:spPr>
        <p:txBody>
          <a:bodyPr/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The existing mobility relies on the present and historical measurements</a:t>
            </a:r>
          </a:p>
          <a:p>
            <a:pPr lvl="1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The methods based on these measurements suffer from following phenomenon resulting in </a:t>
            </a:r>
            <a:r>
              <a:rPr lang="en-US" i="1">
                <a:latin typeface="Times New Roman" panose="02020603050405020304" pitchFamily="18" charset="0"/>
                <a:cs typeface="Times New Roman" panose="02020603050405020304" pitchFamily="18" charset="0"/>
              </a:rPr>
              <a:t>throughput-loss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2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Ping-pong</a:t>
            </a:r>
          </a:p>
          <a:p>
            <a:pPr lvl="2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Radio link failure (RLF)</a:t>
            </a:r>
          </a:p>
          <a:p>
            <a:pPr lvl="2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Hand-over failure (HOF)</a:t>
            </a:r>
          </a:p>
          <a:p>
            <a:pPr lvl="2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high RS overhead due to RRM measurements</a:t>
            </a:r>
          </a:p>
          <a:p>
            <a:pPr marL="914400" lvl="2" indent="0">
              <a:buNone/>
            </a:pP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In Rel-19, RAN2 studied the potential of AI-ML for enhancing the mobility. The following use-cases are identified for the study:</a:t>
            </a:r>
          </a:p>
          <a:p>
            <a:pPr lvl="1"/>
            <a: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  <a:t>RRM measurement prediction : 6 sub-cases has been identified for the study.</a:t>
            </a:r>
          </a:p>
          <a:p>
            <a:pPr lvl="1"/>
            <a: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  <a:t>Measurement event prediction: 2 sub-cases has been identified.</a:t>
            </a:r>
          </a:p>
          <a:p>
            <a:pPr lvl="1"/>
            <a: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  <a:t>RLF prediction</a:t>
            </a:r>
          </a:p>
          <a:p>
            <a:pPr marL="457200" lvl="1" indent="0">
              <a:buNone/>
            </a:pPr>
            <a:endParaRPr lang="en-IN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  <a:t> Companies studied and submitted promising results for RRM measurements prediction and Measurement event.</a:t>
            </a:r>
          </a:p>
          <a:p>
            <a:pPr marL="0" indent="0">
              <a:buNone/>
            </a:pPr>
            <a:endParaRPr lang="en-IN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I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FEA00C-A55E-4D4C-A1C1-B4CAAB830BB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149788"/>
            <a:ext cx="10754139" cy="525463"/>
          </a:xfrm>
        </p:spPr>
        <p:txBody>
          <a:bodyPr/>
          <a:lstStyle/>
          <a:p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Motivation</a:t>
            </a:r>
          </a:p>
          <a:p>
            <a:endParaRPr lang="en-I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矩形 6">
            <a:extLst>
              <a:ext uri="{FF2B5EF4-FFF2-40B4-BE49-F238E27FC236}">
                <a16:creationId xmlns:a16="http://schemas.microsoft.com/office/drawing/2014/main" id="{C3EFEB7E-D77F-41C0-A003-37318D7AA954}"/>
              </a:ext>
            </a:extLst>
          </p:cNvPr>
          <p:cNvSpPr/>
          <p:nvPr/>
        </p:nvSpPr>
        <p:spPr>
          <a:xfrm>
            <a:off x="783895" y="5465431"/>
            <a:ext cx="10535133" cy="646331"/>
          </a:xfrm>
          <a:prstGeom prst="rect">
            <a:avLst/>
          </a:prstGeom>
          <a:ln>
            <a:solidFill>
              <a:schemeClr val="tx1"/>
            </a:solidFill>
            <a:prstDash val="solid"/>
          </a:ln>
        </p:spPr>
        <p:txBody>
          <a:bodyPr wrap="square">
            <a:spAutoFit/>
          </a:bodyPr>
          <a:lstStyle/>
          <a:p>
            <a:pPr algn="just"/>
            <a:r>
              <a:rPr lang="en-US" altLang="zh-CN" i="1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The measurement event prediction and the RRM measurement prediction should be considered for normative work and the RLF prediction should be studied further in Rel-20 of 5G-NR.</a:t>
            </a:r>
            <a:endParaRPr lang="zh-CN" altLang="en-US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20688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F407D26-0E6F-4381-9423-E5DEE0755DA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6545" y="1238250"/>
            <a:ext cx="11032282" cy="3362325"/>
          </a:xfrm>
        </p:spPr>
        <p:txBody>
          <a:bodyPr anchor="ctr"/>
          <a:lstStyle/>
          <a:p>
            <a:pPr algn="just">
              <a:lnSpc>
                <a:spcPct val="100000"/>
              </a:lnSpc>
              <a:spcBef>
                <a:spcPts val="600"/>
              </a:spcBef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Predict the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beam-specific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cell-specific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measurements related to mobility management using AI-ML techniques.</a:t>
            </a:r>
          </a:p>
          <a:p>
            <a:pPr algn="just">
              <a:lnSpc>
                <a:spcPct val="100000"/>
              </a:lnSpc>
              <a:spcBef>
                <a:spcPts val="600"/>
              </a:spcBef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These predicted (future) RRM measurements are used to mobility related decisions with an objective to:</a:t>
            </a:r>
          </a:p>
          <a:p>
            <a:pPr lvl="1" algn="just">
              <a:lnSpc>
                <a:spcPct val="100000"/>
              </a:lnSpc>
              <a:spcBef>
                <a:spcPts val="600"/>
              </a:spcBef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reduce the number of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ping-pong,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>
              <a:lnSpc>
                <a:spcPct val="100000"/>
              </a:lnSpc>
              <a:spcBef>
                <a:spcPts val="600"/>
              </a:spcBef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reduce RRM measurement overhead.</a:t>
            </a:r>
          </a:p>
          <a:p>
            <a:pPr algn="just">
              <a:lnSpc>
                <a:spcPct val="100000"/>
              </a:lnSpc>
              <a:spcBef>
                <a:spcPts val="600"/>
              </a:spcBef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Measurement event predictions helps in enhancing the HO execution to</a:t>
            </a:r>
          </a:p>
          <a:p>
            <a:pPr lvl="1" algn="just">
              <a:lnSpc>
                <a:spcPct val="100000"/>
              </a:lnSpc>
              <a:spcBef>
                <a:spcPts val="600"/>
              </a:spcBef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reduce the throughput-loss due to early HO and,</a:t>
            </a:r>
          </a:p>
          <a:p>
            <a:pPr lvl="1" algn="just">
              <a:lnSpc>
                <a:spcPct val="100000"/>
              </a:lnSpc>
              <a:spcBef>
                <a:spcPts val="600"/>
              </a:spcBef>
            </a:pPr>
            <a: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reduce HO failure rates.</a:t>
            </a:r>
          </a:p>
          <a:p>
            <a:pPr algn="just">
              <a:lnSpc>
                <a:spcPct val="100000"/>
              </a:lnSpc>
              <a:spcBef>
                <a:spcPts val="600"/>
              </a:spcBef>
            </a:pPr>
            <a: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RLF prediction based on AI-ML offers improved continuity of service by </a:t>
            </a:r>
            <a:r>
              <a:rPr lang="en-I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reducing the interruption time</a:t>
            </a:r>
            <a: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0000"/>
              </a:lnSpc>
              <a:spcBef>
                <a:spcPts val="600"/>
              </a:spcBef>
            </a:pPr>
            <a: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Consider combining results from different domains, such as temporal, spatial, and inter frequency prediction models for enhanced mobility management.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FEA00C-A55E-4D4C-A1C1-B4CAAB830BB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Proactive Mobility Management based on AI/ML</a:t>
            </a:r>
          </a:p>
          <a:p>
            <a:endParaRPr lang="en-I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54216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F407D26-0E6F-4381-9423-E5DEE0755DA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5292" y="3840951"/>
            <a:ext cx="11322624" cy="2174587"/>
          </a:xfrm>
          <a:ln w="12700">
            <a:solidFill>
              <a:schemeClr val="tx1"/>
            </a:solidFill>
          </a:ln>
        </p:spPr>
        <p:txBody>
          <a:bodyPr lIns="91440" tIns="45720" rIns="91440" bIns="45720" anchor="ctr"/>
          <a:lstStyle/>
          <a:p>
            <a:pPr algn="just"/>
            <a:r>
              <a:rPr lang="en-US" altLang="zh-CN" i="1">
                <a:latin typeface="Times New Roman"/>
                <a:ea typeface="Malgun Gothic"/>
                <a:cs typeface="Times New Roman"/>
              </a:rPr>
              <a:t>The measurement event prediction and the RRM measurement prediction should be considered for normative work and the RLF prediction should be studied further in Rel-20 of 5G-NR.</a:t>
            </a:r>
          </a:p>
          <a:p>
            <a:pPr algn="just"/>
            <a:r>
              <a:rPr lang="en-US" altLang="zh-CN" b="1" i="1">
                <a:latin typeface="Times New Roman"/>
                <a:ea typeface="Malgun Gothic"/>
                <a:cs typeface="Times New Roman"/>
              </a:rPr>
              <a:t>Proposal 1: AI/ML for Mobility Enhancement Phase 2 [RAN-2 led] to include:</a:t>
            </a:r>
          </a:p>
          <a:p>
            <a:pPr lvl="1" algn="just">
              <a:buFont typeface="Courier New" panose="020B0604020202020204" pitchFamily="34" charset="0"/>
              <a:buChar char="o"/>
            </a:pPr>
            <a:r>
              <a:rPr lang="en-US" altLang="zh-CN" b="1" i="1">
                <a:latin typeface="Times New Roman"/>
                <a:ea typeface="Malgun Gothic"/>
                <a:cs typeface="Times New Roman"/>
              </a:rPr>
              <a:t>Enhancements based on event measurement  predictions</a:t>
            </a:r>
          </a:p>
          <a:p>
            <a:pPr lvl="1" algn="just">
              <a:buFont typeface="Courier New" panose="020B0604020202020204" pitchFamily="34" charset="0"/>
              <a:buChar char="o"/>
            </a:pPr>
            <a:r>
              <a:rPr lang="en-US" b="1" i="1">
                <a:latin typeface="Times New Roman"/>
                <a:ea typeface="Malgun Gothic"/>
                <a:cs typeface="Times New Roman"/>
              </a:rPr>
              <a:t>Enhancements based on  RRM  measurement predictions</a:t>
            </a:r>
          </a:p>
          <a:p>
            <a:pPr lvl="1" algn="just">
              <a:buFont typeface="Courier New" panose="020B0604020202020204" pitchFamily="34" charset="0"/>
              <a:buChar char="o"/>
            </a:pPr>
            <a:r>
              <a:rPr lang="en-US" altLang="zh-CN" b="1" i="1">
                <a:latin typeface="Times New Roman"/>
                <a:ea typeface="Malgun Gothic"/>
                <a:cs typeface="Times New Roman"/>
              </a:rPr>
              <a:t>Enhancements based on combination of temporal, spatial and inter frequency domains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FEA00C-A55E-4D4C-A1C1-B4CAAB830BB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91440" tIns="45720" rIns="91440" bIns="45720" anchor="t"/>
          <a:lstStyle/>
          <a:p>
            <a:r>
              <a:rPr lang="en-US" sz="3200">
                <a:latin typeface="Times New Roman"/>
                <a:cs typeface="Times New Roman"/>
              </a:rPr>
              <a:t>[RAN-2] AI-ML for Mobility Enhancement Phase 2</a:t>
            </a:r>
            <a:endParaRPr 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A4A6DCF-6CAC-4BEF-BD91-852CBD0A23FC}"/>
              </a:ext>
            </a:extLst>
          </p:cNvPr>
          <p:cNvSpPr txBox="1"/>
          <p:nvPr/>
        </p:nvSpPr>
        <p:spPr>
          <a:xfrm>
            <a:off x="305292" y="3466540"/>
            <a:ext cx="1384384" cy="369332"/>
          </a:xfrm>
          <a:prstGeom prst="rect">
            <a:avLst/>
          </a:prstGeom>
          <a:solidFill>
            <a:srgbClr val="FF0000"/>
          </a:solidFill>
        </p:spPr>
        <p:txBody>
          <a:bodyPr wrap="square" anchor="ctr"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endParaRPr lang="en-IN">
              <a:solidFill>
                <a:schemeClr val="bg1"/>
              </a:solidFill>
            </a:endParaRPr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85F41F5D-43CA-429B-B4D6-F34224365437}"/>
              </a:ext>
            </a:extLst>
          </p:cNvPr>
          <p:cNvSpPr txBox="1">
            <a:spLocks/>
          </p:cNvSpPr>
          <p:nvPr/>
        </p:nvSpPr>
        <p:spPr>
          <a:xfrm>
            <a:off x="305292" y="1320464"/>
            <a:ext cx="11322624" cy="1869048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0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spcBef>
                <a:spcPts val="600"/>
              </a:spcBef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AI-ML can be used in context of mobility management to</a:t>
            </a:r>
          </a:p>
          <a:p>
            <a:pPr lvl="1" algn="just">
              <a:lnSpc>
                <a:spcPct val="100000"/>
              </a:lnSpc>
              <a:spcBef>
                <a:spcPts val="600"/>
              </a:spcBef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reduce the number of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ping-pong,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>
              <a:lnSpc>
                <a:spcPct val="100000"/>
              </a:lnSpc>
              <a:spcBef>
                <a:spcPts val="600"/>
              </a:spcBef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reduce RRM measurement overhead.</a:t>
            </a:r>
          </a:p>
          <a:p>
            <a:pPr lvl="1" algn="just">
              <a:lnSpc>
                <a:spcPct val="100000"/>
              </a:lnSpc>
              <a:spcBef>
                <a:spcPts val="600"/>
              </a:spcBef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reduce the throughput-loss due to early HO and,</a:t>
            </a:r>
          </a:p>
          <a:p>
            <a:pPr lvl="1" algn="just">
              <a:lnSpc>
                <a:spcPct val="100000"/>
              </a:lnSpc>
              <a:spcBef>
                <a:spcPts val="600"/>
              </a:spcBef>
            </a:pPr>
            <a:r>
              <a:rPr lang="en-IN">
                <a:latin typeface="Times New Roman" panose="02020603050405020304" pitchFamily="18" charset="0"/>
                <a:cs typeface="Times New Roman" panose="02020603050405020304" pitchFamily="18" charset="0"/>
              </a:rPr>
              <a:t>reduce HO failure rates.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09E09BE-C884-4DA8-B312-2FA54FC259E1}"/>
              </a:ext>
            </a:extLst>
          </p:cNvPr>
          <p:cNvSpPr txBox="1"/>
          <p:nvPr/>
        </p:nvSpPr>
        <p:spPr>
          <a:xfrm>
            <a:off x="305292" y="931676"/>
            <a:ext cx="1384384" cy="369332"/>
          </a:xfrm>
          <a:prstGeom prst="rect">
            <a:avLst/>
          </a:prstGeom>
          <a:solidFill>
            <a:srgbClr val="FF0000"/>
          </a:solidFill>
        </p:spPr>
        <p:txBody>
          <a:bodyPr wrap="square" anchor="ctr"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Observation</a:t>
            </a:r>
            <a:endParaRPr lang="en-IN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060724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 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_2021" id="{066DA58B-EBFA-46E5-A90A-0821B1B0B5B6}" vid="{E4A85568-D358-4625-A3AC-2C8577FA1B6B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_2021" id="{066DA58B-EBFA-46E5-A90A-0821B1B0B5B6}" vid="{352AABD8-F6DF-4C39-8700-EA578DF99CE5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_2021" id="{066DA58B-EBFA-46E5-A90A-0821B1B0B5B6}" vid="{AF91E23A-5F0B-43CA-BBA7-E568E935D36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3F341E96D5F85459BC6D958FECA505E" ma:contentTypeVersion="14" ma:contentTypeDescription="Create a new document." ma:contentTypeScope="" ma:versionID="059ff942ff2a4dd36243a0d0be83fdcb">
  <xsd:schema xmlns:xsd="http://www.w3.org/2001/XMLSchema" xmlns:xs="http://www.w3.org/2001/XMLSchema" xmlns:p="http://schemas.microsoft.com/office/2006/metadata/properties" xmlns:ns2="6176efa2-30a0-441c-9c03-48f8aba8ceb3" xmlns:ns3="c5699820-3acf-401b-ab2e-c7e85a4a674a" targetNamespace="http://schemas.microsoft.com/office/2006/metadata/properties" ma:root="true" ma:fieldsID="73e21df6fa91d01744efa21c75d8a24b" ns2:_="" ns3:_="">
    <xsd:import namespace="6176efa2-30a0-441c-9c03-48f8aba8ceb3"/>
    <xsd:import namespace="c5699820-3acf-401b-ab2e-c7e85a4a674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76efa2-30a0-441c-9c03-48f8aba8ce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a52b3041-04ac-44b9-bd7b-e4a1bc8e653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699820-3acf-401b-ab2e-c7e85a4a674a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a07aa001-3c44-4d74-82e2-1c4705c77aff}" ma:internalName="TaxCatchAll" ma:showField="CatchAllData" ma:web="c5699820-3acf-401b-ab2e-c7e85a4a674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176efa2-30a0-441c-9c03-48f8aba8ceb3">
      <Terms xmlns="http://schemas.microsoft.com/office/infopath/2007/PartnerControls"/>
    </lcf76f155ced4ddcb4097134ff3c332f>
    <TaxCatchAll xmlns="c5699820-3acf-401b-ab2e-c7e85a4a674a" xsi:nil="true"/>
  </documentManagement>
</p:properties>
</file>

<file path=customXml/itemProps1.xml><?xml version="1.0" encoding="utf-8"?>
<ds:datastoreItem xmlns:ds="http://schemas.openxmlformats.org/officeDocument/2006/customXml" ds:itemID="{A0F6666D-6E95-451A-A9AE-BA9C25C7CF8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B885028-B9EB-4488-96BA-81B12BFBB5F6}">
  <ds:schemaRefs>
    <ds:schemaRef ds:uri="6176efa2-30a0-441c-9c03-48f8aba8ceb3"/>
    <ds:schemaRef ds:uri="c5699820-3acf-401b-ab2e-c7e85a4a674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86C0592A-B892-402B-B24A-A34A9E4EBE28}">
  <ds:schemaRefs>
    <ds:schemaRef ds:uri="http://schemas.microsoft.com/office/2006/metadata/properties"/>
    <ds:schemaRef ds:uri="http://purl.org/dc/terms/"/>
    <ds:schemaRef ds:uri="http://www.w3.org/XML/1998/namespace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c5699820-3acf-401b-ab2e-c7e85a4a674a"/>
    <ds:schemaRef ds:uri="6176efa2-30a0-441c-9c03-48f8aba8ceb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Presentation_2021</Template>
  <TotalTime>1</TotalTime>
  <Words>417</Words>
  <Application>Microsoft Office PowerPoint</Application>
  <PresentationFormat>Widescreen</PresentationFormat>
  <Paragraphs>47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</vt:i4>
      </vt:variant>
    </vt:vector>
  </HeadingPairs>
  <TitlesOfParts>
    <vt:vector size="14" baseType="lpstr">
      <vt:lpstr>Arial</vt:lpstr>
      <vt:lpstr>Calibri</vt:lpstr>
      <vt:lpstr>Courier New</vt:lpstr>
      <vt:lpstr>Roboto</vt:lpstr>
      <vt:lpstr>Segoe UI</vt:lpstr>
      <vt:lpstr>Times New Roman</vt:lpstr>
      <vt:lpstr>Wingdings</vt:lpstr>
      <vt:lpstr>Master 1</vt:lpstr>
      <vt:lpstr>1_Custom Design</vt:lpstr>
      <vt:lpstr>Custom Design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India</dc:creator>
  <cp:lastModifiedBy>Sriganesh</cp:lastModifiedBy>
  <cp:revision>3</cp:revision>
  <dcterms:created xsi:type="dcterms:W3CDTF">2024-11-11T06:30:19Z</dcterms:created>
  <dcterms:modified xsi:type="dcterms:W3CDTF">2025-03-03T09:03:09Z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0x01010013F341E96D5F85459BC6D958FECA505E</vt:lpwstr>
  </property>
  <property fmtid="{D5CDD505-2E9C-101B-9397-08002B2CF9AE}" pid="3" name="MediaServiceImageTags">
    <vt:lpwstr/>
  </property>
</Properties>
</file>