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436" r:id="rId5"/>
    <p:sldId id="571" r:id="rId6"/>
    <p:sldId id="572" r:id="rId7"/>
    <p:sldId id="380" r:id="rId8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mmary" id="{E5436FC0-71B5-422E-8EEC-4CF762B23967}">
          <p14:sldIdLst>
            <p14:sldId id="436"/>
            <p14:sldId id="571"/>
            <p14:sldId id="572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BCB"/>
    <a:srgbClr val="FFE7E7"/>
    <a:srgbClr val="E2FFFF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857" y="48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2025/3/3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3817" y="2544040"/>
            <a:ext cx="10363200" cy="1470025"/>
          </a:xfrm>
        </p:spPr>
        <p:txBody>
          <a:bodyPr/>
          <a:lstStyle/>
          <a:p>
            <a:pPr algn="ctr"/>
            <a:r>
              <a:rPr lang="en-US" altLang="ja-JP">
                <a:solidFill>
                  <a:schemeClr val="tx1"/>
                </a:solidFill>
              </a:rPr>
              <a:t>Views on UL Coverage Enhancements in Rel-20 5G-A</a:t>
            </a:r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18217" y="5471065"/>
            <a:ext cx="8534400" cy="523220"/>
          </a:xfrm>
        </p:spPr>
        <p:txBody>
          <a:bodyPr/>
          <a:lstStyle/>
          <a:p>
            <a:r>
              <a:rPr kumimoji="1" lang="en-US" altLang="ja-JP"/>
              <a:t>NTT</a:t>
            </a:r>
            <a:r>
              <a:rPr kumimoji="1" lang="ja-JP" altLang="en-US"/>
              <a:t> </a:t>
            </a:r>
            <a:r>
              <a:rPr kumimoji="1" lang="en-US" altLang="ja-JP"/>
              <a:t>DOCOMO,</a:t>
            </a:r>
            <a:r>
              <a:rPr kumimoji="1" lang="ja-JP" altLang="en-US"/>
              <a:t> </a:t>
            </a:r>
            <a:r>
              <a:rPr kumimoji="1" lang="en-US" altLang="ja-JP"/>
              <a:t>INC.</a:t>
            </a:r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110" y="96597"/>
            <a:ext cx="3906839" cy="677108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en-US" altLang="ja-JP" dirty="0">
                <a:latin typeface="+mn-lt"/>
                <a:ea typeface="+mn-ea"/>
              </a:rPr>
              <a:t>3GPP TSG RAN#107</a:t>
            </a:r>
          </a:p>
          <a:p>
            <a:r>
              <a:rPr kumimoji="1" lang="en-US" altLang="ja-JP" dirty="0">
                <a:latin typeface="+mn-lt"/>
                <a:ea typeface="+mn-ea"/>
              </a:rPr>
              <a:t>Incheon, Korea, March 12-14, 2025</a:t>
            </a:r>
            <a:endParaRPr lang="en-US" altLang="ja-JP" dirty="0">
              <a:latin typeface="+mn-lt"/>
              <a:ea typeface="+mn-ea"/>
              <a:cs typeface="Segoe UI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9733" y="906687"/>
            <a:ext cx="319677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ea typeface="+mn-ea"/>
              </a:rPr>
              <a:t>Source: NTT DOCOMO, INC.</a:t>
            </a:r>
          </a:p>
          <a:p>
            <a:r>
              <a:rPr lang="en-US" altLang="ja-JP" dirty="0">
                <a:latin typeface="+mn-lt"/>
                <a:ea typeface="+mn-ea"/>
              </a:rPr>
              <a:t>Agenda item: 15.2.7.1</a:t>
            </a:r>
          </a:p>
          <a:p>
            <a:r>
              <a:rPr kumimoji="1" lang="en-US" altLang="ja-JP" dirty="0">
                <a:latin typeface="+mn-lt"/>
                <a:ea typeface="+mn-ea"/>
              </a:rPr>
              <a:t>Document for : Discussion</a:t>
            </a:r>
            <a:endParaRPr kumimoji="1" lang="ja-JP" altLang="en-US" dirty="0">
              <a:latin typeface="+mn-lt"/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52617" y="242790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游ゴシック" panose="020B0400000000000000" pitchFamily="50" charset="-128"/>
              </a:rPr>
              <a:t>RP-250363</a:t>
            </a:r>
            <a:endParaRPr lang="en-US" altLang="ja-JP" dirty="0">
              <a:highlight>
                <a:srgbClr val="FF000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90BE5B-9B50-0267-4A0B-7576BFA79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“Msg5” Coverage Enhancement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8E970-7DF9-C738-2972-62101DB1B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659733"/>
          </a:xfrm>
        </p:spPr>
        <p:txBody>
          <a:bodyPr/>
          <a:lstStyle/>
          <a:p>
            <a:r>
              <a:rPr kumimoji="1" lang="en-US" altLang="ja-JP"/>
              <a:t>Motivation: </a:t>
            </a:r>
          </a:p>
          <a:p>
            <a:pPr lvl="1"/>
            <a:r>
              <a:rPr lang="en-US" altLang="ja-JP"/>
              <a:t>Until Rel-18, repetition-based coverage enhancements are (to be) specified</a:t>
            </a:r>
          </a:p>
          <a:p>
            <a:pPr lvl="2"/>
            <a:r>
              <a:rPr kumimoji="1" lang="en-US" altLang="ja-JP"/>
              <a:t>PUSCH </a:t>
            </a:r>
            <a:r>
              <a:rPr lang="en-US" altLang="ja-JP"/>
              <a:t>after RRC connection</a:t>
            </a:r>
          </a:p>
          <a:p>
            <a:pPr lvl="2"/>
            <a:r>
              <a:rPr kumimoji="1" lang="en-US" altLang="ja-JP"/>
              <a:t>Msg3 PUSCH</a:t>
            </a:r>
          </a:p>
          <a:p>
            <a:pPr lvl="2"/>
            <a:r>
              <a:rPr kumimoji="1" lang="en-US" altLang="ja-JP"/>
              <a:t>PUCCH</a:t>
            </a:r>
          </a:p>
          <a:p>
            <a:pPr lvl="2"/>
            <a:r>
              <a:rPr lang="en-US" altLang="ja-JP"/>
              <a:t>PRACH</a:t>
            </a:r>
          </a:p>
          <a:p>
            <a:pPr lvl="1"/>
            <a:r>
              <a:rPr lang="en-US" altLang="ja-JP"/>
              <a:t>Meanwhile, “Msg5 PUSCH” doesn’t support repetition</a:t>
            </a:r>
          </a:p>
          <a:p>
            <a:pPr lvl="2"/>
            <a:r>
              <a:rPr lang="en-US" altLang="ja-JP"/>
              <a:t>“Msg5 PUSCH” is a PUSCH after Msg3 PUSCH and before reception of dedicated PUSCH config</a:t>
            </a:r>
          </a:p>
          <a:p>
            <a:pPr lvl="2"/>
            <a:r>
              <a:rPr lang="en-US" altLang="ja-JP"/>
              <a:t>From specification perspective, “Msg5 PUSCH” is included in “PUSCH scheduled by DCI format 0_0 with CRC scrambled by C-RNTI”</a:t>
            </a:r>
          </a:p>
          <a:p>
            <a:pPr lvl="1"/>
            <a:r>
              <a:rPr lang="en-US" altLang="ja-JP"/>
              <a:t>Without repetition, Msg5 PUSCH can be a significant bottleneck, especially for NTN operation</a:t>
            </a:r>
          </a:p>
          <a:p>
            <a:r>
              <a:rPr lang="en-US" altLang="ja-JP"/>
              <a:t>View:</a:t>
            </a:r>
          </a:p>
          <a:p>
            <a:pPr lvl="1"/>
            <a:r>
              <a:rPr lang="en-US" altLang="ja-JP"/>
              <a:t>Specify repetition for PUSCH scheduled by DCI format 0_0 with CRC scrambled by C-RNTI</a:t>
            </a:r>
          </a:p>
          <a:p>
            <a:r>
              <a:rPr lang="en-US" altLang="ja-JP"/>
              <a:t>Leading WGs: RAN1</a:t>
            </a:r>
          </a:p>
          <a:p>
            <a:pPr lvl="2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A17E588-0CC7-E1D6-A9D5-43E46C051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94215"/>
            <a:ext cx="12192000" cy="146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4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7050E1-D563-7E3D-2C43-C8838FCAA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Views on other 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9CCCEA0-1BCD-E320-37FA-CD2B24828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188561"/>
          </a:xfrm>
        </p:spPr>
        <p:txBody>
          <a:bodyPr/>
          <a:lstStyle/>
          <a:p>
            <a:r>
              <a:rPr kumimoji="1" lang="en-US" altLang="ja-JP" dirty="0"/>
              <a:t>PRACH repetition with different beams</a:t>
            </a:r>
          </a:p>
          <a:p>
            <a:pPr lvl="1"/>
            <a:r>
              <a:rPr lang="en-US" altLang="ja-JP" dirty="0"/>
              <a:t>View: Fine to support</a:t>
            </a:r>
          </a:p>
          <a:p>
            <a:pPr lvl="2"/>
            <a:r>
              <a:rPr lang="en-US" altLang="ja-JP" dirty="0"/>
              <a:t>It can be useful for FR2 operation, which is important for 5G-A and 6G from our point of view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Specifications for Rel-18 PRACH repetition can be almost reused</a:t>
            </a:r>
          </a:p>
          <a:p>
            <a:endParaRPr lang="en-US" altLang="ja-JP" dirty="0"/>
          </a:p>
          <a:p>
            <a:r>
              <a:rPr lang="en-US" altLang="ja-JP" dirty="0"/>
              <a:t>Improvement of PUSCH coverage for high UL data rate, including extending pi/2-BPSK to more MCS entries in MCS tables </a:t>
            </a:r>
          </a:p>
          <a:p>
            <a:pPr lvl="1"/>
            <a:r>
              <a:rPr kumimoji="1" lang="en-US" altLang="ja-JP" dirty="0"/>
              <a:t>View: Fine to support</a:t>
            </a:r>
          </a:p>
          <a:p>
            <a:pPr lvl="2"/>
            <a:r>
              <a:rPr lang="en-US" altLang="ja-JP" dirty="0"/>
              <a:t>It is true that the commercial requirement for UL is getting higher</a:t>
            </a:r>
          </a:p>
          <a:p>
            <a:pPr lvl="2"/>
            <a:r>
              <a:rPr kumimoji="1" lang="en-US" altLang="ja-JP" dirty="0"/>
              <a:t>Specification impacts for supporting this solution seems to be very small and involving a fewer number of WGs (</a:t>
            </a:r>
            <a:r>
              <a:rPr kumimoji="1" lang="en-US" altLang="ja-JP"/>
              <a:t>RAN1 only)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0650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44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5" ma:contentTypeDescription="新しいドキュメントを作成します。" ma:contentTypeScope="" ma:versionID="9e126c1050a9dc422aefac0e73a828e9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1cea24eb33ede304fe2fd9940e24c52e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F4043F-FECC-4870-8221-939EA1AEA6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c27790-e69e-4dc9-b240-2619c6daab48"/>
    <ds:schemaRef ds:uri="acd154b3-7606-44e7-99cd-55da7c898a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11c27790-e69e-4dc9-b240-2619c6daab4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acd154b3-7606-44e7-99cd-55da7c898a00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259</Words>
  <Application>Microsoft Office PowerPoint</Application>
  <PresentationFormat>ワイド画面</PresentationFormat>
  <Paragraphs>33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Segoe UI</vt:lpstr>
      <vt:lpstr>Times New Roman</vt:lpstr>
      <vt:lpstr>Wingdings</vt:lpstr>
      <vt:lpstr>標準デザイン</vt:lpstr>
      <vt:lpstr>Views on UL Coverage Enhancements in Rel-20 5G-A</vt:lpstr>
      <vt:lpstr>“Msg5” Coverage Enhancement</vt:lpstr>
      <vt:lpstr>Views on other proposals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evolution of NR duplex operation</dc:title>
  <dc:creator>6758703</dc:creator>
  <cp:lastModifiedBy>Naoya Shibaike (芝池 尚哉)</cp:lastModifiedBy>
  <cp:revision>6</cp:revision>
  <dcterms:created xsi:type="dcterms:W3CDTF">2008-05-20T02:15:22Z</dcterms:created>
  <dcterms:modified xsi:type="dcterms:W3CDTF">2025-03-03T01:23:54Z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ediaServiceImageTags">
    <vt:lpwstr/>
  </property>
</Properties>
</file>