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Relationship Id="rId5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534" r:id="rId2"/>
    <p:sldId id="2147309795" r:id="rId3"/>
    <p:sldId id="2147309797" r:id="rId4"/>
    <p:sldId id="2147309798" r:id="rId5"/>
    <p:sldId id="282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94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B46AA-90AC-4C2A-B521-2947D01D5560}" type="datetimeFigureOut">
              <a:rPr kumimoji="1" lang="ja-JP" altLang="en-US" smtClean="0"/>
              <a:t>2025/3/3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279D8-2F0D-4735-8B23-937DC43CAB7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314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2C8AE7-5628-4DF3-9CBB-D0DF79F70B13}" type="slidenum">
              <a:rPr kumimoji="1" lang="en-GB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en-GB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0135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2C8AE7-5628-4DF3-9CBB-D0DF79F70B13}" type="slidenum">
              <a:rPr kumimoji="1" lang="en-GB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en-GB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075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2C8AE7-5628-4DF3-9CBB-D0DF79F70B13}" type="slidenum">
              <a:rPr kumimoji="1" lang="en-GB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en-GB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4821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 dirty="0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37874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68782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582143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2061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32828" y="6458381"/>
            <a:ext cx="544359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>
                <a:defRPr/>
              </a:pPr>
              <a:t>‹#›</a:t>
            </a:fld>
            <a:endParaRPr lang="en-GB" altLang="ja-JP" dirty="0">
              <a:solidFill>
                <a:srgbClr val="FFFFFF">
                  <a:lumMod val="8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8677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95A3FF-335A-4C75-A894-AC0D7CC7F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5397" y="2933945"/>
            <a:ext cx="8021206" cy="1470025"/>
          </a:xfrm>
        </p:spPr>
        <p:txBody>
          <a:bodyPr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Views on AI/ML for mobility in Rel-20 5G-A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EE0DBC-9B1C-4298-9D33-DC7DCAF0D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8217" y="4689716"/>
            <a:ext cx="8534400" cy="615553"/>
          </a:xfrm>
        </p:spPr>
        <p:txBody>
          <a:bodyPr/>
          <a:lstStyle/>
          <a:p>
            <a:r>
              <a:rPr kumimoji="1" lang="en-US" altLang="ja-JP" dirty="0">
                <a:latin typeface="+mn-lt"/>
              </a:rPr>
              <a:t>NTT DOCOMO, INC.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110335" y="863715"/>
            <a:ext cx="63907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3GPP TSG RAN#107</a:t>
            </a:r>
          </a:p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400" b="1" dirty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Incheon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, Korea, March </a:t>
            </a:r>
            <a:r>
              <a:rPr lang="en-US" altLang="ja-JP" sz="2400" b="1" dirty="0">
                <a:solidFill>
                  <a:srgbClr val="000000"/>
                </a:solidFill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12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 - 14, 2025</a:t>
            </a:r>
          </a:p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Agenda Item: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	15.2</a:t>
            </a:r>
            <a:endParaRPr kumimoji="1" lang="ja-JP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Document for:</a:t>
            </a:r>
            <a:r>
              <a:rPr kumimoji="1" lang="en-GB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		</a:t>
            </a:r>
            <a:r>
              <a:rPr kumimoji="1" lang="en-GB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Discussion</a:t>
            </a:r>
            <a:endParaRPr kumimoji="1" lang="ja-JP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10056440" y="881965"/>
            <a:ext cx="20431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Segoe UI" panose="020B0502040204020203" pitchFamily="34" charset="0"/>
              </a:rPr>
              <a:t>RP-250362</a:t>
            </a:r>
          </a:p>
        </p:txBody>
      </p:sp>
    </p:spTree>
    <p:extLst>
      <p:ext uri="{BB962C8B-B14F-4D97-AF65-F5344CB8AC3E}">
        <p14:creationId xmlns:p14="http://schemas.microsoft.com/office/powerpoint/2010/main" val="381489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F0FA05-D93A-E1B1-7375-914A51CD7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RRM measurement prediction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1A4EFA3-681D-D3DB-0EED-A15C38FC4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271927"/>
          </a:xfrm>
        </p:spPr>
        <p:txBody>
          <a:bodyPr/>
          <a:lstStyle/>
          <a:p>
            <a:r>
              <a:rPr kumimoji="1" lang="en-US" altLang="ja-JP" sz="2000" b="1" u="sng" dirty="0"/>
              <a:t>Background</a:t>
            </a:r>
            <a:endParaRPr lang="en-US" altLang="ja-JP" sz="2000" dirty="0"/>
          </a:p>
          <a:p>
            <a:pPr lvl="1"/>
            <a:r>
              <a:rPr lang="en-US" altLang="ja-JP" sz="2000" dirty="0"/>
              <a:t>RAN2 studied the following 6 cases of RRM measurement prediction in Rel-19.</a:t>
            </a:r>
          </a:p>
          <a:p>
            <a:pPr lvl="2"/>
            <a:r>
              <a:rPr lang="en-US" altLang="ja-JP" sz="1800" dirty="0"/>
              <a:t>(low priority) Case1: FR1 to FR1 intra-frequency temporal domain case A</a:t>
            </a:r>
          </a:p>
          <a:p>
            <a:pPr lvl="2"/>
            <a:r>
              <a:rPr kumimoji="1" lang="en-US" altLang="ja-JP" sz="1800" dirty="0"/>
              <a:t>(high priority) Case2: FR1 to FR1 intra-frequency temporal domain case B</a:t>
            </a:r>
          </a:p>
          <a:p>
            <a:pPr lvl="2"/>
            <a:r>
              <a:rPr lang="en-US" altLang="ja-JP" sz="1800" dirty="0"/>
              <a:t>(high priority) Case3: FR1 to FR1 inter-frequency</a:t>
            </a:r>
          </a:p>
          <a:p>
            <a:pPr lvl="2"/>
            <a:r>
              <a:rPr kumimoji="1" lang="en-US" altLang="ja-JP" sz="1800" dirty="0"/>
              <a:t>(high priority) Case4: FR2 to FR2 intra-frequency temporal domain case A</a:t>
            </a:r>
          </a:p>
          <a:p>
            <a:pPr lvl="2"/>
            <a:r>
              <a:rPr lang="en-US" altLang="ja-JP" sz="1800" dirty="0"/>
              <a:t>(low priority) Case5: </a:t>
            </a:r>
            <a:r>
              <a:rPr kumimoji="1" lang="en-US" altLang="ja-JP" sz="1800" dirty="0"/>
              <a:t>FR2 to FR2 intra-frequency temporal domain case B</a:t>
            </a:r>
          </a:p>
          <a:p>
            <a:pPr lvl="2"/>
            <a:r>
              <a:rPr kumimoji="1" lang="en-US" altLang="ja-JP" sz="1800" dirty="0"/>
              <a:t>(middle priority) Case6: FR2 to FR2 intra-frequency spatial domain</a:t>
            </a:r>
            <a:endParaRPr kumimoji="1" lang="en-US" altLang="ja-JP" sz="2000" dirty="0"/>
          </a:p>
          <a:p>
            <a:pPr lvl="1"/>
            <a:endParaRPr kumimoji="1" lang="en-US" altLang="ja-JP" sz="2000" b="1" u="sng" dirty="0"/>
          </a:p>
          <a:p>
            <a:r>
              <a:rPr lang="en-US" altLang="ja-JP" sz="2000" b="1" u="sng" dirty="0"/>
              <a:t>View</a:t>
            </a:r>
            <a:endParaRPr kumimoji="1" lang="en-US" altLang="ja-JP" sz="2000" b="1" u="sng" dirty="0"/>
          </a:p>
          <a:p>
            <a:pPr lvl="1"/>
            <a:r>
              <a:rPr lang="en-US" altLang="ja-JP" sz="2000" dirty="0"/>
              <a:t>Specify above cases of RRM measurement prediction.</a:t>
            </a:r>
          </a:p>
          <a:p>
            <a:pPr lvl="1"/>
            <a:r>
              <a:rPr lang="en-US" altLang="ja-JP" sz="2000" dirty="0"/>
              <a:t>Priority should be higher than that of measurement event prediction and HOF/RLF prediction.</a:t>
            </a:r>
          </a:p>
        </p:txBody>
      </p:sp>
    </p:spTree>
    <p:extLst>
      <p:ext uri="{BB962C8B-B14F-4D97-AF65-F5344CB8AC3E}">
        <p14:creationId xmlns:p14="http://schemas.microsoft.com/office/powerpoint/2010/main" val="3432241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F0FA05-D93A-E1B1-7375-914A51CD7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Measurement event prediction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1A4EFA3-681D-D3DB-0EED-A15C38FC4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2979265"/>
          </a:xfrm>
        </p:spPr>
        <p:txBody>
          <a:bodyPr/>
          <a:lstStyle/>
          <a:p>
            <a:r>
              <a:rPr kumimoji="1" lang="en-US" altLang="ja-JP" sz="2000" b="1" u="sng" dirty="0"/>
              <a:t>Background</a:t>
            </a:r>
            <a:endParaRPr lang="en-US" altLang="ja-JP" sz="2000" dirty="0"/>
          </a:p>
          <a:p>
            <a:pPr lvl="1"/>
            <a:r>
              <a:rPr lang="en-US" altLang="ja-JP" sz="2000" dirty="0"/>
              <a:t>RAN2 is studying following types of measurement event A3 prediction in Rel-19.</a:t>
            </a:r>
          </a:p>
          <a:p>
            <a:pPr lvl="2"/>
            <a:r>
              <a:rPr lang="en-US" altLang="ja-JP" sz="1800" dirty="0"/>
              <a:t>Indirect: Based on the RRM measurement predictions</a:t>
            </a:r>
          </a:p>
          <a:p>
            <a:pPr lvl="2"/>
            <a:r>
              <a:rPr kumimoji="1" lang="en-US" altLang="ja-JP" sz="1800" dirty="0"/>
              <a:t>Direct: Output the predictions from the model directly</a:t>
            </a:r>
            <a:endParaRPr kumimoji="1" lang="en-US" altLang="ja-JP" sz="2000" dirty="0"/>
          </a:p>
          <a:p>
            <a:pPr lvl="1"/>
            <a:endParaRPr kumimoji="1" lang="en-US" altLang="ja-JP" sz="2000" b="1" u="sng" dirty="0"/>
          </a:p>
          <a:p>
            <a:r>
              <a:rPr lang="en-US" altLang="ja-JP" sz="2000" b="1" u="sng" dirty="0"/>
              <a:t>View</a:t>
            </a:r>
            <a:endParaRPr kumimoji="1" lang="en-US" altLang="ja-JP" sz="2000" b="1" u="sng" dirty="0"/>
          </a:p>
          <a:p>
            <a:pPr lvl="1"/>
            <a:r>
              <a:rPr lang="en-US" altLang="ja-JP" sz="2000" dirty="0"/>
              <a:t>Specify measurement event prediction at least event </a:t>
            </a:r>
            <a:r>
              <a:rPr lang="en-US" altLang="ja-JP" sz="2000"/>
              <a:t>A3 prediction.</a:t>
            </a:r>
            <a:endParaRPr lang="en-US" altLang="ja-JP" sz="2000" dirty="0"/>
          </a:p>
          <a:p>
            <a:pPr lvl="1"/>
            <a:r>
              <a:rPr lang="en-US" altLang="ja-JP" sz="2000" dirty="0"/>
              <a:t>Priority should be higher than that of HOF/RLF prediction.</a:t>
            </a:r>
          </a:p>
        </p:txBody>
      </p:sp>
    </p:spTree>
    <p:extLst>
      <p:ext uri="{BB962C8B-B14F-4D97-AF65-F5344CB8AC3E}">
        <p14:creationId xmlns:p14="http://schemas.microsoft.com/office/powerpoint/2010/main" val="520718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F0FA05-D93A-E1B1-7375-914A51CD7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RLF/HOF prediction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1A4EFA3-681D-D3DB-0EED-A15C38FC4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315015"/>
          </a:xfrm>
        </p:spPr>
        <p:txBody>
          <a:bodyPr/>
          <a:lstStyle/>
          <a:p>
            <a:r>
              <a:rPr kumimoji="1" lang="en-US" altLang="ja-JP" sz="2000" b="1" u="sng" dirty="0"/>
              <a:t>Background</a:t>
            </a:r>
            <a:endParaRPr lang="en-US" altLang="ja-JP" sz="2000" dirty="0"/>
          </a:p>
          <a:p>
            <a:pPr lvl="1"/>
            <a:r>
              <a:rPr lang="en-US" altLang="ja-JP" sz="2000" dirty="0"/>
              <a:t>RAN2 was studying following types of RLF prediction caused by T310 expiry in Rel-19.</a:t>
            </a:r>
          </a:p>
          <a:p>
            <a:pPr lvl="2"/>
            <a:r>
              <a:rPr kumimoji="1" lang="en-US" altLang="ja-JP" sz="1800" dirty="0"/>
              <a:t>In</a:t>
            </a:r>
            <a:r>
              <a:rPr lang="en-US" altLang="ja-JP" sz="1800" dirty="0"/>
              <a:t>d</a:t>
            </a:r>
            <a:r>
              <a:rPr kumimoji="1" lang="en-US" altLang="ja-JP" sz="1800" dirty="0"/>
              <a:t>irect</a:t>
            </a:r>
            <a:r>
              <a:rPr lang="en-US" altLang="ja-JP" sz="1800" dirty="0"/>
              <a:t>: Based on the RRM measurement predictions</a:t>
            </a:r>
          </a:p>
          <a:p>
            <a:pPr lvl="2"/>
            <a:r>
              <a:rPr lang="en-US" altLang="ja-JP" sz="1800" dirty="0"/>
              <a:t>D</a:t>
            </a:r>
            <a:r>
              <a:rPr kumimoji="1" lang="en-US" altLang="ja-JP" sz="1800" dirty="0"/>
              <a:t>irect: Output the predictions from the model directly</a:t>
            </a:r>
            <a:endParaRPr lang="en-US" altLang="ja-JP" sz="2100" dirty="0"/>
          </a:p>
          <a:p>
            <a:pPr lvl="1"/>
            <a:r>
              <a:rPr lang="en-US" altLang="ja-JP" sz="2100" dirty="0"/>
              <a:t>RAN2 agreed that RLF/HOF prediction will not be studied in Rel-19.</a:t>
            </a:r>
            <a:endParaRPr kumimoji="1" lang="en-US" altLang="ja-JP" sz="2100" dirty="0"/>
          </a:p>
          <a:p>
            <a:pPr lvl="1"/>
            <a:endParaRPr kumimoji="1" lang="en-US" altLang="ja-JP" sz="2000" b="1" u="sng" dirty="0"/>
          </a:p>
          <a:p>
            <a:r>
              <a:rPr lang="en-US" altLang="ja-JP" sz="2000" b="1" u="sng" dirty="0"/>
              <a:t>View</a:t>
            </a:r>
            <a:endParaRPr kumimoji="1" lang="en-US" altLang="ja-JP" sz="2000" b="1" u="sng" dirty="0"/>
          </a:p>
          <a:p>
            <a:pPr lvl="1"/>
            <a:r>
              <a:rPr lang="en-US" altLang="ja-JP" sz="2000" dirty="0"/>
              <a:t>Study RLF prediction caused by T310 expiry for both direct and indirect prediction, if enough TU can be ensured.</a:t>
            </a:r>
          </a:p>
          <a:p>
            <a:pPr lvl="1"/>
            <a:r>
              <a:rPr lang="en-US" altLang="ja-JP" sz="2000" dirty="0"/>
              <a:t>Studying HOF prediction is deprioritized.</a:t>
            </a:r>
          </a:p>
          <a:p>
            <a:pPr lvl="1"/>
            <a:r>
              <a:rPr lang="en-US" altLang="ja-JP" sz="2000" dirty="0"/>
              <a:t>Priority should be lower than specifying RRM measurement prediction and measurement event prediction.</a:t>
            </a:r>
          </a:p>
        </p:txBody>
      </p:sp>
    </p:spTree>
    <p:extLst>
      <p:ext uri="{BB962C8B-B14F-4D97-AF65-F5344CB8AC3E}">
        <p14:creationId xmlns:p14="http://schemas.microsoft.com/office/powerpoint/2010/main" val="2944852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253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253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6786d483-f51b-44bd-b40a-6fe409a5265e}" enabled="0" method="" siteId="{6786d483-f51b-44bd-b40a-6fe409a5265e}" actionId="{a300431e-a870-47fe-8f74-37fc93687a7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Words>316</Words>
  <TotalTime>0</TotalTime>
  <Application>Microsoft Office PowerPoint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Kouki Yamashita (山下 航輝)</dc:creator>
  <dcterms:modified xsi:type="dcterms:W3CDTF">2025-03-03T06:36:25Z</dcterms:modified>
  <dc:title/>
  <cp:lastModifiedBy>Kouki Yamashita (山下 航輝)</cp:lastModifiedBy>
  <dcterms:created xsi:type="dcterms:W3CDTF">2024-11-30T08:22:27Z</dcterms:created>
  <cp:revision>16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5af88a6-b88e-425b-bf39-433b2fafd692_SiteId">
    <vt:lpwstr>6786d483-f51b-44bd-b40a-6fe409a5265e</vt:lpwstr>
  </property>
  <property fmtid="{D5CDD505-2E9C-101B-9397-08002B2CF9AE}" pid="3" name="MSIP_Label_75af88a6-b88e-425b-bf39-433b2fafd692_SetDate">
    <vt:lpwstr>2024-11-30T08:29:29Z</vt:lpwstr>
  </property>
  <property fmtid="{D5CDD505-2E9C-101B-9397-08002B2CF9AE}" pid="4" name="MSIP_Label_75af88a6-b88e-425b-bf39-433b2fafd692_Name">
    <vt:lpwstr>秘密度C</vt:lpwstr>
  </property>
  <property fmtid="{D5CDD505-2E9C-101B-9397-08002B2CF9AE}" pid="5" name="MSIP_Label_75af88a6-b88e-425b-bf39-433b2fafd692_Method">
    <vt:lpwstr>Standard</vt:lpwstr>
  </property>
  <property fmtid="{D5CDD505-2E9C-101B-9397-08002B2CF9AE}" pid="6" name="MSIP_Label_75af88a6-b88e-425b-bf39-433b2fafd692_Enabled">
    <vt:lpwstr>true</vt:lpwstr>
  </property>
  <property fmtid="{D5CDD505-2E9C-101B-9397-08002B2CF9AE}" pid="7" name="MSIP_Label_75af88a6-b88e-425b-bf39-433b2fafd692_ContentBits">
    <vt:lpwstr>8</vt:lpwstr>
  </property>
  <property fmtid="{D5CDD505-2E9C-101B-9397-08002B2CF9AE}" pid="8" name="MSIP_Label_75af88a6-b88e-425b-bf39-433b2fafd692_ActionId">
    <vt:lpwstr>3c73e476-6dd6-4425-9614-561269eae6d3</vt:lpwstr>
  </property>
</Properties>
</file>