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81" r:id="rId3"/>
    <p:sldId id="282" r:id="rId4"/>
    <p:sldId id="283" r:id="rId5"/>
    <p:sldId id="28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9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tish Jamadagni" userId="c843dcd1-6233-49c7-a1b8-b3e95ee223e8" providerId="ADAL" clId="{40F1A22D-517F-47CF-B00D-A4A53562E74B}"/>
    <pc:docChg chg="custSel modSld">
      <pc:chgData name="Satish Jamadagni" userId="c843dcd1-6233-49c7-a1b8-b3e95ee223e8" providerId="ADAL" clId="{40F1A22D-517F-47CF-B00D-A4A53562E74B}" dt="2025-03-03T15:36:16.059" v="354" actId="20577"/>
      <pc:docMkLst>
        <pc:docMk/>
      </pc:docMkLst>
      <pc:sldChg chg="modSp mod">
        <pc:chgData name="Satish Jamadagni" userId="c843dcd1-6233-49c7-a1b8-b3e95ee223e8" providerId="ADAL" clId="{40F1A22D-517F-47CF-B00D-A4A53562E74B}" dt="2025-03-03T15:34:59.261" v="188" actId="6549"/>
        <pc:sldMkLst>
          <pc:docMk/>
          <pc:sldMk cId="1125528736" sldId="281"/>
        </pc:sldMkLst>
        <pc:spChg chg="mod">
          <ac:chgData name="Satish Jamadagni" userId="c843dcd1-6233-49c7-a1b8-b3e95ee223e8" providerId="ADAL" clId="{40F1A22D-517F-47CF-B00D-A4A53562E74B}" dt="2025-03-03T15:34:59.261" v="188" actId="6549"/>
          <ac:spMkLst>
            <pc:docMk/>
            <pc:sldMk cId="1125528736" sldId="281"/>
            <ac:spMk id="16" creationId="{AEEFE085-8E7C-755F-A909-1C1D4C99DFCD}"/>
          </ac:spMkLst>
        </pc:spChg>
      </pc:sldChg>
      <pc:sldChg chg="modSp mod">
        <pc:chgData name="Satish Jamadagni" userId="c843dcd1-6233-49c7-a1b8-b3e95ee223e8" providerId="ADAL" clId="{40F1A22D-517F-47CF-B00D-A4A53562E74B}" dt="2025-03-03T15:36:16.059" v="354" actId="20577"/>
        <pc:sldMkLst>
          <pc:docMk/>
          <pc:sldMk cId="3488430284" sldId="282"/>
        </pc:sldMkLst>
        <pc:spChg chg="mod">
          <ac:chgData name="Satish Jamadagni" userId="c843dcd1-6233-49c7-a1b8-b3e95ee223e8" providerId="ADAL" clId="{40F1A22D-517F-47CF-B00D-A4A53562E74B}" dt="2025-03-03T15:36:16.059" v="354" actId="20577"/>
          <ac:spMkLst>
            <pc:docMk/>
            <pc:sldMk cId="3488430284" sldId="282"/>
            <ac:spMk id="16" creationId="{835D461E-81D3-C4EF-EF2F-AA614429BFF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860AE-00E5-4028-927B-72C2155101FA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C6E8B-C44F-43A6-9A9C-DE267A8AEE3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6241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0B11D-9607-4E76-A959-B43D33330E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287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0B11D-9607-4E76-A959-B43D33330E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93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66BBC-62ED-BC0E-0303-1FDD0AA7D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62AABF-599D-4BD2-B778-F46718C9F9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9DE637-A75E-A278-1FF3-EA41099229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486BF3-B717-0865-5B44-FFAC3ECB40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0B11D-9607-4E76-A959-B43D33330E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388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27A01-59AB-DBD8-EF84-E35BC98B4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36DA36-7584-2910-D305-5EC0B819BB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E0C87C-34C2-F06B-8B2C-05F6D69331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FC3A89-D29A-B351-56CE-6D13027457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0B11D-9607-4E76-A959-B43D33330E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256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0AA0D-EFA9-2318-497F-0454299D8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8FEB5F-F01F-3684-317C-2508973C22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FB32EF-62C9-E81F-B4F7-6F97AFB21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FED41-C72A-021B-41B3-6C868DB561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0B11D-9607-4E76-A959-B43D33330E9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864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46F2D-26AB-0534-7191-9467FB9A9B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AE621F-718F-4B45-555B-948C63134D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4AC22-0496-ADEA-20B5-4E731D809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CD7E58-C374-F54D-6419-89834769D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E0A1B-3146-E90D-67C8-4EFC99EB9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803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022D-0AA8-5CAB-A57E-D367AF4ED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8B1018-B2A4-8F0D-3F54-F7E369990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9E91E-CE6C-14D6-86E5-ADB32D10B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78F31-673C-E986-E19B-6ED1177B9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05EBB-653F-FB44-F193-927D652B8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95511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5A2CBE-B730-FA20-B155-9E164AA475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FDB3E8-75F6-DF6C-A81F-72F9597504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31E3C-03DE-49E9-66BC-AA1673653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A7BA1-4548-CCCC-ECFA-2BE74829A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87E6C2-808C-F2B3-B28B-0572F26C9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7086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477001"/>
            <a:ext cx="3860800" cy="244475"/>
          </a:xfrm>
        </p:spPr>
        <p:txBody>
          <a:bodyPr/>
          <a:lstStyle>
            <a:lvl1pPr>
              <a:defRPr sz="700">
                <a:latin typeface="Helvetica Neue Light"/>
              </a:defRPr>
            </a:lvl1pPr>
          </a:lstStyle>
          <a:p>
            <a:r>
              <a:rPr lang="en-GB">
                <a:solidFill>
                  <a:schemeClr val="tx1"/>
                </a:solidFill>
                <a:cs typeface="Helvetica Neue Light"/>
              </a:rPr>
              <a:t>Confidential  |  DD.MM.YY  |  version #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176889"/>
            <a:ext cx="685197" cy="6520099"/>
          </a:xfrm>
          <a:prstGeom prst="rect">
            <a:avLst/>
          </a:prstGeom>
        </p:spPr>
      </p:pic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3886200"/>
            <a:ext cx="10668000" cy="457200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1400" b="0" kern="1200" dirty="0" smtClean="0">
                <a:solidFill>
                  <a:schemeClr val="tx1"/>
                </a:solidFill>
                <a:latin typeface="Helvetica Neue"/>
                <a:ea typeface="+mj-ea"/>
                <a:cs typeface="+mj-cs"/>
              </a:defRPr>
            </a:lvl1pPr>
          </a:lstStyle>
          <a:p>
            <a:r>
              <a:rPr lang="en-GB" dirty="0">
                <a:latin typeface="Helvetica Neue Light"/>
                <a:cs typeface="Helvetica Neue Light"/>
              </a:rPr>
              <a:t>Presenter  |  Date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8448" y="2590800"/>
            <a:ext cx="10654352" cy="609600"/>
          </a:xfrm>
        </p:spPr>
        <p:txBody>
          <a:bodyPr>
            <a:normAutofit/>
          </a:bodyPr>
          <a:lstStyle>
            <a:lvl1pPr marL="0" indent="0">
              <a:buNone/>
              <a:defRPr sz="2800" b="1" baseline="0"/>
            </a:lvl1pPr>
          </a:lstStyle>
          <a:p>
            <a:pPr lvl="0"/>
            <a:r>
              <a:rPr lang="en-US" sz="2800" b="1" dirty="0"/>
              <a:t>Presentation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200400"/>
            <a:ext cx="10654352" cy="609600"/>
          </a:xfrm>
        </p:spPr>
        <p:txBody>
          <a:bodyPr>
            <a:normAutofit/>
          </a:bodyPr>
          <a:lstStyle>
            <a:lvl1pPr marL="0" indent="0">
              <a:buNone/>
              <a:defRPr sz="2800" b="0" baseline="0"/>
            </a:lvl1pPr>
          </a:lstStyle>
          <a:p>
            <a:pPr lvl="0"/>
            <a:r>
              <a:rPr lang="en-US" b="0" dirty="0"/>
              <a:t>Descriptive Subtitle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1" y="5867400"/>
            <a:ext cx="10706100" cy="457200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en-GB" sz="1100" dirty="0">
                <a:solidFill>
                  <a:schemeClr val="bg1">
                    <a:lumMod val="65000"/>
                  </a:schemeClr>
                </a:solidFill>
                <a:latin typeface="+mn-lt"/>
                <a:cs typeface="Helvetica Neue Light"/>
              </a:rPr>
              <a:t>A full screen image that covers the entire slide and is relevant to the subject of the presentation can be used for external presentations.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951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side by side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6007" y="79789"/>
            <a:ext cx="772573" cy="57943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0"/>
            <a:ext cx="12192000" cy="76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6400" y="76200"/>
            <a:ext cx="10769600" cy="304800"/>
          </a:xfrm>
        </p:spPr>
        <p:txBody>
          <a:bodyPr>
            <a:normAutofit/>
          </a:bodyPr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>
                <a:solidFill>
                  <a:srgbClr val="FFFFFF"/>
                </a:solidFill>
              </a:rPr>
              <a:t>Headline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06400" y="381000"/>
            <a:ext cx="10769600" cy="304800"/>
          </a:xfrm>
        </p:spPr>
        <p:txBody>
          <a:bodyPr>
            <a:normAutofit/>
          </a:bodyPr>
          <a:lstStyle>
            <a:lvl1pPr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>
                <a:solidFill>
                  <a:srgbClr val="FFFFFF"/>
                </a:solidFill>
              </a:rPr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06400" y="1143000"/>
            <a:ext cx="5588000" cy="5105400"/>
          </a:xfrm>
        </p:spPr>
        <p:txBody>
          <a:bodyPr>
            <a:normAutofit/>
          </a:bodyPr>
          <a:lstStyle>
            <a:lvl1pPr>
              <a:defRPr sz="1100">
                <a:latin typeface="+mn-lt"/>
              </a:defRPr>
            </a:lvl1pPr>
            <a:lvl2pPr>
              <a:defRPr sz="11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100">
                <a:latin typeface="+mn-lt"/>
              </a:defRPr>
            </a:lvl4pPr>
            <a:lvl5pPr>
              <a:defRPr sz="11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299200" y="1143000"/>
            <a:ext cx="5486400" cy="5105400"/>
          </a:xfrm>
        </p:spPr>
        <p:txBody>
          <a:bodyPr>
            <a:normAutofit/>
          </a:bodyPr>
          <a:lstStyle>
            <a:lvl1pPr>
              <a:defRPr sz="1100">
                <a:latin typeface="+mn-lt"/>
              </a:defRPr>
            </a:lvl1pPr>
            <a:lvl2pPr>
              <a:defRPr sz="1100">
                <a:latin typeface="+mn-lt"/>
              </a:defRPr>
            </a:lvl2pPr>
            <a:lvl3pPr>
              <a:defRPr sz="1100">
                <a:latin typeface="+mn-lt"/>
              </a:defRPr>
            </a:lvl3pPr>
            <a:lvl4pPr>
              <a:defRPr sz="1100">
                <a:latin typeface="+mn-lt"/>
              </a:defRPr>
            </a:lvl4pPr>
            <a:lvl5pPr>
              <a:defRPr sz="11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165600" y="6477001"/>
            <a:ext cx="3860800" cy="244475"/>
          </a:xfrm>
        </p:spPr>
        <p:txBody>
          <a:bodyPr/>
          <a:lstStyle>
            <a:lvl1pPr>
              <a:defRPr sz="700">
                <a:latin typeface="Helvetica Neue Light"/>
              </a:defRPr>
            </a:lvl1pPr>
          </a:lstStyle>
          <a:p>
            <a:r>
              <a:rPr lang="en-GB" dirty="0">
                <a:solidFill>
                  <a:schemeClr val="tx1"/>
                </a:solidFill>
                <a:cs typeface="Helvetica Neue Light"/>
              </a:rPr>
              <a:t>Confidential  |  DD.MM.YY  |  version #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0" y="79789"/>
            <a:ext cx="572380" cy="57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00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B0BE5-2D91-AF1D-4FBB-824408F59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96658-CF47-5E41-A5B6-ADBB2D171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818F4-C2A3-FEC1-4548-B5CFDA316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746D3-C3ED-F1EC-A620-209381B1E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7ACE2-33F5-F9E6-5F3F-1BD741ABC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215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7E0D5-78FA-1D66-ED65-27E0EBBB0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6E91A-9D03-825B-B256-EBB89AF9F2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788D11-BE91-2192-D7F3-A0544C4EA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BC9E3-1696-4545-9507-95CBF256C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9E55E-F4B3-D886-449A-296F18F3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2578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B5D91-B1A5-842D-F000-9CC145897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D9A30-355F-4BB1-972D-709D58A499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45A0D-623D-C325-5A95-D554B829B2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3B7C3B-4081-DB2E-B3F0-F2CACABE1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6E2A7-503E-9677-EF3A-54C289EA7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3F81F2-B31B-344F-341F-D3B5A7117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360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8F4D2-BBA3-67A3-FB63-D9077F56F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7C6172-6B6D-1F33-078F-7CE86D06F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AC90FD-DD5B-B3CB-72BE-B315035E0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7CE402-12B7-8604-F1AF-88D5A73081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828B01-C4A8-0475-9F2A-B293A43311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F2EF54-7647-B92F-1D5C-FB51C0B8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9E2E6C-3D1C-7324-9D4B-4FE9F5DD0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2E7B94-F926-8D69-B758-24A330512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2791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51CE3-F3B0-188C-EF01-AE452DDDC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1F8F0F-D9BC-AB09-0CFC-FD0C7F33E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719686-18CA-2E09-9FF4-186908B09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8342D5-5F82-4506-EB93-4D1715B2A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4819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1FF711-E78F-301A-E4CE-8492A4447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33AFB4-4E1F-AAD2-87FC-281D01137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149111-3505-5AF1-46E0-BA63CD05F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3354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0E64F-4049-F739-2A0B-131316EA6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84FE3-5F7F-316E-43DB-469E310BC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00E119-9C24-1F7F-A087-A0A238AB97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C8920-A6AC-2991-FE37-054DBED49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46BFD1-3F0C-097A-E601-ADBEEAFF7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E5D15F-E3CC-F54F-BFE9-3CA8D991D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3243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0C88D-C9BC-01A5-48A4-09E3A20D2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0FE749-7DDE-72CF-4177-54EA5564C2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ED973A-5CD8-E958-4FAD-7AD0D6901B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B5B278-EFE5-6F03-7536-39B9550B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A3AFF9-694D-7D6E-950F-1ED3660F9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E11FB6-0B65-21A4-E194-A6426DC8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66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D20969-2ECC-51A2-0E48-53420B344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272F68-7F8D-15D1-54A4-B8844902AC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6C409-7587-ED5D-2C05-094A879809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3B1C7F-DF9F-4815-83AA-4845AF8589BD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640BA9-DE42-1203-66BD-625D4C53A9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F00A30-5B8F-F152-FA1D-1775D164B4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95B91B-89E0-404A-97B7-B57CA1361E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392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dirty="0">
                <a:latin typeface="Trebuchet MS" panose="020B0603020202020204" pitchFamily="34" charset="0"/>
              </a:rPr>
              <a:t>A new WI Proposal for RIS in NR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655840" y="6592560"/>
            <a:ext cx="2578472" cy="264367"/>
          </a:xfrm>
        </p:spPr>
        <p:txBody>
          <a:bodyPr/>
          <a:lstStyle/>
          <a:p>
            <a:r>
              <a:rPr lang="en-GB" sz="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  <a:cs typeface="Helvetica Neue Light"/>
              </a:rPr>
              <a:t>Confidential  |  17.May.2019|  version # 1.2</a:t>
            </a:r>
            <a:endParaRPr lang="en-GB" sz="800" dirty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16C938-FA8B-EB30-F675-9779139AF06A}"/>
              </a:ext>
            </a:extLst>
          </p:cNvPr>
          <p:cNvSpPr txBox="1"/>
          <p:nvPr/>
        </p:nvSpPr>
        <p:spPr>
          <a:xfrm>
            <a:off x="413657" y="341640"/>
            <a:ext cx="609600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 #107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Incheon, Korea, 12</a:t>
            </a:r>
            <a:r>
              <a:rPr lang="en-US" sz="18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 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14</a:t>
            </a:r>
            <a:r>
              <a:rPr lang="en-US" sz="18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March 2025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29BD2F-C093-CEAE-DE9D-30CBF2CA223F}"/>
              </a:ext>
            </a:extLst>
          </p:cNvPr>
          <p:cNvSpPr txBox="1"/>
          <p:nvPr/>
        </p:nvSpPr>
        <p:spPr>
          <a:xfrm>
            <a:off x="9241971" y="341640"/>
            <a:ext cx="1872343" cy="365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RP-250350</a:t>
            </a:r>
            <a:endParaRPr lang="en-IN" dirty="0"/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CF41D005-87A5-4D9F-A034-3AE4980CD0BD}"/>
              </a:ext>
            </a:extLst>
          </p:cNvPr>
          <p:cNvSpPr txBox="1"/>
          <p:nvPr/>
        </p:nvSpPr>
        <p:spPr>
          <a:xfrm>
            <a:off x="413657" y="4805109"/>
            <a:ext cx="61937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 Item     : 	15.7.2.1</a:t>
            </a:r>
          </a:p>
          <a:p>
            <a:r>
              <a:rPr lang="en-IN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               : 	</a:t>
            </a: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Reliance Jio</a:t>
            </a:r>
            <a:endParaRPr lang="en-IN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    : 	Discussion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65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548" y="0"/>
            <a:ext cx="3985220" cy="381000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  </a:t>
            </a:r>
          </a:p>
        </p:txBody>
      </p:sp>
      <p:sp>
        <p:nvSpPr>
          <p:cNvPr id="10" name="Footer Placeholder 6">
            <a:extLst>
              <a:ext uri="{FF2B5EF4-FFF2-40B4-BE49-F238E27FC236}">
                <a16:creationId xmlns:a16="http://schemas.microsoft.com/office/drawing/2014/main" id="{2104C5C8-BC09-415E-93E4-EE8DAB41585C}"/>
              </a:ext>
            </a:extLst>
          </p:cNvPr>
          <p:cNvSpPr txBox="1">
            <a:spLocks/>
          </p:cNvSpPr>
          <p:nvPr/>
        </p:nvSpPr>
        <p:spPr>
          <a:xfrm>
            <a:off x="4655840" y="6592560"/>
            <a:ext cx="2578472" cy="264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  <a:cs typeface="Helvetica Neue Light"/>
              </a:rPr>
              <a:t>Confidential  |  09.March.2020|  version # 1.0</a:t>
            </a:r>
            <a:endParaRPr lang="en-GB" sz="800" dirty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6143C6-EF00-3011-F140-86900BE0D9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524" y="155338"/>
            <a:ext cx="10990943" cy="598714"/>
          </a:xfrm>
        </p:spPr>
        <p:txBody>
          <a:bodyPr>
            <a:normAutofit fontScale="55000" lnSpcReduction="20000"/>
          </a:bodyPr>
          <a:lstStyle/>
          <a:p>
            <a:r>
              <a:rPr lang="en-US" sz="7300" dirty="0"/>
              <a:t>Justification / Motivation-  </a:t>
            </a:r>
            <a:r>
              <a:rPr lang="en-US" sz="8000" dirty="0"/>
              <a:t> </a:t>
            </a:r>
            <a:endParaRPr lang="en-IN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EFE085-8E7C-755F-A909-1C1D4C99DFCD}"/>
              </a:ext>
            </a:extLst>
          </p:cNvPr>
          <p:cNvSpPr txBox="1"/>
          <p:nvPr/>
        </p:nvSpPr>
        <p:spPr>
          <a:xfrm>
            <a:off x="95524" y="935466"/>
            <a:ext cx="11892775" cy="476745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Coverage is a critical issue in the current 5G deployments especially in higher bands (Mid bands and in </a:t>
            </a:r>
            <a:r>
              <a:rPr lang="en-US" sz="1800" kern="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mmWave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). Additionally, UL enhancement is critical for FWA deployments.</a:t>
            </a:r>
          </a:p>
          <a:p>
            <a:pPr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India 5G FWA deployments are having a combination of Indoor and Outdoor CPE’s, usin</a:t>
            </a: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 various technologies such as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LBR and others. Outdoor to Indoor penetration loss and indoor path loss significantly degrades the RSRP and thereby reducing</a:t>
            </a: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the overall end user experience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Other solutions have been proposed earlier especially trying to address </a:t>
            </a: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issue of coverage, ex – IAB, RF-repeaters etc. Among them, in 3gpp Release -19 –</a:t>
            </a:r>
          </a:p>
          <a:p>
            <a:pPr marL="285750" indent="-285750"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NCR (Network Controlled Repeaters) was introduced to provide a high gain and high efficiency solutions while enhancing the overall coverage aspects. </a:t>
            </a:r>
          </a:p>
          <a:p>
            <a:pPr marL="285750" indent="-285750"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But the deployment and production cost including logistics is still on the higher side to opt for such deployments by any mobile operator. </a:t>
            </a:r>
          </a:p>
          <a:p>
            <a:pPr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RIS assistance to FWA and outdoor mobility scenario provides a very low-cost solution to address issues of coverage.</a:t>
            </a:r>
            <a:endParaRPr lang="en-IN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528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62DAF-1CF0-6E96-4223-6A4024158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EF03FA-A231-10B9-AE48-368EA1876A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548" y="0"/>
            <a:ext cx="3985220" cy="381000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  </a:t>
            </a:r>
          </a:p>
        </p:txBody>
      </p:sp>
      <p:sp>
        <p:nvSpPr>
          <p:cNvPr id="10" name="Footer Placeholder 6">
            <a:extLst>
              <a:ext uri="{FF2B5EF4-FFF2-40B4-BE49-F238E27FC236}">
                <a16:creationId xmlns:a16="http://schemas.microsoft.com/office/drawing/2014/main" id="{873665EC-F35F-E566-7535-48A1A67D21FA}"/>
              </a:ext>
            </a:extLst>
          </p:cNvPr>
          <p:cNvSpPr txBox="1">
            <a:spLocks/>
          </p:cNvSpPr>
          <p:nvPr/>
        </p:nvSpPr>
        <p:spPr>
          <a:xfrm>
            <a:off x="4655840" y="6592560"/>
            <a:ext cx="2578472" cy="264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  <a:cs typeface="Helvetica Neue Light"/>
              </a:rPr>
              <a:t>Confidential  |  09.March.2020|  version # 1.0</a:t>
            </a:r>
            <a:endParaRPr lang="en-GB" sz="800" dirty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156389-BDAE-1E5B-86F3-EF4F6CEC8F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524" y="155338"/>
            <a:ext cx="10990943" cy="598714"/>
          </a:xfrm>
        </p:spPr>
        <p:txBody>
          <a:bodyPr>
            <a:normAutofit fontScale="55000" lnSpcReduction="20000"/>
          </a:bodyPr>
          <a:lstStyle/>
          <a:p>
            <a:r>
              <a:rPr lang="en-US" sz="7300" dirty="0"/>
              <a:t>Justification / Motivation (Contd.) -  </a:t>
            </a:r>
            <a:r>
              <a:rPr lang="en-US" sz="8000" dirty="0"/>
              <a:t> </a:t>
            </a:r>
            <a:endParaRPr lang="en-IN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5D461E-81D3-C4EF-EF2F-AA614429BFF6}"/>
              </a:ext>
            </a:extLst>
          </p:cNvPr>
          <p:cNvSpPr txBox="1"/>
          <p:nvPr/>
        </p:nvSpPr>
        <p:spPr>
          <a:xfrm>
            <a:off x="95524" y="1067328"/>
            <a:ext cx="11892775" cy="49250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RIS assisted communication system has shown significant enhancements for deployed CPE’s with up to </a:t>
            </a:r>
            <a:endParaRPr lang="en-IN" kern="100" dirty="0"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indent="-342900"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 user throughput improved by 2 to 4 times. </a:t>
            </a:r>
            <a:endParaRPr lang="en-IN" kern="100" dirty="0">
              <a:latin typeface="Aptos" panose="020B00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indent="-342900"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IN" sz="1800" kern="100" dirty="0">
                <a:effectLst/>
                <a:latin typeface="Aptos" panose="020B00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 coverage enhanced by 2 times with significant change in the gain.</a:t>
            </a:r>
            <a:endParaRPr lang="en-IN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RIS is a better choice than A&amp;F repeater (3GPP NCR) on cost, power and performance (higher SINR) with up to 50% cost reduction and 88% power reduction with RIS compared to repeater (ballpark numbers).</a:t>
            </a:r>
          </a:p>
          <a:p>
            <a:pPr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b="1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Summary</a:t>
            </a: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– </a:t>
            </a:r>
          </a:p>
          <a:p>
            <a:pPr marL="285750" indent="-285750"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  <a:buFontTx/>
              <a:buChar char="-"/>
            </a:pP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RIS is a very cost effective and easy to deploy options for any mobile operator to offer better user experience for the mobile users that are behind a blockage. </a:t>
            </a:r>
          </a:p>
          <a:p>
            <a:pPr marL="285750" indent="-285750"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  <a:buFontTx/>
              <a:buChar char="-"/>
            </a:pP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RIS can also be very effective for FWA use case to improve the Indoor coverage i.e., improving the Outdoor – to – Indoor   coverage. </a:t>
            </a:r>
          </a:p>
          <a:p>
            <a:pPr algn="just" hangingPunct="0">
              <a:lnSpc>
                <a:spcPct val="1150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Hence, we propose a WI on </a:t>
            </a:r>
            <a:r>
              <a:rPr lang="en-US" kern="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standardizing </a:t>
            </a:r>
            <a:r>
              <a:rPr lang="en-US" ker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RIS interfaces.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430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E4B63-A285-E2AF-597E-3026E2F4C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4D6D33-A745-1C0A-155A-DE1566CCCE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548" y="0"/>
            <a:ext cx="3985220" cy="381000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  </a:t>
            </a:r>
          </a:p>
        </p:txBody>
      </p:sp>
      <p:sp>
        <p:nvSpPr>
          <p:cNvPr id="10" name="Footer Placeholder 6">
            <a:extLst>
              <a:ext uri="{FF2B5EF4-FFF2-40B4-BE49-F238E27FC236}">
                <a16:creationId xmlns:a16="http://schemas.microsoft.com/office/drawing/2014/main" id="{78E78D33-11B2-AB3F-EE3D-C951792B5E10}"/>
              </a:ext>
            </a:extLst>
          </p:cNvPr>
          <p:cNvSpPr txBox="1">
            <a:spLocks/>
          </p:cNvSpPr>
          <p:nvPr/>
        </p:nvSpPr>
        <p:spPr>
          <a:xfrm>
            <a:off x="4655840" y="6592560"/>
            <a:ext cx="2578472" cy="264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  <a:cs typeface="Helvetica Neue Light"/>
              </a:rPr>
              <a:t>Confidential  |  09.March.2020|  version # 1.0</a:t>
            </a:r>
            <a:endParaRPr lang="en-GB" sz="800" dirty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1B61AA-1EE8-23C9-FC44-0DA1FF5BD1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524" y="155338"/>
            <a:ext cx="10990943" cy="598714"/>
          </a:xfrm>
        </p:spPr>
        <p:txBody>
          <a:bodyPr>
            <a:normAutofit fontScale="55000" lnSpcReduction="20000"/>
          </a:bodyPr>
          <a:lstStyle/>
          <a:p>
            <a:r>
              <a:rPr lang="en-US" sz="7300" dirty="0"/>
              <a:t>Objectives  </a:t>
            </a:r>
            <a:endParaRPr lang="en-IN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144395-1161-BB88-E773-D907771F4973}"/>
              </a:ext>
            </a:extLst>
          </p:cNvPr>
          <p:cNvSpPr txBox="1"/>
          <p:nvPr/>
        </p:nvSpPr>
        <p:spPr>
          <a:xfrm>
            <a:off x="95524" y="1067328"/>
            <a:ext cx="11892775" cy="556498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/>
              <a:t>General Scope –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Definition of RIS controller, types of RIS, a new RIS based architecture.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Standardize the interfaces between Base station and RIS controller and between RIS controller and RIS.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UE assisted extensions for RIS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Enhance the existing F1-AP interfaces between CU and DU and as well between OAM and CU / RIS controller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endParaRPr lang="en-US" dirty="0"/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/>
              <a:t>RAN2 Scope –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Updates to the existing RRC messages related to Measurement reports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endParaRPr lang="en-US" dirty="0"/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/>
              <a:t>RAN3 Scope –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Defining new interfaces between Base station and RIS controller and then between RIS controller and RIS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Defining the new interface between OAM / EMS and RIS controller.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Introduction to new RIS based architecture and associated interfaces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Defining the messages across the new interfaces and updates to the messages over existing interfaces. </a:t>
            </a:r>
          </a:p>
        </p:txBody>
      </p:sp>
    </p:spTree>
    <p:extLst>
      <p:ext uri="{BB962C8B-B14F-4D97-AF65-F5344CB8AC3E}">
        <p14:creationId xmlns:p14="http://schemas.microsoft.com/office/powerpoint/2010/main" val="1260812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C6737-6BB5-C229-DDC0-F5056C12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3CBC5-5C0C-8DD5-A249-FB2052AFEF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548" y="0"/>
            <a:ext cx="3985220" cy="381000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  </a:t>
            </a:r>
          </a:p>
        </p:txBody>
      </p:sp>
      <p:sp>
        <p:nvSpPr>
          <p:cNvPr id="10" name="Footer Placeholder 6">
            <a:extLst>
              <a:ext uri="{FF2B5EF4-FFF2-40B4-BE49-F238E27FC236}">
                <a16:creationId xmlns:a16="http://schemas.microsoft.com/office/drawing/2014/main" id="{A1A9B784-7337-C1C7-2248-EE398D574FA0}"/>
              </a:ext>
            </a:extLst>
          </p:cNvPr>
          <p:cNvSpPr txBox="1">
            <a:spLocks/>
          </p:cNvSpPr>
          <p:nvPr/>
        </p:nvSpPr>
        <p:spPr>
          <a:xfrm>
            <a:off x="4655840" y="6592560"/>
            <a:ext cx="2578472" cy="264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  <a:cs typeface="Helvetica Neue Light"/>
              </a:rPr>
              <a:t>Confidential  |  09.March.2020|  version # 1.0</a:t>
            </a:r>
            <a:endParaRPr lang="en-GB" sz="800" dirty="0">
              <a:solidFill>
                <a:schemeClr val="tx2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286072-6DA6-AEB0-37F9-92F644EDDA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524" y="155338"/>
            <a:ext cx="10990943" cy="598714"/>
          </a:xfrm>
        </p:spPr>
        <p:txBody>
          <a:bodyPr>
            <a:normAutofit fontScale="55000" lnSpcReduction="20000"/>
          </a:bodyPr>
          <a:lstStyle/>
          <a:p>
            <a:r>
              <a:rPr lang="en-US" sz="7300" dirty="0"/>
              <a:t>Specification Impacts  </a:t>
            </a:r>
            <a:endParaRPr lang="en-IN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3605DE-144C-B778-F401-7C8B75B14A70}"/>
              </a:ext>
            </a:extLst>
          </p:cNvPr>
          <p:cNvSpPr txBox="1"/>
          <p:nvPr/>
        </p:nvSpPr>
        <p:spPr>
          <a:xfrm>
            <a:off x="95524" y="1067328"/>
            <a:ext cx="11892775" cy="45618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u="sng" dirty="0"/>
              <a:t>New Specification requirement –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b="1" dirty="0"/>
              <a:t>3gpp TS 38.4xx </a:t>
            </a:r>
            <a:r>
              <a:rPr lang="en-US" dirty="0"/>
              <a:t>– Covering the general aspects, l1 and signaling transport and application protocols for the interface between RIS controller and RIS (R2)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en-US" dirty="0"/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u="sng" dirty="0"/>
              <a:t>Changes to the Existing Specification –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b="1" dirty="0"/>
              <a:t>Core part : 3gpp TS 28.xxx series </a:t>
            </a:r>
            <a:r>
              <a:rPr lang="en-US" dirty="0"/>
              <a:t>(3gpp TS 28.530, 28.540 and 28.541) to update the RIS related configuration between OAM and CU / DU.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b="1" dirty="0"/>
              <a:t>RAN2 part </a:t>
            </a:r>
            <a:r>
              <a:rPr lang="en-US" dirty="0"/>
              <a:t>: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Update of 3gpp TS </a:t>
            </a:r>
            <a:r>
              <a:rPr lang="en-US" b="1" dirty="0"/>
              <a:t>38.300</a:t>
            </a:r>
            <a:r>
              <a:rPr lang="en-US" dirty="0"/>
              <a:t> to cover the overall architecture, use cases, capabilities, signaling procedures </a:t>
            </a:r>
            <a:r>
              <a:rPr lang="en-US" dirty="0" err="1"/>
              <a:t>etc</a:t>
            </a:r>
            <a:endParaRPr lang="en-US" dirty="0"/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Update of 3gpp TS </a:t>
            </a:r>
            <a:r>
              <a:rPr lang="en-US" b="1" dirty="0"/>
              <a:t>38.331</a:t>
            </a:r>
            <a:r>
              <a:rPr lang="en-US" dirty="0"/>
              <a:t> to cover the updates to the existing messages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b="1" dirty="0"/>
              <a:t>RAN3 part: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/>
              <a:t>Extensions to F1-AP interfaces (3gpp TS</a:t>
            </a:r>
            <a:r>
              <a:rPr lang="en-US" b="1" dirty="0"/>
              <a:t> 38.473</a:t>
            </a:r>
            <a:r>
              <a:rPr lang="en-US" dirty="0"/>
              <a:t>) and update to the messages on the said interface. </a:t>
            </a:r>
          </a:p>
        </p:txBody>
      </p:sp>
    </p:spTree>
    <p:extLst>
      <p:ext uri="{BB962C8B-B14F-4D97-AF65-F5344CB8AC3E}">
        <p14:creationId xmlns:p14="http://schemas.microsoft.com/office/powerpoint/2010/main" val="2477522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699</Words>
  <Application>Microsoft Office PowerPoint</Application>
  <PresentationFormat>Widescreen</PresentationFormat>
  <Paragraphs>62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Aptos</vt:lpstr>
      <vt:lpstr>Aptos Display</vt:lpstr>
      <vt:lpstr>Arial</vt:lpstr>
      <vt:lpstr>Helvetica Neue</vt:lpstr>
      <vt:lpstr>Helvetica Neue Light</vt:lpstr>
      <vt:lpstr>Times New Roman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Pradeep Hirisave</dc:creator>
  <cp:lastModifiedBy>Satish Jamadagni</cp:lastModifiedBy>
  <cp:revision>1</cp:revision>
  <dcterms:created xsi:type="dcterms:W3CDTF">2025-03-03T13:45:36Z</dcterms:created>
  <dcterms:modified xsi:type="dcterms:W3CDTF">2025-03-03T15:36:17Z</dcterms:modified>
</cp:coreProperties>
</file>