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300" r:id="rId3"/>
    <p:sldId id="294" r:id="rId4"/>
    <p:sldId id="301" r:id="rId5"/>
    <p:sldId id="302" r:id="rId6"/>
    <p:sldId id="303" r:id="rId7"/>
    <p:sldId id="29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0FF"/>
    <a:srgbClr val="00D5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35"/>
    <p:restoredTop sz="94830"/>
  </p:normalViewPr>
  <p:slideViewPr>
    <p:cSldViewPr snapToGrid="0">
      <p:cViewPr varScale="1">
        <p:scale>
          <a:sx n="121" d="100"/>
          <a:sy n="121" d="100"/>
        </p:scale>
        <p:origin x="768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B3056C-CB99-5F7D-5D4E-08BBC1A2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CC5AF82-873E-5A24-D71D-E6D518FC8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9F6E1B-2B02-FE2C-7030-B3CE04BB6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C98FB-6A6B-A842-98CA-64396733ED7C}" type="datetimeFigureOut">
              <a:rPr lang="en-US" smtClean="0"/>
              <a:t>2/28/25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F2AB52-2E7D-3723-4378-FE820D313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7D17AC-4A27-19E9-C90C-84B8FF79E4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E1CDF-A167-5D4E-B55C-12BA25B548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952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5BC2BA-5F5B-57B5-BD4A-E74292769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E9640E-FA33-FC58-DA75-48F55EBE22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24B4F1-A522-7738-92A9-BEBDDD7FA5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C98FB-6A6B-A842-98CA-64396733ED7C}" type="datetimeFigureOut">
              <a:rPr lang="en-US" smtClean="0"/>
              <a:t>2/28/25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46AF2A-107D-7444-F1DB-71AD88656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F00A8E-98C6-5863-75DF-99177B714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E1CDF-A167-5D4E-B55C-12BA25B548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745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70A46D1-7386-514B-9420-BF0F7278CA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B617E6-8498-9F38-3801-EC1C3D8B89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0307F0-2FD7-965C-DB16-E69ED8543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C98FB-6A6B-A842-98CA-64396733ED7C}" type="datetimeFigureOut">
              <a:rPr lang="en-US" smtClean="0"/>
              <a:t>2/28/25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54CDC2-F80C-FB91-B43D-647655928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78F07-A21F-A3FA-B5A8-DB4417F10B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E1CDF-A167-5D4E-B55C-12BA25B548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833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036151-6862-6BE3-6FEE-73EECE12C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625B93-3211-5642-6C68-AF2525FEB2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43ABDF-CD42-290B-7DC6-BC3DAEA77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C98FB-6A6B-A842-98CA-64396733ED7C}" type="datetimeFigureOut">
              <a:rPr lang="en-US" smtClean="0"/>
              <a:t>2/28/25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39B302-A9D7-616D-9744-01E26B347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D5093A-A35D-61CF-AEAF-8CDB1CAB4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E1CDF-A167-5D4E-B55C-12BA25B548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503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4B0855-0A2B-0DBD-59E5-AEE3CAB75D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647D2A-001E-249A-B356-84212E7359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9749CC-39F5-A85C-6E29-8E11F3BB8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C98FB-6A6B-A842-98CA-64396733ED7C}" type="datetimeFigureOut">
              <a:rPr lang="en-US" smtClean="0"/>
              <a:t>2/28/25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331886-AF79-B3F1-63B6-4FD8019BF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8A38A7-B847-87AD-7FEE-4B02D8462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E1CDF-A167-5D4E-B55C-12BA25B548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807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E07942-327B-D8AA-E3E2-68A0BD1A12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301760-9BC1-68A5-E32A-6622E9AD51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C6249F-C571-C3EA-4EF7-3AFBEEEF56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1B573A-984F-93F2-A916-EDE30DE454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C98FB-6A6B-A842-98CA-64396733ED7C}" type="datetimeFigureOut">
              <a:rPr lang="en-US" smtClean="0"/>
              <a:t>2/28/25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AD7E00-273A-355E-C0EB-16CA4611E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837D19-E0A3-CB04-9401-58BEB92DA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E1CDF-A167-5D4E-B55C-12BA25B548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394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40E2D-B63C-1021-9399-A14CF4DC4C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C27CCD-0431-393D-3D63-7C2CF65A5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52C896-2E15-04D3-8390-48B8C8F746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EBFF043-DC7D-84D9-71B2-2308825977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7DD27D3-84C3-E81B-66D1-ECCAD8B183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1A6BC4B-4CCB-67E2-B68F-AFDE4B2C8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C98FB-6A6B-A842-98CA-64396733ED7C}" type="datetimeFigureOut">
              <a:rPr lang="en-US" smtClean="0"/>
              <a:t>2/28/25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AF7748E-237A-8634-DAAC-43692FBAD8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876B7E3-2F1B-63DD-5A5C-7B31350FF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E1CDF-A167-5D4E-B55C-12BA25B548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877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2F7EE-C58E-149D-4173-33C37A129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2DAC2C1-F44D-7B3C-BF23-4E66883891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C98FB-6A6B-A842-98CA-64396733ED7C}" type="datetimeFigureOut">
              <a:rPr lang="en-US" smtClean="0"/>
              <a:t>2/28/25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7BC2A0-E45E-6604-EBDE-97A37CD22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55FEB79-A9C1-AFB4-A3ED-0C34561EE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E1CDF-A167-5D4E-B55C-12BA25B548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860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29756DA-6466-15B0-5904-41794249BF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C98FB-6A6B-A842-98CA-64396733ED7C}" type="datetimeFigureOut">
              <a:rPr lang="en-US" smtClean="0"/>
              <a:t>2/28/25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060029-7116-FE1B-D77B-B0E7AFC8E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AB4510-2AC1-0B07-079D-4415E66EA2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E1CDF-A167-5D4E-B55C-12BA25B548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357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A16240-5709-19FC-6BFF-A6C64318A8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CD4241-85AA-58FA-233A-DCDD84365D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1B1751-1F9E-D10D-2431-D799FBF6AD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668702-5CDD-C308-7A77-56BE51AF33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C98FB-6A6B-A842-98CA-64396733ED7C}" type="datetimeFigureOut">
              <a:rPr lang="en-US" smtClean="0"/>
              <a:t>2/28/25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720969-6C88-4C96-CE97-1CE9F387F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27D7FB-57D9-E0DF-8F4B-3E614B6AA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E1CDF-A167-5D4E-B55C-12BA25B548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6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545DC-4D5D-7CB2-E60B-0B62773EF9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4DB407B-B16A-4076-8B09-6253ED21EB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0EA7BF-4B1F-8D71-4647-858646C0B1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CEB31B-55B2-9FB6-352E-034D304E4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C98FB-6A6B-A842-98CA-64396733ED7C}" type="datetimeFigureOut">
              <a:rPr lang="en-US" smtClean="0"/>
              <a:t>2/28/25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AFE9DE-0ADB-A7D0-6C25-6705DE7B2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3DB6FD-47BE-3845-719B-5F94E3538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E1CDF-A167-5D4E-B55C-12BA25B548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927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40F1C24-EF44-DE06-C29D-C9B4300BB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9ECA8C-D789-4023-A57C-336B3ED9AD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CAB354-7859-325F-A695-5D148E170E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4C98FB-6A6B-A842-98CA-64396733ED7C}" type="datetimeFigureOut">
              <a:rPr lang="en-US" smtClean="0"/>
              <a:t>2/28/25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527647-7F66-ACCC-810D-4245480537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72B33A-26EF-7802-018A-CC18D0327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7E1CDF-A167-5D4E-B55C-12BA25B548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753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FF3F8-6E45-2485-F81D-EAF2FA050D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7824" y="1420075"/>
            <a:ext cx="10005848" cy="2387600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Discussion on rel-19 mobility enhancements WID revision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F35C1F-A5DD-E7C4-4E26-85FD00DA10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2598" y="4715994"/>
            <a:ext cx="9732580" cy="1142957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solidFill>
                  <a:schemeClr val="bg1"/>
                </a:solidFill>
              </a:rPr>
              <a:t>Apple Inc., China Telecom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C8A81B41-8733-699C-581E-66B646DA9AE4}"/>
              </a:ext>
            </a:extLst>
          </p:cNvPr>
          <p:cNvSpPr txBox="1">
            <a:spLocks/>
          </p:cNvSpPr>
          <p:nvPr/>
        </p:nvSpPr>
        <p:spPr>
          <a:xfrm>
            <a:off x="191752" y="218422"/>
            <a:ext cx="5464769" cy="11429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>
                <a:solidFill>
                  <a:schemeClr val="bg1"/>
                </a:solidFill>
              </a:rPr>
              <a:t>3GPP TSG RAN 107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1800" dirty="0">
                <a:solidFill>
                  <a:schemeClr val="bg1"/>
                </a:solidFill>
              </a:rPr>
              <a:t>Incheon, South Korea Mar 12-14, 2025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9855C65-9A01-7075-8772-9AD8DDE1BB61}"/>
              </a:ext>
            </a:extLst>
          </p:cNvPr>
          <p:cNvSpPr txBox="1">
            <a:spLocks/>
          </p:cNvSpPr>
          <p:nvPr/>
        </p:nvSpPr>
        <p:spPr>
          <a:xfrm>
            <a:off x="10558131" y="218422"/>
            <a:ext cx="1711841" cy="4872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>
                <a:solidFill>
                  <a:schemeClr val="bg1"/>
                </a:solidFill>
              </a:rPr>
              <a:t>RP-250340</a:t>
            </a:r>
            <a:endParaRPr 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024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E09699-DF32-0B9D-7A5F-E1AF13A9CD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15099B-1681-4614-9774-0E6CC79CA4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9788" y="1294989"/>
            <a:ext cx="11652424" cy="810008"/>
          </a:xfrm>
        </p:spPr>
        <p:txBody>
          <a:bodyPr>
            <a:normAutofit/>
          </a:bodyPr>
          <a:lstStyle/>
          <a:p>
            <a:r>
              <a:rPr lang="en-US" sz="2000" dirty="0"/>
              <a:t>In RAN-105, RANP agreed to revisit in RAN-107 on whether to extend the scope of Conditional LTM sub-objective. This is reflected in the revised WID RP-242356[1]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918E2F5-B6E2-9DA4-04BF-647836116980}"/>
              </a:ext>
            </a:extLst>
          </p:cNvPr>
          <p:cNvSpPr txBox="1">
            <a:spLocks/>
          </p:cNvSpPr>
          <p:nvPr/>
        </p:nvSpPr>
        <p:spPr>
          <a:xfrm>
            <a:off x="269788" y="117990"/>
            <a:ext cx="10604157" cy="9694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rgbClr val="00B0F0"/>
                </a:solidFill>
              </a:rPr>
              <a:t>Background: Checkpoint – C-LTM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F742C6C-BFC4-6A1F-8FEC-5A2644C988C2}"/>
              </a:ext>
            </a:extLst>
          </p:cNvPr>
          <p:cNvSpPr txBox="1">
            <a:spLocks/>
          </p:cNvSpPr>
          <p:nvPr/>
        </p:nvSpPr>
        <p:spPr>
          <a:xfrm>
            <a:off x="269788" y="4887928"/>
            <a:ext cx="11652424" cy="13762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In this document, we present the current status, provide observations and propose our views on the checkpoint for this work-item.</a:t>
            </a:r>
          </a:p>
          <a:p>
            <a:pPr marL="457200" lvl="1" indent="0">
              <a:buFont typeface="Arial" panose="020B0604020202020204" pitchFamily="34" charset="0"/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829E0821-0ECA-357A-0364-992576806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2666" y="2312591"/>
            <a:ext cx="10058399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GB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Specify support of conditional </a:t>
            </a:r>
            <a:r>
              <a:rPr kumimoji="0" lang="en-GB" altLang="en-US" sz="1400" b="0" i="0" u="sng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Intra-CU </a:t>
            </a:r>
            <a:r>
              <a:rPr kumimoji="0" lang="en-GB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LTM [RAN2, RAN3, RAN1]</a:t>
            </a:r>
            <a:endParaRPr kumimoji="0" lang="en-GB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2" charset="2"/>
              <a:buChar char=""/>
              <a:tabLst/>
            </a:pPr>
            <a:r>
              <a:rPr kumimoji="0" lang="en-GB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Specify UE evaluated conditions for triggering LTM</a:t>
            </a:r>
            <a:endParaRPr kumimoji="0" lang="en-GB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2" charset="2"/>
              <a:buChar char=""/>
              <a:tabLst/>
            </a:pPr>
            <a:r>
              <a:rPr kumimoji="0" lang="en-GB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Aim to support conditional LTM including subsequent LTM</a:t>
            </a:r>
            <a:endParaRPr kumimoji="0" lang="en-GB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2" charset="2"/>
              <a:buChar char=""/>
              <a:tabLst/>
            </a:pPr>
            <a:r>
              <a:rPr kumimoji="0" lang="en-GB" altLang="en-US" sz="1400" b="0" i="0" u="sng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Limit specifying the conditional LTM to the scenario where the UE is in non-DC </a:t>
            </a:r>
            <a:endParaRPr kumimoji="0" lang="en-GB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2" charset="2"/>
              <a:buChar char=""/>
              <a:tabLst/>
            </a:pPr>
            <a:r>
              <a:rPr kumimoji="0" lang="en-GB" altLang="en-US" sz="1400" b="0" i="0" u="none" strike="sng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Prioritise intra-CU LTM</a:t>
            </a:r>
            <a:endParaRPr kumimoji="0" lang="en-GB" altLang="en-US" sz="1400" b="0" i="0" u="none" strike="sng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2" charset="2"/>
              <a:buChar char=""/>
              <a:tabLst/>
            </a:pPr>
            <a:r>
              <a:rPr kumimoji="0" lang="en-GB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Checkpoint </a:t>
            </a:r>
            <a:r>
              <a:rPr kumimoji="0" lang="en-GB" altLang="en-US" sz="1400" b="0" i="0" u="sng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at RAN#107 </a:t>
            </a:r>
            <a:r>
              <a:rPr kumimoji="0" lang="en-GB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 review </a:t>
            </a:r>
            <a:r>
              <a:rPr kumimoji="0" lang="en-GB" altLang="en-US" sz="1400" b="0" i="0" u="sng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</a:t>
            </a:r>
            <a:r>
              <a:rPr kumimoji="0" lang="en-GB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objective </a:t>
            </a:r>
            <a:r>
              <a:rPr kumimoji="0" lang="en-GB" altLang="en-US" sz="1400" b="0" i="0" u="sng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on whether Intra-CU conditional LTM can be specified to DC scenarios and if so, to which </a:t>
            </a:r>
            <a:r>
              <a:rPr kumimoji="0" lang="en-GB" altLang="en-US" sz="1400" b="0" i="0" u="sng" strike="noStrike" cap="none" normalizeH="0" baseline="0" dirty="0" err="1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cases</a:t>
            </a:r>
            <a:r>
              <a:rPr kumimoji="0" lang="en-GB" altLang="en-US" sz="1400" b="0" i="0" u="none" strike="sng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at</a:t>
            </a:r>
            <a:r>
              <a:rPr kumimoji="0" lang="en-GB" altLang="en-US" sz="1400" b="0" i="0" u="none" strike="sng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RAN#105</a:t>
            </a:r>
            <a:r>
              <a:rPr kumimoji="0" lang="en-GB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RAN WG work to not start before this checkpoint</a:t>
            </a:r>
            <a:endParaRPr kumimoji="0" lang="en-GB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99663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0F6525-2847-7791-C9CD-10964106A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788" y="117990"/>
            <a:ext cx="10639217" cy="434903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00B0F0"/>
                </a:solidFill>
              </a:rPr>
              <a:t>Rel-19 Mobility Enhancements WI Progress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9A42701-196E-8D1A-0588-4BAA0910A6C4}"/>
              </a:ext>
            </a:extLst>
          </p:cNvPr>
          <p:cNvGrpSpPr/>
          <p:nvPr/>
        </p:nvGrpSpPr>
        <p:grpSpPr>
          <a:xfrm>
            <a:off x="315905" y="721881"/>
            <a:ext cx="11224363" cy="3074440"/>
            <a:chOff x="189614" y="857492"/>
            <a:chExt cx="11224363" cy="307444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F06097BA-552F-4C10-47A7-A9F8FBB60E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44636" y="857492"/>
              <a:ext cx="6069341" cy="2938331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80F282ED-3EC4-7846-61EB-3610686189C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9614" y="1192829"/>
              <a:ext cx="5232991" cy="2739103"/>
            </a:xfrm>
            <a:prstGeom prst="rect">
              <a:avLst/>
            </a:prstGeom>
          </p:spPr>
        </p:pic>
      </p:grpSp>
      <p:sp>
        <p:nvSpPr>
          <p:cNvPr id="18" name="Down Arrow 17">
            <a:extLst>
              <a:ext uri="{FF2B5EF4-FFF2-40B4-BE49-F238E27FC236}">
                <a16:creationId xmlns:a16="http://schemas.microsoft.com/office/drawing/2014/main" id="{DF9CDBE5-09BE-5E1A-F7D0-0B4A96BE6EF3}"/>
              </a:ext>
            </a:extLst>
          </p:cNvPr>
          <p:cNvSpPr/>
          <p:nvPr/>
        </p:nvSpPr>
        <p:spPr>
          <a:xfrm rot="1717127">
            <a:off x="7354065" y="587604"/>
            <a:ext cx="138221" cy="434904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FE0D1653-D630-CEA8-E830-E541594530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5906" y="4076204"/>
            <a:ext cx="4382218" cy="2587356"/>
          </a:xfrm>
        </p:spPr>
        <p:txBody>
          <a:bodyPr>
            <a:normAutofit/>
          </a:bodyPr>
          <a:lstStyle/>
          <a:p>
            <a:r>
              <a:rPr lang="en-US" sz="1800" dirty="0"/>
              <a:t>WI is progressing per plan </a:t>
            </a:r>
          </a:p>
          <a:p>
            <a:pPr lvl="1"/>
            <a:r>
              <a:rPr lang="en-US" sz="1800" dirty="0"/>
              <a:t>Only two quarters left to finish core requirements.</a:t>
            </a:r>
          </a:p>
          <a:p>
            <a:pPr lvl="1"/>
            <a:r>
              <a:rPr lang="en-US" sz="1800" dirty="0"/>
              <a:t>Rough distribution of work done:</a:t>
            </a:r>
          </a:p>
          <a:p>
            <a:pPr lvl="2"/>
            <a:r>
              <a:rPr lang="en-US" sz="1800" dirty="0"/>
              <a:t>RAN WG1 - ~70% done</a:t>
            </a:r>
          </a:p>
          <a:p>
            <a:pPr lvl="2"/>
            <a:r>
              <a:rPr lang="en-US" sz="1800" dirty="0"/>
              <a:t>RAN WG2 - </a:t>
            </a:r>
            <a:r>
              <a:rPr lang="en-US" sz="1800" i="1" dirty="0"/>
              <a:t>~68% done </a:t>
            </a:r>
          </a:p>
          <a:p>
            <a:pPr lvl="2"/>
            <a:r>
              <a:rPr lang="en-US" sz="1800" dirty="0"/>
              <a:t>RAN WG3 - </a:t>
            </a:r>
            <a:r>
              <a:rPr lang="en-US" sz="1800" i="1" dirty="0"/>
              <a:t>~65% done</a:t>
            </a:r>
          </a:p>
          <a:p>
            <a:pPr lvl="2"/>
            <a:r>
              <a:rPr lang="en-US" sz="1800" dirty="0"/>
              <a:t>RAN WG4 - </a:t>
            </a:r>
            <a:r>
              <a:rPr lang="en-US" sz="1800" i="1" dirty="0"/>
              <a:t>~57% done</a:t>
            </a:r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7D87DA7-BFE6-896E-3DA4-A587CE1A4C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0722" y="4327396"/>
            <a:ext cx="6069341" cy="2412614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34650AC-8428-AF86-1E12-FC81731D9E8D}"/>
              </a:ext>
            </a:extLst>
          </p:cNvPr>
          <p:cNvSpPr txBox="1">
            <a:spLocks/>
          </p:cNvSpPr>
          <p:nvPr/>
        </p:nvSpPr>
        <p:spPr>
          <a:xfrm>
            <a:off x="5752229" y="3923793"/>
            <a:ext cx="5506735" cy="4981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/>
              <a:t>Per SR submitted to RAN-107 – RP-250338[2]</a:t>
            </a:r>
          </a:p>
        </p:txBody>
      </p:sp>
    </p:spTree>
    <p:extLst>
      <p:ext uri="{BB962C8B-B14F-4D97-AF65-F5344CB8AC3E}">
        <p14:creationId xmlns:p14="http://schemas.microsoft.com/office/powerpoint/2010/main" val="33857026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F31600-A298-5C5F-38F1-892842F408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20B72E0-2066-76C6-39C3-791523CE1A89}"/>
              </a:ext>
            </a:extLst>
          </p:cNvPr>
          <p:cNvSpPr txBox="1">
            <a:spLocks/>
          </p:cNvSpPr>
          <p:nvPr/>
        </p:nvSpPr>
        <p:spPr>
          <a:xfrm>
            <a:off x="269788" y="117990"/>
            <a:ext cx="10604157" cy="9694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rgbClr val="00B0F0"/>
                </a:solidFill>
              </a:rPr>
              <a:t>Some observations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5779D43-8EF7-79E9-2A7D-D8C47EE6771F}"/>
              </a:ext>
            </a:extLst>
          </p:cNvPr>
          <p:cNvSpPr txBox="1">
            <a:spLocks/>
          </p:cNvSpPr>
          <p:nvPr/>
        </p:nvSpPr>
        <p:spPr>
          <a:xfrm>
            <a:off x="107701" y="1008993"/>
            <a:ext cx="11976597" cy="36155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i="1" dirty="0"/>
              <a:t>TU resource view:</a:t>
            </a:r>
          </a:p>
          <a:p>
            <a:pPr lvl="1"/>
            <a:r>
              <a:rPr lang="en-US" sz="1600" i="1" dirty="0"/>
              <a:t>While 70% (7 meetings out of 10 scheduled) of the allocated meeting resources are used up, not all WG progress reflect the 70% completion stage. </a:t>
            </a:r>
            <a:r>
              <a:rPr lang="en-US" sz="1600" b="1" i="1" dirty="0"/>
              <a:t>The remaining meetings are fully needed to address the ”current” objectives and “current” scope of the C-LTM.</a:t>
            </a:r>
            <a:endParaRPr lang="en-US" sz="1400" b="1" i="1" dirty="0"/>
          </a:p>
          <a:p>
            <a:pPr lvl="2"/>
            <a:r>
              <a:rPr lang="en-US" sz="1400" i="1" dirty="0"/>
              <a:t>Still stage-2 details for major sub-features are to be discussed in RAN2 and RAN3 - viz., the security handling for inter-CU LTM. </a:t>
            </a:r>
          </a:p>
          <a:p>
            <a:pPr lvl="3"/>
            <a:r>
              <a:rPr lang="en-US" sz="1200" i="1" dirty="0"/>
              <a:t>RAN2 and RAN3 WG need to set aside some TUs as SA3 has now concluded discussion on their side.</a:t>
            </a:r>
          </a:p>
          <a:p>
            <a:pPr lvl="2"/>
            <a:r>
              <a:rPr lang="en-US" sz="1400" i="1" dirty="0"/>
              <a:t>RAN4 WG still has quite a few outstanding issues to resolve and the progress status reflects this [2].</a:t>
            </a:r>
          </a:p>
          <a:p>
            <a:pPr lvl="2"/>
            <a:r>
              <a:rPr lang="en-US" sz="1400" i="1" dirty="0"/>
              <a:t>RAN1 WG plans to take up conditional LTM topic in the coming WG meetings – budgeted allocation assumes the existing meetings for the current scope of C-LTM.</a:t>
            </a:r>
          </a:p>
          <a:p>
            <a:r>
              <a:rPr lang="en-US" sz="2200" i="1" dirty="0"/>
              <a:t>Commercial deployment view on C-LTM:</a:t>
            </a:r>
          </a:p>
          <a:p>
            <a:pPr lvl="1"/>
            <a:r>
              <a:rPr lang="en-US" sz="1800" i="1" dirty="0"/>
              <a:t>Rel-19 is the first release that introduces Conditional LTM. </a:t>
            </a:r>
          </a:p>
          <a:p>
            <a:pPr lvl="1"/>
            <a:r>
              <a:rPr lang="en-US" sz="1800" i="1" dirty="0"/>
              <a:t>Even when NR specified DC from Rel-15, the deployment interest is lackluster (even without LTM). </a:t>
            </a:r>
          </a:p>
          <a:p>
            <a:pPr lvl="1"/>
            <a:r>
              <a:rPr lang="en-US" sz="1800" i="1" dirty="0"/>
              <a:t>Without DC deployment for legacy features and the lack of SCG, LTM is very unlikely to be deployed in SCG.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7C612EB-C0A6-3D79-47DC-5E7C8118BF24}"/>
              </a:ext>
            </a:extLst>
          </p:cNvPr>
          <p:cNvSpPr txBox="1">
            <a:spLocks/>
          </p:cNvSpPr>
          <p:nvPr/>
        </p:nvSpPr>
        <p:spPr>
          <a:xfrm>
            <a:off x="228569" y="5023946"/>
            <a:ext cx="11734859" cy="20284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i="1" dirty="0"/>
              <a:t>Observation 1: Remaining TUs are needed to progress the current objectives and the current scope of C-LTM, and there is no additional time left to increase the scope of C-LTM to DC cases.</a:t>
            </a:r>
          </a:p>
          <a:p>
            <a:r>
              <a:rPr lang="en-US" sz="2000" b="1" i="1" dirty="0"/>
              <a:t>Observation 2: Due to lack of DC deployments there is no urgency in specifying the C-LTM for DC cases. We anticipate that when DC gains traction, (in future releases) the scope expansion can be justified.  </a:t>
            </a:r>
          </a:p>
        </p:txBody>
      </p:sp>
    </p:spTree>
    <p:extLst>
      <p:ext uri="{BB962C8B-B14F-4D97-AF65-F5344CB8AC3E}">
        <p14:creationId xmlns:p14="http://schemas.microsoft.com/office/powerpoint/2010/main" val="4871639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2559CF-F17C-B41B-01AE-B200C18F64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0E30865-D616-32CE-386E-AAAA89736AAE}"/>
              </a:ext>
            </a:extLst>
          </p:cNvPr>
          <p:cNvSpPr txBox="1">
            <a:spLocks/>
          </p:cNvSpPr>
          <p:nvPr/>
        </p:nvSpPr>
        <p:spPr>
          <a:xfrm>
            <a:off x="269788" y="117990"/>
            <a:ext cx="10604157" cy="9694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rgbClr val="00B0F0"/>
                </a:solidFill>
              </a:rPr>
              <a:t>Proposal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C445F7E-C871-2523-5D12-22AA21251530}"/>
              </a:ext>
            </a:extLst>
          </p:cNvPr>
          <p:cNvSpPr txBox="1">
            <a:spLocks/>
          </p:cNvSpPr>
          <p:nvPr/>
        </p:nvSpPr>
        <p:spPr>
          <a:xfrm>
            <a:off x="187353" y="1671146"/>
            <a:ext cx="11734859" cy="20284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i="1" dirty="0"/>
              <a:t>Proposal 1: Do NOT increase the scope of Conditional LTM sub-objective in Rel-19 Mobility Enhancements work-item. Remove the checkpoint accordingly.</a:t>
            </a:r>
          </a:p>
        </p:txBody>
      </p:sp>
    </p:spTree>
    <p:extLst>
      <p:ext uri="{BB962C8B-B14F-4D97-AF65-F5344CB8AC3E}">
        <p14:creationId xmlns:p14="http://schemas.microsoft.com/office/powerpoint/2010/main" val="167580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8421AA-1DB1-73C0-E773-3DB263377A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1433B6F-2730-0761-FC40-E4E6FD36EF11}"/>
              </a:ext>
            </a:extLst>
          </p:cNvPr>
          <p:cNvSpPr txBox="1">
            <a:spLocks/>
          </p:cNvSpPr>
          <p:nvPr/>
        </p:nvSpPr>
        <p:spPr>
          <a:xfrm>
            <a:off x="269788" y="117990"/>
            <a:ext cx="10256445" cy="5199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00B0F0"/>
                </a:solidFill>
              </a:rPr>
              <a:t>Proposed revisions to the WID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7E634-A467-1249-F42D-150744BC9667}"/>
              </a:ext>
            </a:extLst>
          </p:cNvPr>
          <p:cNvSpPr txBox="1">
            <a:spLocks/>
          </p:cNvSpPr>
          <p:nvPr/>
        </p:nvSpPr>
        <p:spPr>
          <a:xfrm>
            <a:off x="111857" y="637953"/>
            <a:ext cx="11810355" cy="59010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hangingPunct="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7ADC810-7E34-B7BE-8209-7631F6E21D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083" y="721798"/>
            <a:ext cx="7772400" cy="6018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1173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3848C75-EFEF-7BA3-0325-D7FF35E8B4B2}"/>
              </a:ext>
            </a:extLst>
          </p:cNvPr>
          <p:cNvSpPr txBox="1">
            <a:spLocks/>
          </p:cNvSpPr>
          <p:nvPr/>
        </p:nvSpPr>
        <p:spPr>
          <a:xfrm>
            <a:off x="269788" y="117990"/>
            <a:ext cx="10604157" cy="9694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rgbClr val="00B0F0"/>
                </a:solidFill>
              </a:rPr>
              <a:t>References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4CF6CD5-1490-7566-B23B-6FBF696F6806}"/>
              </a:ext>
            </a:extLst>
          </p:cNvPr>
          <p:cNvSpPr txBox="1">
            <a:spLocks/>
          </p:cNvSpPr>
          <p:nvPr/>
        </p:nvSpPr>
        <p:spPr>
          <a:xfrm>
            <a:off x="110300" y="1338734"/>
            <a:ext cx="11968286" cy="54012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/>
              <a:t>[1]  RP-242356	Revised Work Item: NR mobility enhancements Phase 4</a:t>
            </a:r>
          </a:p>
          <a:p>
            <a:pPr marL="0" indent="0">
              <a:buNone/>
            </a:pPr>
            <a:r>
              <a:rPr lang="en-US" sz="1600" dirty="0"/>
              <a:t>[2]  RP-250338	Status Report for Work Item: NR mobility enhancements Phase 4 (rapporteur: Apple)</a:t>
            </a:r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2769205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2224</TotalTime>
  <Words>578</Words>
  <Application>Microsoft Macintosh PowerPoint</Application>
  <PresentationFormat>Widescreen</PresentationFormat>
  <Paragraphs>47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Symbol</vt:lpstr>
      <vt:lpstr>Times New Roman</vt:lpstr>
      <vt:lpstr>Office Theme</vt:lpstr>
      <vt:lpstr>Discussion on rel-19 mobility enhancements WID revision</vt:lpstr>
      <vt:lpstr>PowerPoint Presentation</vt:lpstr>
      <vt:lpstr>Rel-19 Mobility Enhancements WI Progress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Rel-19 Mobility Enhancements</dc:title>
  <dc:creator>Apple - Naveen Palle</dc:creator>
  <cp:lastModifiedBy>Apple - Naveen Palle</cp:lastModifiedBy>
  <cp:revision>192</cp:revision>
  <dcterms:created xsi:type="dcterms:W3CDTF">2024-01-09T16:13:28Z</dcterms:created>
  <dcterms:modified xsi:type="dcterms:W3CDTF">2025-02-28T21:16:22Z</dcterms:modified>
</cp:coreProperties>
</file>