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147472616" r:id="rId3"/>
    <p:sldId id="2147472617"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1A3565-6817-4B42-B8EF-77155DD2A5D2}" v="3" dt="2025-03-03T19:26:04.641"/>
    <p1510:client id="{8AAADAAE-B656-456A-A7A7-44DA266FB17E}" v="3" dt="2025-03-03T18:37:21.2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0" autoAdjust="0"/>
    <p:restoredTop sz="94660"/>
  </p:normalViewPr>
  <p:slideViewPr>
    <p:cSldViewPr snapToGrid="0">
      <p:cViewPr varScale="1">
        <p:scale>
          <a:sx n="78" d="100"/>
          <a:sy n="78" d="100"/>
        </p:scale>
        <p:origin x="806"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ffar, Munira" userId="04055942-5c4a-42e7-96e7-8ac0dda98f6e" providerId="ADAL" clId="{211A3565-6817-4B42-B8EF-77155DD2A5D2}"/>
    <pc:docChg chg="custSel addSld modSld">
      <pc:chgData name="Jaffar, Munira" userId="04055942-5c4a-42e7-96e7-8ac0dda98f6e" providerId="ADAL" clId="{211A3565-6817-4B42-B8EF-77155DD2A5D2}" dt="2025-03-03T19:51:02.963" v="247" actId="1076"/>
      <pc:docMkLst>
        <pc:docMk/>
      </pc:docMkLst>
      <pc:sldChg chg="addSp delSp modSp mod">
        <pc:chgData name="Jaffar, Munira" userId="04055942-5c4a-42e7-96e7-8ac0dda98f6e" providerId="ADAL" clId="{211A3565-6817-4B42-B8EF-77155DD2A5D2}" dt="2025-03-03T19:51:02.963" v="247" actId="1076"/>
        <pc:sldMkLst>
          <pc:docMk/>
          <pc:sldMk cId="470086178" sldId="2147472616"/>
        </pc:sldMkLst>
        <pc:spChg chg="mod">
          <ac:chgData name="Jaffar, Munira" userId="04055942-5c4a-42e7-96e7-8ac0dda98f6e" providerId="ADAL" clId="{211A3565-6817-4B42-B8EF-77155DD2A5D2}" dt="2025-03-03T19:51:02.963" v="247" actId="1076"/>
          <ac:spMkLst>
            <pc:docMk/>
            <pc:sldMk cId="470086178" sldId="2147472616"/>
            <ac:spMk id="2" creationId="{8E714233-CA91-E000-4678-7E59E0F099F6}"/>
          </ac:spMkLst>
        </pc:spChg>
        <pc:spChg chg="add del mod">
          <ac:chgData name="Jaffar, Munira" userId="04055942-5c4a-42e7-96e7-8ac0dda98f6e" providerId="ADAL" clId="{211A3565-6817-4B42-B8EF-77155DD2A5D2}" dt="2025-03-03T19:47:43.628" v="224" actId="478"/>
          <ac:spMkLst>
            <pc:docMk/>
            <pc:sldMk cId="470086178" sldId="2147472616"/>
            <ac:spMk id="5" creationId="{D00D5448-6CAD-065C-8F41-DDB9D54DD7C6}"/>
          </ac:spMkLst>
        </pc:spChg>
        <pc:spChg chg="mod">
          <ac:chgData name="Jaffar, Munira" userId="04055942-5c4a-42e7-96e7-8ac0dda98f6e" providerId="ADAL" clId="{211A3565-6817-4B42-B8EF-77155DD2A5D2}" dt="2025-03-03T19:50:40.884" v="246" actId="255"/>
          <ac:spMkLst>
            <pc:docMk/>
            <pc:sldMk cId="470086178" sldId="2147472616"/>
            <ac:spMk id="9" creationId="{8EFD2263-B994-14CE-226D-7AA80A559504}"/>
          </ac:spMkLst>
        </pc:spChg>
      </pc:sldChg>
      <pc:sldChg chg="delSp modSp add mod">
        <pc:chgData name="Jaffar, Munira" userId="04055942-5c4a-42e7-96e7-8ac0dda98f6e" providerId="ADAL" clId="{211A3565-6817-4B42-B8EF-77155DD2A5D2}" dt="2025-03-03T19:37:34.137" v="219" actId="20577"/>
        <pc:sldMkLst>
          <pc:docMk/>
          <pc:sldMk cId="4123599299" sldId="2147472617"/>
        </pc:sldMkLst>
        <pc:spChg chg="del mod">
          <ac:chgData name="Jaffar, Munira" userId="04055942-5c4a-42e7-96e7-8ac0dda98f6e" providerId="ADAL" clId="{211A3565-6817-4B42-B8EF-77155DD2A5D2}" dt="2025-03-03T19:18:38.357" v="66" actId="478"/>
          <ac:spMkLst>
            <pc:docMk/>
            <pc:sldMk cId="4123599299" sldId="2147472617"/>
            <ac:spMk id="2" creationId="{8E714233-CA91-E000-4678-7E59E0F099F6}"/>
          </ac:spMkLst>
        </pc:spChg>
        <pc:spChg chg="mod">
          <ac:chgData name="Jaffar, Munira" userId="04055942-5c4a-42e7-96e7-8ac0dda98f6e" providerId="ADAL" clId="{211A3565-6817-4B42-B8EF-77155DD2A5D2}" dt="2025-03-03T19:37:34.137" v="219" actId="20577"/>
          <ac:spMkLst>
            <pc:docMk/>
            <pc:sldMk cId="4123599299" sldId="2147472617"/>
            <ac:spMk id="4" creationId="{3FFEC9F0-AD13-0536-BDE1-D43D5915D8C8}"/>
          </ac:spMkLst>
        </pc:spChg>
        <pc:spChg chg="mod">
          <ac:chgData name="Jaffar, Munira" userId="04055942-5c4a-42e7-96e7-8ac0dda98f6e" providerId="ADAL" clId="{211A3565-6817-4B42-B8EF-77155DD2A5D2}" dt="2025-03-03T19:27:32.655" v="210" actId="948"/>
          <ac:spMkLst>
            <pc:docMk/>
            <pc:sldMk cId="4123599299" sldId="2147472617"/>
            <ac:spMk id="9" creationId="{8EFD2263-B994-14CE-226D-7AA80A559504}"/>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9E52E-2276-3631-3289-1702BF9C524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628BF9F-9566-5740-30F7-A9E5DCEF50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FF26741-908E-49DD-1119-9D09F7B2E0D4}"/>
              </a:ext>
            </a:extLst>
          </p:cNvPr>
          <p:cNvSpPr>
            <a:spLocks noGrp="1"/>
          </p:cNvSpPr>
          <p:nvPr>
            <p:ph type="dt" sz="half" idx="10"/>
          </p:nvPr>
        </p:nvSpPr>
        <p:spPr/>
        <p:txBody>
          <a:bodyPr/>
          <a:lstStyle/>
          <a:p>
            <a:fld id="{B04203B3-D8C6-42B5-8709-ED28F7113CD5}" type="datetimeFigureOut">
              <a:rPr lang="en-US" smtClean="0"/>
              <a:t>3/3/2025</a:t>
            </a:fld>
            <a:endParaRPr lang="en-US"/>
          </a:p>
        </p:txBody>
      </p:sp>
      <p:sp>
        <p:nvSpPr>
          <p:cNvPr id="5" name="Footer Placeholder 4">
            <a:extLst>
              <a:ext uri="{FF2B5EF4-FFF2-40B4-BE49-F238E27FC236}">
                <a16:creationId xmlns:a16="http://schemas.microsoft.com/office/drawing/2014/main" id="{03C0D73A-C3E6-3815-13BF-449969573B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78EE0C-84EE-75D5-12D2-AE2543EFB322}"/>
              </a:ext>
            </a:extLst>
          </p:cNvPr>
          <p:cNvSpPr>
            <a:spLocks noGrp="1"/>
          </p:cNvSpPr>
          <p:nvPr>
            <p:ph type="sldNum" sz="quarter" idx="12"/>
          </p:nvPr>
        </p:nvSpPr>
        <p:spPr/>
        <p:txBody>
          <a:bodyPr/>
          <a:lstStyle/>
          <a:p>
            <a:fld id="{F87D97BB-67E8-43F5-BE41-01E57283EC93}" type="slidenum">
              <a:rPr lang="en-US" smtClean="0"/>
              <a:t>‹#›</a:t>
            </a:fld>
            <a:endParaRPr lang="en-US"/>
          </a:p>
        </p:txBody>
      </p:sp>
    </p:spTree>
    <p:extLst>
      <p:ext uri="{BB962C8B-B14F-4D97-AF65-F5344CB8AC3E}">
        <p14:creationId xmlns:p14="http://schemas.microsoft.com/office/powerpoint/2010/main" val="9934583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E45DC4-3E96-9BB9-F3E5-A8723844A0D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4AC25A5-E154-1AB2-856F-6548B9D42A8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31F19E-6735-2BE7-59C2-4B4EEA9F251A}"/>
              </a:ext>
            </a:extLst>
          </p:cNvPr>
          <p:cNvSpPr>
            <a:spLocks noGrp="1"/>
          </p:cNvSpPr>
          <p:nvPr>
            <p:ph type="dt" sz="half" idx="10"/>
          </p:nvPr>
        </p:nvSpPr>
        <p:spPr/>
        <p:txBody>
          <a:bodyPr/>
          <a:lstStyle/>
          <a:p>
            <a:fld id="{B04203B3-D8C6-42B5-8709-ED28F7113CD5}" type="datetimeFigureOut">
              <a:rPr lang="en-US" smtClean="0"/>
              <a:t>3/3/2025</a:t>
            </a:fld>
            <a:endParaRPr lang="en-US"/>
          </a:p>
        </p:txBody>
      </p:sp>
      <p:sp>
        <p:nvSpPr>
          <p:cNvPr id="5" name="Footer Placeholder 4">
            <a:extLst>
              <a:ext uri="{FF2B5EF4-FFF2-40B4-BE49-F238E27FC236}">
                <a16:creationId xmlns:a16="http://schemas.microsoft.com/office/drawing/2014/main" id="{3A178C73-1166-5E7D-C210-68308369ED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44D180-5E15-FE89-0311-6F51EE57A625}"/>
              </a:ext>
            </a:extLst>
          </p:cNvPr>
          <p:cNvSpPr>
            <a:spLocks noGrp="1"/>
          </p:cNvSpPr>
          <p:nvPr>
            <p:ph type="sldNum" sz="quarter" idx="12"/>
          </p:nvPr>
        </p:nvSpPr>
        <p:spPr/>
        <p:txBody>
          <a:bodyPr/>
          <a:lstStyle/>
          <a:p>
            <a:fld id="{F87D97BB-67E8-43F5-BE41-01E57283EC93}" type="slidenum">
              <a:rPr lang="en-US" smtClean="0"/>
              <a:t>‹#›</a:t>
            </a:fld>
            <a:endParaRPr lang="en-US"/>
          </a:p>
        </p:txBody>
      </p:sp>
    </p:spTree>
    <p:extLst>
      <p:ext uri="{BB962C8B-B14F-4D97-AF65-F5344CB8AC3E}">
        <p14:creationId xmlns:p14="http://schemas.microsoft.com/office/powerpoint/2010/main" val="3609035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0658ADE-68EC-C48A-E62C-5DD2A55347D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E35B153-6275-EA62-0529-DA90A3B8B05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EB9047-DFE9-5AB6-5DE4-5594929C9093}"/>
              </a:ext>
            </a:extLst>
          </p:cNvPr>
          <p:cNvSpPr>
            <a:spLocks noGrp="1"/>
          </p:cNvSpPr>
          <p:nvPr>
            <p:ph type="dt" sz="half" idx="10"/>
          </p:nvPr>
        </p:nvSpPr>
        <p:spPr/>
        <p:txBody>
          <a:bodyPr/>
          <a:lstStyle/>
          <a:p>
            <a:fld id="{B04203B3-D8C6-42B5-8709-ED28F7113CD5}" type="datetimeFigureOut">
              <a:rPr lang="en-US" smtClean="0"/>
              <a:t>3/3/2025</a:t>
            </a:fld>
            <a:endParaRPr lang="en-US"/>
          </a:p>
        </p:txBody>
      </p:sp>
      <p:sp>
        <p:nvSpPr>
          <p:cNvPr id="5" name="Footer Placeholder 4">
            <a:extLst>
              <a:ext uri="{FF2B5EF4-FFF2-40B4-BE49-F238E27FC236}">
                <a16:creationId xmlns:a16="http://schemas.microsoft.com/office/drawing/2014/main" id="{7D6ECB42-0131-E262-8473-21C1DEA01C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8A4C16-353B-3C44-E0B9-8A5D2538E2B8}"/>
              </a:ext>
            </a:extLst>
          </p:cNvPr>
          <p:cNvSpPr>
            <a:spLocks noGrp="1"/>
          </p:cNvSpPr>
          <p:nvPr>
            <p:ph type="sldNum" sz="quarter" idx="12"/>
          </p:nvPr>
        </p:nvSpPr>
        <p:spPr/>
        <p:txBody>
          <a:bodyPr/>
          <a:lstStyle/>
          <a:p>
            <a:fld id="{F87D97BB-67E8-43F5-BE41-01E57283EC93}" type="slidenum">
              <a:rPr lang="en-US" smtClean="0"/>
              <a:t>‹#›</a:t>
            </a:fld>
            <a:endParaRPr lang="en-US"/>
          </a:p>
        </p:txBody>
      </p:sp>
    </p:spTree>
    <p:extLst>
      <p:ext uri="{BB962C8B-B14F-4D97-AF65-F5344CB8AC3E}">
        <p14:creationId xmlns:p14="http://schemas.microsoft.com/office/powerpoint/2010/main" val="3790987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97FF3-936A-8BB2-47B4-AE41C17CC0E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53D361-ACE9-AD84-C862-D28309C24A4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2A19CA-8A62-5E91-2F3D-809D2BAE45FE}"/>
              </a:ext>
            </a:extLst>
          </p:cNvPr>
          <p:cNvSpPr>
            <a:spLocks noGrp="1"/>
          </p:cNvSpPr>
          <p:nvPr>
            <p:ph type="dt" sz="half" idx="10"/>
          </p:nvPr>
        </p:nvSpPr>
        <p:spPr/>
        <p:txBody>
          <a:bodyPr/>
          <a:lstStyle/>
          <a:p>
            <a:fld id="{B04203B3-D8C6-42B5-8709-ED28F7113CD5}" type="datetimeFigureOut">
              <a:rPr lang="en-US" smtClean="0"/>
              <a:t>3/3/2025</a:t>
            </a:fld>
            <a:endParaRPr lang="en-US"/>
          </a:p>
        </p:txBody>
      </p:sp>
      <p:sp>
        <p:nvSpPr>
          <p:cNvPr id="5" name="Footer Placeholder 4">
            <a:extLst>
              <a:ext uri="{FF2B5EF4-FFF2-40B4-BE49-F238E27FC236}">
                <a16:creationId xmlns:a16="http://schemas.microsoft.com/office/drawing/2014/main" id="{5E6F7790-15B8-617E-4F59-5E853224DE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63ED1A-5664-E27F-3610-D7200CAB2DF0}"/>
              </a:ext>
            </a:extLst>
          </p:cNvPr>
          <p:cNvSpPr>
            <a:spLocks noGrp="1"/>
          </p:cNvSpPr>
          <p:nvPr>
            <p:ph type="sldNum" sz="quarter" idx="12"/>
          </p:nvPr>
        </p:nvSpPr>
        <p:spPr/>
        <p:txBody>
          <a:bodyPr/>
          <a:lstStyle/>
          <a:p>
            <a:fld id="{F87D97BB-67E8-43F5-BE41-01E57283EC93}" type="slidenum">
              <a:rPr lang="en-US" smtClean="0"/>
              <a:t>‹#›</a:t>
            </a:fld>
            <a:endParaRPr lang="en-US"/>
          </a:p>
        </p:txBody>
      </p:sp>
    </p:spTree>
    <p:extLst>
      <p:ext uri="{BB962C8B-B14F-4D97-AF65-F5344CB8AC3E}">
        <p14:creationId xmlns:p14="http://schemas.microsoft.com/office/powerpoint/2010/main" val="3068086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7CA81-6E59-2BEE-55B0-541DA482B09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FEB786B-DA7D-3184-D7A9-3A04A27F546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AFF4500-31A6-C93C-D634-6E2ED3E30603}"/>
              </a:ext>
            </a:extLst>
          </p:cNvPr>
          <p:cNvSpPr>
            <a:spLocks noGrp="1"/>
          </p:cNvSpPr>
          <p:nvPr>
            <p:ph type="dt" sz="half" idx="10"/>
          </p:nvPr>
        </p:nvSpPr>
        <p:spPr/>
        <p:txBody>
          <a:bodyPr/>
          <a:lstStyle/>
          <a:p>
            <a:fld id="{B04203B3-D8C6-42B5-8709-ED28F7113CD5}" type="datetimeFigureOut">
              <a:rPr lang="en-US" smtClean="0"/>
              <a:t>3/3/2025</a:t>
            </a:fld>
            <a:endParaRPr lang="en-US"/>
          </a:p>
        </p:txBody>
      </p:sp>
      <p:sp>
        <p:nvSpPr>
          <p:cNvPr id="5" name="Footer Placeholder 4">
            <a:extLst>
              <a:ext uri="{FF2B5EF4-FFF2-40B4-BE49-F238E27FC236}">
                <a16:creationId xmlns:a16="http://schemas.microsoft.com/office/drawing/2014/main" id="{EC3A27E5-4AB3-18E5-1571-B3EB8F7B2D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E1AC9F-A630-AAE5-3C93-6123007611BA}"/>
              </a:ext>
            </a:extLst>
          </p:cNvPr>
          <p:cNvSpPr>
            <a:spLocks noGrp="1"/>
          </p:cNvSpPr>
          <p:nvPr>
            <p:ph type="sldNum" sz="quarter" idx="12"/>
          </p:nvPr>
        </p:nvSpPr>
        <p:spPr/>
        <p:txBody>
          <a:bodyPr/>
          <a:lstStyle/>
          <a:p>
            <a:fld id="{F87D97BB-67E8-43F5-BE41-01E57283EC93}" type="slidenum">
              <a:rPr lang="en-US" smtClean="0"/>
              <a:t>‹#›</a:t>
            </a:fld>
            <a:endParaRPr lang="en-US"/>
          </a:p>
        </p:txBody>
      </p:sp>
    </p:spTree>
    <p:extLst>
      <p:ext uri="{BB962C8B-B14F-4D97-AF65-F5344CB8AC3E}">
        <p14:creationId xmlns:p14="http://schemas.microsoft.com/office/powerpoint/2010/main" val="17904642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271EC0-3DDC-DCC0-F064-044FF19CC6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3766E84-336A-5BB5-0045-5106CD841D7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A0C794D-D881-96EB-1080-BB38EC99CB6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9F0BC68-DC7F-D356-B33B-3DB71C41CA6C}"/>
              </a:ext>
            </a:extLst>
          </p:cNvPr>
          <p:cNvSpPr>
            <a:spLocks noGrp="1"/>
          </p:cNvSpPr>
          <p:nvPr>
            <p:ph type="dt" sz="half" idx="10"/>
          </p:nvPr>
        </p:nvSpPr>
        <p:spPr/>
        <p:txBody>
          <a:bodyPr/>
          <a:lstStyle/>
          <a:p>
            <a:fld id="{B04203B3-D8C6-42B5-8709-ED28F7113CD5}" type="datetimeFigureOut">
              <a:rPr lang="en-US" smtClean="0"/>
              <a:t>3/3/2025</a:t>
            </a:fld>
            <a:endParaRPr lang="en-US"/>
          </a:p>
        </p:txBody>
      </p:sp>
      <p:sp>
        <p:nvSpPr>
          <p:cNvPr id="6" name="Footer Placeholder 5">
            <a:extLst>
              <a:ext uri="{FF2B5EF4-FFF2-40B4-BE49-F238E27FC236}">
                <a16:creationId xmlns:a16="http://schemas.microsoft.com/office/drawing/2014/main" id="{A4CD7AC9-1353-AC02-A072-D507E9DD649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6B25BA-93BD-CDBF-2EDD-4CA19405EDFD}"/>
              </a:ext>
            </a:extLst>
          </p:cNvPr>
          <p:cNvSpPr>
            <a:spLocks noGrp="1"/>
          </p:cNvSpPr>
          <p:nvPr>
            <p:ph type="sldNum" sz="quarter" idx="12"/>
          </p:nvPr>
        </p:nvSpPr>
        <p:spPr/>
        <p:txBody>
          <a:bodyPr/>
          <a:lstStyle/>
          <a:p>
            <a:fld id="{F87D97BB-67E8-43F5-BE41-01E57283EC93}" type="slidenum">
              <a:rPr lang="en-US" smtClean="0"/>
              <a:t>‹#›</a:t>
            </a:fld>
            <a:endParaRPr lang="en-US"/>
          </a:p>
        </p:txBody>
      </p:sp>
    </p:spTree>
    <p:extLst>
      <p:ext uri="{BB962C8B-B14F-4D97-AF65-F5344CB8AC3E}">
        <p14:creationId xmlns:p14="http://schemas.microsoft.com/office/powerpoint/2010/main" val="1460035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38CB40-F11C-15E5-6367-EEDBB6D892F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B317EEF-944B-F1A8-7E7E-C3231951EB1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E36A641-4A04-7CF0-9F1D-57DA977C3A2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4C76752-BC75-21C9-1E4B-A11462182BB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46A83BB-484F-AE52-CAAF-DBBAC2F3298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EE250F8-E871-CBC0-3820-A05E47E99D5C}"/>
              </a:ext>
            </a:extLst>
          </p:cNvPr>
          <p:cNvSpPr>
            <a:spLocks noGrp="1"/>
          </p:cNvSpPr>
          <p:nvPr>
            <p:ph type="dt" sz="half" idx="10"/>
          </p:nvPr>
        </p:nvSpPr>
        <p:spPr/>
        <p:txBody>
          <a:bodyPr/>
          <a:lstStyle/>
          <a:p>
            <a:fld id="{B04203B3-D8C6-42B5-8709-ED28F7113CD5}" type="datetimeFigureOut">
              <a:rPr lang="en-US" smtClean="0"/>
              <a:t>3/3/2025</a:t>
            </a:fld>
            <a:endParaRPr lang="en-US"/>
          </a:p>
        </p:txBody>
      </p:sp>
      <p:sp>
        <p:nvSpPr>
          <p:cNvPr id="8" name="Footer Placeholder 7">
            <a:extLst>
              <a:ext uri="{FF2B5EF4-FFF2-40B4-BE49-F238E27FC236}">
                <a16:creationId xmlns:a16="http://schemas.microsoft.com/office/drawing/2014/main" id="{52417FF0-0645-6B05-093D-02C11A6AD8E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1FDD8B9-A796-4C3D-7036-72BA2314BB4D}"/>
              </a:ext>
            </a:extLst>
          </p:cNvPr>
          <p:cNvSpPr>
            <a:spLocks noGrp="1"/>
          </p:cNvSpPr>
          <p:nvPr>
            <p:ph type="sldNum" sz="quarter" idx="12"/>
          </p:nvPr>
        </p:nvSpPr>
        <p:spPr/>
        <p:txBody>
          <a:bodyPr/>
          <a:lstStyle/>
          <a:p>
            <a:fld id="{F87D97BB-67E8-43F5-BE41-01E57283EC93}" type="slidenum">
              <a:rPr lang="en-US" smtClean="0"/>
              <a:t>‹#›</a:t>
            </a:fld>
            <a:endParaRPr lang="en-US"/>
          </a:p>
        </p:txBody>
      </p:sp>
    </p:spTree>
    <p:extLst>
      <p:ext uri="{BB962C8B-B14F-4D97-AF65-F5344CB8AC3E}">
        <p14:creationId xmlns:p14="http://schemas.microsoft.com/office/powerpoint/2010/main" val="33498537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E9528-C3C9-145D-5CCC-5A6927CBF38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E8B695F-2765-BC56-853B-76D7DF71826D}"/>
              </a:ext>
            </a:extLst>
          </p:cNvPr>
          <p:cNvSpPr>
            <a:spLocks noGrp="1"/>
          </p:cNvSpPr>
          <p:nvPr>
            <p:ph type="dt" sz="half" idx="10"/>
          </p:nvPr>
        </p:nvSpPr>
        <p:spPr/>
        <p:txBody>
          <a:bodyPr/>
          <a:lstStyle/>
          <a:p>
            <a:fld id="{B04203B3-D8C6-42B5-8709-ED28F7113CD5}" type="datetimeFigureOut">
              <a:rPr lang="en-US" smtClean="0"/>
              <a:t>3/3/2025</a:t>
            </a:fld>
            <a:endParaRPr lang="en-US"/>
          </a:p>
        </p:txBody>
      </p:sp>
      <p:sp>
        <p:nvSpPr>
          <p:cNvPr id="4" name="Footer Placeholder 3">
            <a:extLst>
              <a:ext uri="{FF2B5EF4-FFF2-40B4-BE49-F238E27FC236}">
                <a16:creationId xmlns:a16="http://schemas.microsoft.com/office/drawing/2014/main" id="{919C997B-B7F3-FF17-ABD5-1783683760D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AE8B78F-E4EF-BABD-579C-A764F1BD5F79}"/>
              </a:ext>
            </a:extLst>
          </p:cNvPr>
          <p:cNvSpPr>
            <a:spLocks noGrp="1"/>
          </p:cNvSpPr>
          <p:nvPr>
            <p:ph type="sldNum" sz="quarter" idx="12"/>
          </p:nvPr>
        </p:nvSpPr>
        <p:spPr/>
        <p:txBody>
          <a:bodyPr/>
          <a:lstStyle/>
          <a:p>
            <a:fld id="{F87D97BB-67E8-43F5-BE41-01E57283EC93}" type="slidenum">
              <a:rPr lang="en-US" smtClean="0"/>
              <a:t>‹#›</a:t>
            </a:fld>
            <a:endParaRPr lang="en-US"/>
          </a:p>
        </p:txBody>
      </p:sp>
    </p:spTree>
    <p:extLst>
      <p:ext uri="{BB962C8B-B14F-4D97-AF65-F5344CB8AC3E}">
        <p14:creationId xmlns:p14="http://schemas.microsoft.com/office/powerpoint/2010/main" val="2377097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44BCB51-402F-78F8-A1BA-FA5D59F17895}"/>
              </a:ext>
            </a:extLst>
          </p:cNvPr>
          <p:cNvSpPr>
            <a:spLocks noGrp="1"/>
          </p:cNvSpPr>
          <p:nvPr>
            <p:ph type="dt" sz="half" idx="10"/>
          </p:nvPr>
        </p:nvSpPr>
        <p:spPr/>
        <p:txBody>
          <a:bodyPr/>
          <a:lstStyle/>
          <a:p>
            <a:fld id="{B04203B3-D8C6-42B5-8709-ED28F7113CD5}" type="datetimeFigureOut">
              <a:rPr lang="en-US" smtClean="0"/>
              <a:t>3/3/2025</a:t>
            </a:fld>
            <a:endParaRPr lang="en-US"/>
          </a:p>
        </p:txBody>
      </p:sp>
      <p:sp>
        <p:nvSpPr>
          <p:cNvPr id="3" name="Footer Placeholder 2">
            <a:extLst>
              <a:ext uri="{FF2B5EF4-FFF2-40B4-BE49-F238E27FC236}">
                <a16:creationId xmlns:a16="http://schemas.microsoft.com/office/drawing/2014/main" id="{D4FC9F68-E10C-01EB-68BD-A00A6E001F4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F1EF53C-48FA-6130-4643-DC3EE7215063}"/>
              </a:ext>
            </a:extLst>
          </p:cNvPr>
          <p:cNvSpPr>
            <a:spLocks noGrp="1"/>
          </p:cNvSpPr>
          <p:nvPr>
            <p:ph type="sldNum" sz="quarter" idx="12"/>
          </p:nvPr>
        </p:nvSpPr>
        <p:spPr/>
        <p:txBody>
          <a:bodyPr/>
          <a:lstStyle/>
          <a:p>
            <a:fld id="{F87D97BB-67E8-43F5-BE41-01E57283EC93}" type="slidenum">
              <a:rPr lang="en-US" smtClean="0"/>
              <a:t>‹#›</a:t>
            </a:fld>
            <a:endParaRPr lang="en-US"/>
          </a:p>
        </p:txBody>
      </p:sp>
    </p:spTree>
    <p:extLst>
      <p:ext uri="{BB962C8B-B14F-4D97-AF65-F5344CB8AC3E}">
        <p14:creationId xmlns:p14="http://schemas.microsoft.com/office/powerpoint/2010/main" val="1680682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CDB946-AA14-CAEB-1C20-E32412E894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582F980-D72B-E950-100C-5B85538CD3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8D54C70-05AF-93A3-2609-1632433DD3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3985BDE-7A95-904A-00B5-56D45DA3E6CD}"/>
              </a:ext>
            </a:extLst>
          </p:cNvPr>
          <p:cNvSpPr>
            <a:spLocks noGrp="1"/>
          </p:cNvSpPr>
          <p:nvPr>
            <p:ph type="dt" sz="half" idx="10"/>
          </p:nvPr>
        </p:nvSpPr>
        <p:spPr/>
        <p:txBody>
          <a:bodyPr/>
          <a:lstStyle/>
          <a:p>
            <a:fld id="{B04203B3-D8C6-42B5-8709-ED28F7113CD5}" type="datetimeFigureOut">
              <a:rPr lang="en-US" smtClean="0"/>
              <a:t>3/3/2025</a:t>
            </a:fld>
            <a:endParaRPr lang="en-US"/>
          </a:p>
        </p:txBody>
      </p:sp>
      <p:sp>
        <p:nvSpPr>
          <p:cNvPr id="6" name="Footer Placeholder 5">
            <a:extLst>
              <a:ext uri="{FF2B5EF4-FFF2-40B4-BE49-F238E27FC236}">
                <a16:creationId xmlns:a16="http://schemas.microsoft.com/office/drawing/2014/main" id="{CF3EB87B-E8B6-C6CA-E8EE-FDCF6D5BC1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C3DD20F-2C7C-68D8-FB53-5BBE63EFF945}"/>
              </a:ext>
            </a:extLst>
          </p:cNvPr>
          <p:cNvSpPr>
            <a:spLocks noGrp="1"/>
          </p:cNvSpPr>
          <p:nvPr>
            <p:ph type="sldNum" sz="quarter" idx="12"/>
          </p:nvPr>
        </p:nvSpPr>
        <p:spPr/>
        <p:txBody>
          <a:bodyPr/>
          <a:lstStyle/>
          <a:p>
            <a:fld id="{F87D97BB-67E8-43F5-BE41-01E57283EC93}" type="slidenum">
              <a:rPr lang="en-US" smtClean="0"/>
              <a:t>‹#›</a:t>
            </a:fld>
            <a:endParaRPr lang="en-US"/>
          </a:p>
        </p:txBody>
      </p:sp>
    </p:spTree>
    <p:extLst>
      <p:ext uri="{BB962C8B-B14F-4D97-AF65-F5344CB8AC3E}">
        <p14:creationId xmlns:p14="http://schemas.microsoft.com/office/powerpoint/2010/main" val="349489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08560-586E-D87A-813E-F7C937FCAEB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BAEF8D6-80F3-DEE0-55A6-596E42EA91B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A070BE-E7CC-68BF-8192-6E4914EC31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CCD8227-92C4-E580-DB87-45927C8875C8}"/>
              </a:ext>
            </a:extLst>
          </p:cNvPr>
          <p:cNvSpPr>
            <a:spLocks noGrp="1"/>
          </p:cNvSpPr>
          <p:nvPr>
            <p:ph type="dt" sz="half" idx="10"/>
          </p:nvPr>
        </p:nvSpPr>
        <p:spPr/>
        <p:txBody>
          <a:bodyPr/>
          <a:lstStyle/>
          <a:p>
            <a:fld id="{B04203B3-D8C6-42B5-8709-ED28F7113CD5}" type="datetimeFigureOut">
              <a:rPr lang="en-US" smtClean="0"/>
              <a:t>3/3/2025</a:t>
            </a:fld>
            <a:endParaRPr lang="en-US"/>
          </a:p>
        </p:txBody>
      </p:sp>
      <p:sp>
        <p:nvSpPr>
          <p:cNvPr id="6" name="Footer Placeholder 5">
            <a:extLst>
              <a:ext uri="{FF2B5EF4-FFF2-40B4-BE49-F238E27FC236}">
                <a16:creationId xmlns:a16="http://schemas.microsoft.com/office/drawing/2014/main" id="{840FC54E-A49E-1014-1A38-FC287BA58F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ADDB97-6EE3-2BB6-A216-6C742E6FD447}"/>
              </a:ext>
            </a:extLst>
          </p:cNvPr>
          <p:cNvSpPr>
            <a:spLocks noGrp="1"/>
          </p:cNvSpPr>
          <p:nvPr>
            <p:ph type="sldNum" sz="quarter" idx="12"/>
          </p:nvPr>
        </p:nvSpPr>
        <p:spPr/>
        <p:txBody>
          <a:bodyPr/>
          <a:lstStyle/>
          <a:p>
            <a:fld id="{F87D97BB-67E8-43F5-BE41-01E57283EC93}" type="slidenum">
              <a:rPr lang="en-US" smtClean="0"/>
              <a:t>‹#›</a:t>
            </a:fld>
            <a:endParaRPr lang="en-US"/>
          </a:p>
        </p:txBody>
      </p:sp>
    </p:spTree>
    <p:extLst>
      <p:ext uri="{BB962C8B-B14F-4D97-AF65-F5344CB8AC3E}">
        <p14:creationId xmlns:p14="http://schemas.microsoft.com/office/powerpoint/2010/main" val="8987105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FF06DBE-7DF5-ED8E-4669-55E11FCC0D4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0A7189C-EDE3-C575-B5EC-4F8E9A8B36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F7BD8E-7E74-D3D2-0F79-CF859CD29E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4203B3-D8C6-42B5-8709-ED28F7113CD5}" type="datetimeFigureOut">
              <a:rPr lang="en-US" smtClean="0"/>
              <a:t>3/3/2025</a:t>
            </a:fld>
            <a:endParaRPr lang="en-US"/>
          </a:p>
        </p:txBody>
      </p:sp>
      <p:sp>
        <p:nvSpPr>
          <p:cNvPr id="5" name="Footer Placeholder 4">
            <a:extLst>
              <a:ext uri="{FF2B5EF4-FFF2-40B4-BE49-F238E27FC236}">
                <a16:creationId xmlns:a16="http://schemas.microsoft.com/office/drawing/2014/main" id="{A1BAB3B5-24DF-8B41-C66C-5BA838407B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4C90AE1-6E62-2D23-AC99-8D73516A22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7D97BB-67E8-43F5-BE41-01E57283EC93}" type="slidenum">
              <a:rPr lang="en-US" smtClean="0"/>
              <a:t>‹#›</a:t>
            </a:fld>
            <a:endParaRPr lang="en-US"/>
          </a:p>
        </p:txBody>
      </p:sp>
    </p:spTree>
    <p:extLst>
      <p:ext uri="{BB962C8B-B14F-4D97-AF65-F5344CB8AC3E}">
        <p14:creationId xmlns:p14="http://schemas.microsoft.com/office/powerpoint/2010/main" val="18396648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ftp/tsg_sa/WG1_Serv/TSGS1_109_Athens/Docs/S1-250414.zip"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AEDAF-4CD8-67D9-7268-AC32FCD842B8}"/>
              </a:ext>
            </a:extLst>
          </p:cNvPr>
          <p:cNvSpPr>
            <a:spLocks noGrp="1"/>
          </p:cNvSpPr>
          <p:nvPr>
            <p:ph type="ctrTitle"/>
          </p:nvPr>
        </p:nvSpPr>
        <p:spPr>
          <a:xfrm>
            <a:off x="777220" y="1348505"/>
            <a:ext cx="10402529" cy="2387600"/>
          </a:xfrm>
        </p:spPr>
        <p:txBody>
          <a:bodyPr/>
          <a:lstStyle/>
          <a:p>
            <a:r>
              <a:rPr lang="en-US" b="1" dirty="0">
                <a:solidFill>
                  <a:srgbClr val="C00000"/>
                </a:solidFill>
              </a:rPr>
              <a:t>Operators view on NTN-NR Rel-20</a:t>
            </a:r>
          </a:p>
        </p:txBody>
      </p:sp>
      <p:sp>
        <p:nvSpPr>
          <p:cNvPr id="3" name="Subtitle 2">
            <a:extLst>
              <a:ext uri="{FF2B5EF4-FFF2-40B4-BE49-F238E27FC236}">
                <a16:creationId xmlns:a16="http://schemas.microsoft.com/office/drawing/2014/main" id="{CBB4D3FB-2DCA-6BCA-12F8-6A17968B6945}"/>
              </a:ext>
            </a:extLst>
          </p:cNvPr>
          <p:cNvSpPr>
            <a:spLocks noGrp="1"/>
          </p:cNvSpPr>
          <p:nvPr>
            <p:ph type="subTitle" idx="1"/>
          </p:nvPr>
        </p:nvSpPr>
        <p:spPr>
          <a:xfrm>
            <a:off x="422487" y="4578630"/>
            <a:ext cx="11111993" cy="770118"/>
          </a:xfrm>
        </p:spPr>
        <p:txBody>
          <a:bodyPr/>
          <a:lstStyle/>
          <a:p>
            <a:r>
              <a:rPr lang="en-US" b="1" dirty="0"/>
              <a:t>Source:</a:t>
            </a:r>
            <a:r>
              <a:rPr lang="en-US" dirty="0"/>
              <a:t>  EchoStar, Terrestar, Boost Mobile, Viasat, Inmarsat, OmniSpace, Skylo</a:t>
            </a:r>
          </a:p>
        </p:txBody>
      </p:sp>
      <p:sp>
        <p:nvSpPr>
          <p:cNvPr id="5" name="TextBox 4">
            <a:extLst>
              <a:ext uri="{FF2B5EF4-FFF2-40B4-BE49-F238E27FC236}">
                <a16:creationId xmlns:a16="http://schemas.microsoft.com/office/drawing/2014/main" id="{90DE6F45-E307-2250-E613-8985CF8E2405}"/>
              </a:ext>
            </a:extLst>
          </p:cNvPr>
          <p:cNvSpPr txBox="1"/>
          <p:nvPr/>
        </p:nvSpPr>
        <p:spPr>
          <a:xfrm>
            <a:off x="501145" y="416619"/>
            <a:ext cx="6096000" cy="1059777"/>
          </a:xfrm>
          <a:prstGeom prst="rect">
            <a:avLst/>
          </a:prstGeom>
          <a:noFill/>
        </p:spPr>
        <p:txBody>
          <a:bodyPr wrap="square">
            <a:spAutoFit/>
          </a:bodyPr>
          <a:lstStyle/>
          <a:p>
            <a:pPr>
              <a:lnSpc>
                <a:spcPct val="110000"/>
              </a:lnSpc>
              <a:spcAft>
                <a:spcPts val="0"/>
              </a:spcAft>
            </a:pPr>
            <a:r>
              <a:rPr lang="en-US" b="1" dirty="0">
                <a:solidFill>
                  <a:schemeClr val="tx1"/>
                </a:solidFill>
                <a:latin typeface="Arial" pitchFamily="34" charset="0"/>
                <a:cs typeface="Arial" pitchFamily="34" charset="0"/>
              </a:rPr>
              <a:t>3GPP TSG-RAN# 07</a:t>
            </a:r>
          </a:p>
          <a:p>
            <a:pPr>
              <a:lnSpc>
                <a:spcPct val="110000"/>
              </a:lnSpc>
              <a:spcAft>
                <a:spcPts val="0"/>
              </a:spcAft>
            </a:pPr>
            <a:r>
              <a:rPr lang="en-US" b="1" dirty="0">
                <a:solidFill>
                  <a:schemeClr val="tx1"/>
                </a:solidFill>
                <a:latin typeface="Arial" pitchFamily="34" charset="0"/>
                <a:cs typeface="Arial" pitchFamily="34" charset="0"/>
              </a:rPr>
              <a:t>Incheon Korea, </a:t>
            </a:r>
            <a:r>
              <a:rPr lang="en-US" b="1" dirty="0">
                <a:latin typeface="Arial" pitchFamily="34" charset="0"/>
                <a:cs typeface="Arial" pitchFamily="34" charset="0"/>
              </a:rPr>
              <a:t>March 12-15, 2025</a:t>
            </a:r>
          </a:p>
          <a:p>
            <a:pPr>
              <a:lnSpc>
                <a:spcPct val="110000"/>
              </a:lnSpc>
              <a:spcBef>
                <a:spcPts val="600"/>
              </a:spcBef>
              <a:spcAft>
                <a:spcPts val="0"/>
              </a:spcAft>
            </a:pPr>
            <a:r>
              <a:rPr lang="en-US" b="1" dirty="0">
                <a:solidFill>
                  <a:schemeClr val="tx1"/>
                </a:solidFill>
                <a:latin typeface="Arial" pitchFamily="34" charset="0"/>
                <a:cs typeface="Arial" pitchFamily="34" charset="0"/>
              </a:rPr>
              <a:t>Agenda: 15.2.8.4</a:t>
            </a:r>
          </a:p>
        </p:txBody>
      </p:sp>
      <p:sp>
        <p:nvSpPr>
          <p:cNvPr id="6" name="TextBox 5">
            <a:extLst>
              <a:ext uri="{FF2B5EF4-FFF2-40B4-BE49-F238E27FC236}">
                <a16:creationId xmlns:a16="http://schemas.microsoft.com/office/drawing/2014/main" id="{47CD5A80-D1C1-189B-F7BE-31155CB09D38}"/>
              </a:ext>
            </a:extLst>
          </p:cNvPr>
          <p:cNvSpPr txBox="1"/>
          <p:nvPr/>
        </p:nvSpPr>
        <p:spPr>
          <a:xfrm>
            <a:off x="8239432" y="416619"/>
            <a:ext cx="1887794" cy="400110"/>
          </a:xfrm>
          <a:prstGeom prst="rect">
            <a:avLst/>
          </a:prstGeom>
          <a:noFill/>
        </p:spPr>
        <p:txBody>
          <a:bodyPr wrap="square" rtlCol="0">
            <a:spAutoFit/>
          </a:bodyPr>
          <a:lstStyle/>
          <a:p>
            <a:r>
              <a:rPr lang="en-US" sz="2000" b="1" i="0" dirty="0">
                <a:solidFill>
                  <a:srgbClr val="000000"/>
                </a:solidFill>
                <a:effectLst/>
                <a:latin typeface="arial" panose="020B0604020202020204" pitchFamily="34" charset="0"/>
              </a:rPr>
              <a:t>RP-250322</a:t>
            </a:r>
            <a:endParaRPr lang="en-US" sz="2000" b="1" dirty="0"/>
          </a:p>
        </p:txBody>
      </p:sp>
    </p:spTree>
    <p:extLst>
      <p:ext uri="{BB962C8B-B14F-4D97-AF65-F5344CB8AC3E}">
        <p14:creationId xmlns:p14="http://schemas.microsoft.com/office/powerpoint/2010/main" val="23488835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FFEC9F0-AD13-0536-BDE1-D43D5915D8C8}"/>
              </a:ext>
            </a:extLst>
          </p:cNvPr>
          <p:cNvSpPr txBox="1"/>
          <p:nvPr/>
        </p:nvSpPr>
        <p:spPr>
          <a:xfrm>
            <a:off x="149644" y="205561"/>
            <a:ext cx="10247479" cy="646331"/>
          </a:xfrm>
          <a:prstGeom prst="rect">
            <a:avLst/>
          </a:prstGeom>
          <a:noFill/>
        </p:spPr>
        <p:txBody>
          <a:bodyPr wrap="square" rtlCol="0">
            <a:spAutoFit/>
          </a:bodyPr>
          <a:lstStyle/>
          <a:p>
            <a:r>
              <a:rPr lang="en-US" sz="3600" b="1" dirty="0">
                <a:solidFill>
                  <a:srgbClr val="C00000"/>
                </a:solidFill>
              </a:rPr>
              <a:t>NTN-NR Proposed topics [RAN123]</a:t>
            </a:r>
          </a:p>
        </p:txBody>
      </p:sp>
      <p:sp>
        <p:nvSpPr>
          <p:cNvPr id="9" name="TextBox 8">
            <a:extLst>
              <a:ext uri="{FF2B5EF4-FFF2-40B4-BE49-F238E27FC236}">
                <a16:creationId xmlns:a16="http://schemas.microsoft.com/office/drawing/2014/main" id="{8EFD2263-B994-14CE-226D-7AA80A559504}"/>
              </a:ext>
            </a:extLst>
          </p:cNvPr>
          <p:cNvSpPr txBox="1"/>
          <p:nvPr/>
        </p:nvSpPr>
        <p:spPr>
          <a:xfrm>
            <a:off x="169308" y="1083670"/>
            <a:ext cx="5789040" cy="5830892"/>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b="1"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GNSS independent/resilient operation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(GNSS signal may be temporarily unavailable)</a:t>
            </a:r>
          </a:p>
          <a:p>
            <a:pPr marL="285750" lvl="1">
              <a:spcBef>
                <a:spcPts val="600"/>
              </a:spcBef>
              <a:spcAft>
                <a:spcPts val="600"/>
              </a:spcAft>
            </a:pPr>
            <a:r>
              <a:rPr lang="en-US" sz="1600" kern="100" dirty="0">
                <a:effectLst/>
                <a:latin typeface="Calibri" panose="020F0502020204030204" pitchFamily="34" charset="0"/>
                <a:ea typeface="Calibri" panose="020F0502020204030204" pitchFamily="34" charset="0"/>
                <a:cs typeface="Times New Roman" panose="02020603050405020304" pitchFamily="18" charset="0"/>
              </a:rPr>
              <a:t>NTN UEs of all types including handheld terminals and mobile VSAT devices require an alternative means of achieving and maintaining successful uplink time and frequency synchronization in NTN based access. </a:t>
            </a:r>
          </a:p>
          <a:p>
            <a:pPr marL="285750" lvl="1">
              <a:spcBef>
                <a:spcPts val="600"/>
              </a:spcBef>
              <a:spcAft>
                <a:spcPts val="600"/>
              </a:spcAft>
            </a:pPr>
            <a:r>
              <a:rPr lang="en-US" sz="1600" b="1" kern="100" dirty="0">
                <a:latin typeface="Calibri" panose="020F0502020204030204" pitchFamily="34" charset="0"/>
                <a:ea typeface="Calibri" panose="020F0502020204030204" pitchFamily="34" charset="0"/>
                <a:cs typeface="Times New Roman" panose="02020603050405020304" pitchFamily="18" charset="0"/>
              </a:rPr>
              <a:t>Objective</a:t>
            </a:r>
            <a:r>
              <a:rPr lang="en-US" sz="1600" kern="100" dirty="0">
                <a:latin typeface="Calibri" panose="020F0502020204030204" pitchFamily="34" charset="0"/>
                <a:ea typeface="Calibri" panose="020F0502020204030204" pitchFamily="34" charset="0"/>
                <a:cs typeface="Times New Roman" panose="02020603050405020304" pitchFamily="18" charset="0"/>
              </a:rPr>
              <a:t>: To adapt existing 3GPP terrestrial positioning methods, signals, and measurements to accommodate 3GPP satellite-based positioning.</a:t>
            </a:r>
          </a:p>
          <a:p>
            <a:pPr marL="285750" indent="-285750">
              <a:spcBef>
                <a:spcPts val="600"/>
              </a:spcBef>
              <a:spcAft>
                <a:spcPts val="300"/>
              </a:spcAft>
              <a:buFont typeface="Arial" panose="020B0604020202020204" pitchFamily="34" charset="0"/>
              <a:buChar char="•"/>
            </a:pPr>
            <a:r>
              <a:rPr lang="en-US" b="1"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Resilient </a:t>
            </a:r>
            <a:r>
              <a:rPr lang="en-US" b="1" kern="100" dirty="0">
                <a:solidFill>
                  <a:srgbClr val="C00000"/>
                </a:solidFill>
                <a:latin typeface="Calibri" panose="020F0502020204030204" pitchFamily="34" charset="0"/>
                <a:ea typeface="Calibri" panose="020F0502020204030204" pitchFamily="34" charset="0"/>
                <a:cs typeface="Times New Roman" panose="02020603050405020304" pitchFamily="18" charset="0"/>
              </a:rPr>
              <a:t>N</a:t>
            </a:r>
            <a:r>
              <a:rPr lang="en-US" b="1"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otification</a:t>
            </a:r>
          </a:p>
          <a:p>
            <a:pPr marL="285750" lvl="1">
              <a:spcBef>
                <a:spcPts val="600"/>
              </a:spcBef>
              <a:spcAft>
                <a:spcPts val="600"/>
              </a:spcAft>
            </a:pPr>
            <a:r>
              <a:rPr lang="en-US" sz="1600" dirty="0"/>
              <a:t>SA1#109 agreed to </a:t>
            </a:r>
            <a:r>
              <a:rPr lang="en-US" sz="1400" b="0" i="0" dirty="0">
                <a:solidFill>
                  <a:srgbClr val="000000"/>
                </a:solidFill>
                <a:effectLst/>
                <a:latin typeface="arial" panose="020B0604020202020204" pitchFamily="34" charset="0"/>
                <a:hlinkClick r:id="rId2"/>
              </a:rPr>
              <a:t>S1-250414</a:t>
            </a:r>
            <a:r>
              <a:rPr lang="en-US" sz="1600" dirty="0"/>
              <a:t> to add in TS 22.261, a service requirement to support a highly reliable service that delivers notifications directly to user devices, such as smartphones, when in poor conditions in satellite access. </a:t>
            </a:r>
          </a:p>
          <a:p>
            <a:pPr marL="285750" lvl="1">
              <a:spcBef>
                <a:spcPts val="600"/>
              </a:spcBef>
              <a:spcAft>
                <a:spcPts val="600"/>
              </a:spcAft>
            </a:pPr>
            <a:r>
              <a:rPr lang="en-US" sz="1600" b="1" dirty="0"/>
              <a:t>Objective:</a:t>
            </a:r>
            <a:r>
              <a:rPr lang="en-US" sz="1600" dirty="0"/>
              <a:t> to define a more reliable channel to alert the UE of missed mobile terminating services and for UE to move to a better signal reception location for communication. </a:t>
            </a:r>
          </a:p>
          <a:p>
            <a:pPr marL="285750" lvl="1"/>
            <a:r>
              <a:rPr lang="en-US" sz="1600" dirty="0"/>
              <a:t>Note: Enhancement to SSB is not necessary.</a:t>
            </a:r>
          </a:p>
          <a:p>
            <a:pPr>
              <a:lnSpc>
                <a:spcPct val="107000"/>
              </a:lnSpc>
            </a:pPr>
            <a:r>
              <a:rPr lang="en-US"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US" dirty="0"/>
          </a:p>
        </p:txBody>
      </p:sp>
      <p:sp>
        <p:nvSpPr>
          <p:cNvPr id="2" name="TextBox 1">
            <a:extLst>
              <a:ext uri="{FF2B5EF4-FFF2-40B4-BE49-F238E27FC236}">
                <a16:creationId xmlns:a16="http://schemas.microsoft.com/office/drawing/2014/main" id="{8E714233-CA91-E000-4678-7E59E0F099F6}"/>
              </a:ext>
            </a:extLst>
          </p:cNvPr>
          <p:cNvSpPr txBox="1"/>
          <p:nvPr/>
        </p:nvSpPr>
        <p:spPr>
          <a:xfrm>
            <a:off x="6453949" y="1083670"/>
            <a:ext cx="5354595" cy="4884799"/>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b="1"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Multi orbit satellite support architectur</a:t>
            </a:r>
            <a:r>
              <a:rPr lang="en-US"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e</a:t>
            </a:r>
          </a:p>
          <a:p>
            <a:pPr marL="285750" lvl="1">
              <a:spcBef>
                <a:spcPts val="600"/>
              </a:spcBef>
              <a:spcAft>
                <a:spcPts val="600"/>
              </a:spcAft>
            </a:pPr>
            <a:r>
              <a:rPr lang="en-US" sz="1600" b="1" kern="100" dirty="0">
                <a:latin typeface="Calibri" panose="020F0502020204030204" pitchFamily="34" charset="0"/>
                <a:cs typeface="Times New Roman" panose="02020603050405020304" pitchFamily="18" charset="0"/>
              </a:rPr>
              <a:t>Objective</a:t>
            </a:r>
            <a:r>
              <a:rPr lang="en-US" sz="1600" kern="100" dirty="0">
                <a:latin typeface="Calibri" panose="020F0502020204030204" pitchFamily="34" charset="0"/>
                <a:cs typeface="Times New Roman" panose="02020603050405020304" pitchFamily="18" charset="0"/>
              </a:rPr>
              <a:t>: To s</a:t>
            </a:r>
            <a:r>
              <a:rPr lang="en-US" sz="1600" dirty="0"/>
              <a:t>pecify the signaling and the procedures at both NR and NG interfaces to enabling UE to obtain Satellite and Beam information of serving orbital location while UE in RRC Idle facilitating the transition to RRC Connected on the target orbit RAN.</a:t>
            </a:r>
          </a:p>
          <a:p>
            <a:pPr marL="285750" indent="-285750">
              <a:spcBef>
                <a:spcPts val="900"/>
              </a:spcBef>
              <a:spcAft>
                <a:spcPts val="300"/>
              </a:spcAft>
              <a:buFont typeface="Arial" panose="020B0604020202020204" pitchFamily="34" charset="0"/>
              <a:buChar char="•"/>
            </a:pPr>
            <a:r>
              <a:rPr lang="en-US" b="1"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LTE-TN to NR-NTN to mobility in connected mode and vice versa</a:t>
            </a:r>
          </a:p>
          <a:p>
            <a:pPr marL="285750" lvl="1">
              <a:spcAft>
                <a:spcPts val="600"/>
              </a:spcAft>
            </a:pPr>
            <a:r>
              <a:rPr lang="en-US" sz="1600" kern="100" dirty="0">
                <a:latin typeface="Calibri" panose="020F0502020204030204" pitchFamily="34" charset="0"/>
                <a:cs typeface="Times New Roman" panose="02020603050405020304" pitchFamily="18" charset="0"/>
              </a:rPr>
              <a:t>To ensure service continuity for automotive users with intermittent terrestrial network coverage but full non-terrestrial network coverage.</a:t>
            </a:r>
          </a:p>
          <a:p>
            <a:pPr marL="285750" lvl="1">
              <a:spcBef>
                <a:spcPts val="600"/>
              </a:spcBef>
              <a:spcAft>
                <a:spcPts val="600"/>
              </a:spcAft>
            </a:pPr>
            <a:r>
              <a:rPr lang="en-US" sz="1600" b="1" dirty="0"/>
              <a:t>Objective</a:t>
            </a:r>
            <a:r>
              <a:rPr lang="en-US" sz="1600" dirty="0"/>
              <a:t>: To define enhancements to the hand-over procedure addressing latency discrepancy between both links.</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pPr>
            <a:endParaRPr lang="en-US" dirty="0"/>
          </a:p>
          <a:p>
            <a:endParaRPr lang="en-US" dirty="0"/>
          </a:p>
        </p:txBody>
      </p:sp>
    </p:spTree>
    <p:extLst>
      <p:ext uri="{BB962C8B-B14F-4D97-AF65-F5344CB8AC3E}">
        <p14:creationId xmlns:p14="http://schemas.microsoft.com/office/powerpoint/2010/main" val="470086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FFEC9F0-AD13-0536-BDE1-D43D5915D8C8}"/>
              </a:ext>
            </a:extLst>
          </p:cNvPr>
          <p:cNvSpPr txBox="1"/>
          <p:nvPr/>
        </p:nvSpPr>
        <p:spPr>
          <a:xfrm>
            <a:off x="719915" y="480864"/>
            <a:ext cx="10247479" cy="646331"/>
          </a:xfrm>
          <a:prstGeom prst="rect">
            <a:avLst/>
          </a:prstGeom>
          <a:noFill/>
        </p:spPr>
        <p:txBody>
          <a:bodyPr wrap="square" rtlCol="0">
            <a:spAutoFit/>
          </a:bodyPr>
          <a:lstStyle/>
          <a:p>
            <a:r>
              <a:rPr lang="en-US" sz="3600" b="1" dirty="0">
                <a:solidFill>
                  <a:srgbClr val="C00000"/>
                </a:solidFill>
              </a:rPr>
              <a:t>Conclusion and Proposed Way Forward</a:t>
            </a:r>
          </a:p>
        </p:txBody>
      </p:sp>
      <p:sp>
        <p:nvSpPr>
          <p:cNvPr id="9" name="TextBox 8">
            <a:extLst>
              <a:ext uri="{FF2B5EF4-FFF2-40B4-BE49-F238E27FC236}">
                <a16:creationId xmlns:a16="http://schemas.microsoft.com/office/drawing/2014/main" id="{8EFD2263-B994-14CE-226D-7AA80A559504}"/>
              </a:ext>
            </a:extLst>
          </p:cNvPr>
          <p:cNvSpPr txBox="1"/>
          <p:nvPr/>
        </p:nvSpPr>
        <p:spPr>
          <a:xfrm>
            <a:off x="719914" y="1545786"/>
            <a:ext cx="10247479" cy="3661067"/>
          </a:xfrm>
          <a:prstGeom prst="rect">
            <a:avLst/>
          </a:prstGeom>
          <a:noFill/>
        </p:spPr>
        <p:txBody>
          <a:bodyPr wrap="square" rtlCol="0">
            <a:spAutoFit/>
          </a:bodyPr>
          <a:lstStyle/>
          <a:p>
            <a:pPr>
              <a:lnSpc>
                <a:spcPts val="2700"/>
              </a:lnSpc>
              <a:spcBef>
                <a:spcPts val="600"/>
              </a:spcBef>
              <a:spcAft>
                <a:spcPts val="600"/>
              </a:spcAft>
            </a:pPr>
            <a:r>
              <a:rPr lang="en-US" sz="2000" b="1" dirty="0">
                <a:effectLst/>
                <a:latin typeface="Calibri" panose="020F0502020204030204" pitchFamily="34" charset="0"/>
                <a:ea typeface="Calibri" panose="020F0502020204030204" pitchFamily="34" charset="0"/>
                <a:cs typeface="Times New Roman" panose="02020603050405020304" pitchFamily="18" charset="0"/>
              </a:rPr>
              <a:t>Proposal:</a:t>
            </a:r>
            <a:r>
              <a:rPr lang="en-US" sz="2000" dirty="0">
                <a:effectLst/>
                <a:latin typeface="Calibri" panose="020F0502020204030204" pitchFamily="34" charset="0"/>
                <a:ea typeface="Calibri" panose="020F0502020204030204" pitchFamily="34" charset="0"/>
                <a:cs typeface="Times New Roman" panose="02020603050405020304" pitchFamily="18" charset="0"/>
              </a:rPr>
              <a:t> RAN to consider defining the necessary objectives and functions for the RAN1/2/3-led NR-NTN topics as part of the Rel-20 5G Advanced work plan.</a:t>
            </a:r>
          </a:p>
          <a:p>
            <a:pPr marL="511175" indent="-344488">
              <a:spcBef>
                <a:spcPts val="600"/>
              </a:spcBef>
              <a:spcAft>
                <a:spcPts val="600"/>
              </a:spcAft>
              <a:buClr>
                <a:srgbClr val="C00000"/>
              </a:buClr>
              <a:buFont typeface="Arial" panose="020B0604020202020204" pitchFamily="34" charset="0"/>
              <a:buChar char="•"/>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GNSS independent/resilient operation – RAN1, RAN2</a:t>
            </a:r>
          </a:p>
          <a:p>
            <a:pPr marL="509588" indent="-342900">
              <a:spcBef>
                <a:spcPts val="600"/>
              </a:spcBef>
              <a:spcAft>
                <a:spcPts val="300"/>
              </a:spcAft>
              <a:buClr>
                <a:srgbClr val="C00000"/>
              </a:buClr>
              <a:buFont typeface="Arial" panose="020B0604020202020204" pitchFamily="34" charset="0"/>
              <a:buChar char="•"/>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Resilient </a:t>
            </a:r>
            <a:r>
              <a:rPr lang="en-US" sz="2000" kern="100" dirty="0">
                <a:latin typeface="Calibri" panose="020F0502020204030204" pitchFamily="34" charset="0"/>
                <a:ea typeface="Calibri" panose="020F0502020204030204" pitchFamily="34" charset="0"/>
                <a:cs typeface="Times New Roman" panose="02020603050405020304" pitchFamily="18" charset="0"/>
              </a:rPr>
              <a:t>N</a:t>
            </a: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otification – RAN1, RAN2</a:t>
            </a:r>
          </a:p>
          <a:p>
            <a:pPr marL="509588" indent="-342900">
              <a:spcBef>
                <a:spcPts val="600"/>
              </a:spcBef>
              <a:spcAft>
                <a:spcPts val="300"/>
              </a:spcAft>
              <a:buClr>
                <a:srgbClr val="C00000"/>
              </a:buClr>
              <a:buFont typeface="Arial" panose="020B0604020202020204" pitchFamily="34" charset="0"/>
              <a:buChar char="•"/>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Multi orbit satellite support architecture – RAN3</a:t>
            </a:r>
          </a:p>
          <a:p>
            <a:pPr marL="509588" indent="-342900">
              <a:spcBef>
                <a:spcPts val="600"/>
              </a:spcBef>
              <a:spcAft>
                <a:spcPts val="300"/>
              </a:spcAft>
              <a:buClr>
                <a:srgbClr val="C00000"/>
              </a:buClr>
              <a:buFont typeface="Arial" panose="020B0604020202020204" pitchFamily="34" charset="0"/>
              <a:buChar char="•"/>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LTE-TN to NR-NTN to mobility in connected mode and vice versa – RAN2</a:t>
            </a:r>
          </a:p>
          <a:p>
            <a:pPr>
              <a:spcBef>
                <a:spcPts val="600"/>
              </a:spcBef>
              <a:spcAft>
                <a:spcPts val="300"/>
              </a:spcAft>
            </a:pPr>
            <a:endParaRPr lang="en-US"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spcBef>
                <a:spcPts val="600"/>
              </a:spcBef>
              <a:spcAft>
                <a:spcPts val="300"/>
              </a:spcAft>
              <a:buFont typeface="Arial" panose="020B0604020202020204" pitchFamily="34" charset="0"/>
              <a:buChar char="•"/>
            </a:pPr>
            <a:endParaRPr lang="en-US" b="1"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US" dirty="0"/>
          </a:p>
        </p:txBody>
      </p:sp>
    </p:spTree>
    <p:extLst>
      <p:ext uri="{BB962C8B-B14F-4D97-AF65-F5344CB8AC3E}">
        <p14:creationId xmlns:p14="http://schemas.microsoft.com/office/powerpoint/2010/main" val="41235992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2511</TotalTime>
  <Words>350</Words>
  <Application>Microsoft Office PowerPoint</Application>
  <PresentationFormat>Widescreen</PresentationFormat>
  <Paragraphs>29</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Arial</vt:lpstr>
      <vt:lpstr>Calibri</vt:lpstr>
      <vt:lpstr>Calibri Light</vt:lpstr>
      <vt:lpstr>Office Theme</vt:lpstr>
      <vt:lpstr>Operators view on NTN-NR Rel-20</vt:lpstr>
      <vt:lpstr>PowerPoint Presentation</vt:lpstr>
      <vt:lpstr>PowerPoint Presentation</vt:lpstr>
    </vt:vector>
  </TitlesOfParts>
  <Company>EchoStar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NTN/TN Operators</dc:title>
  <dc:creator>Jaffar, Munira</dc:creator>
  <cp:lastModifiedBy>Jaffar, Munira</cp:lastModifiedBy>
  <cp:revision>6</cp:revision>
  <dcterms:created xsi:type="dcterms:W3CDTF">2025-02-28T06:51:24Z</dcterms:created>
  <dcterms:modified xsi:type="dcterms:W3CDTF">2025-03-03T19:51:09Z</dcterms:modified>
</cp:coreProperties>
</file>