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98" r:id="rId5"/>
  </p:sldMasterIdLst>
  <p:notesMasterIdLst>
    <p:notesMasterId r:id="rId11"/>
  </p:notesMasterIdLst>
  <p:handoutMasterIdLst>
    <p:handoutMasterId r:id="rId12"/>
  </p:handoutMasterIdLst>
  <p:sldIdLst>
    <p:sldId id="550" r:id="rId6"/>
    <p:sldId id="1151" r:id="rId7"/>
    <p:sldId id="1164" r:id="rId8"/>
    <p:sldId id="1167" r:id="rId9"/>
    <p:sldId id="1166" r:id="rId10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01943C-5AE8-8A9C-5282-288EC4662E8C}" name="Diogo Martins, Vodafone" initials="DV" userId="S::diogo.martins@vodafone.com::05bb3809-d0fa-468e-89fe-7c07150cfdfc" providerId="AD"/>
  <p188:author id="{18CD2655-C5B6-6230-2A71-66E61B77CCED}" name="Chris Pudney, Vodafone" initials="CV" userId="S::chris.pudney@vodafone.com::a9292186-02d3-4a1b-9f06-7a4f13759ed3" providerId="AD"/>
  <p188:author id="{B0F8CDCD-A5C3-1655-A336-93B8325C73C8}" name="Alexey Kulakov, Vodafone" initials="AK" userId="S::Alexey.Kulakov1@vodafone.com::a9499e6f-d631-4cd6-9b8c-d11b1e0c36ff" providerId="AD"/>
  <p188:author id="{ECFB3CD9-5BA9-5328-82EB-19E0B9D16305}" name="Alexey Kulakov, Vodafone" initials="AV" userId="S::alexey.kulakov1@vodafone.com::a9499e6f-d631-4cd6-9b8c-d11b1e0c36f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82B"/>
    <a:srgbClr val="820000"/>
    <a:srgbClr val="00B0CA"/>
    <a:srgbClr val="5E2750"/>
    <a:srgbClr val="EB9700"/>
    <a:srgbClr val="FECB00"/>
    <a:srgbClr val="A8B400"/>
    <a:srgbClr val="007C92"/>
    <a:srgbClr val="9C2AA0"/>
    <a:srgbClr val="5457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2" d="100"/>
          <a:sy n="152" d="100"/>
        </p:scale>
        <p:origin x="754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10"/>
        <p:guide pos="214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28/02/2025</a:t>
            </a:fld>
            <a:endParaRPr lang="en-GB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‹Nr.›</a:t>
            </a:fld>
            <a:endParaRPr lang="en-GB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28/02/2025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0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8F652B9-0097-B27E-1027-BA20C7AF72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3491969"/>
            <a:ext cx="4213226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4089551"/>
            <a:ext cx="2087880" cy="682887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07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5B3401-932C-0F41-B328-1E2E01655F7D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7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186831-9186-1A46-8C51-DF0C6926CA7C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0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1BC4EAA-71C0-7847-9938-ACF78B628920}" type="datetime4">
              <a:rPr lang="en-GB" smtClean="0"/>
              <a:t>28 February 2025</a:t>
            </a:fld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96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C3112-9319-574E-965C-D7DBF43EF039}" type="datetime4">
              <a:rPr lang="en-GB" smtClean="0"/>
              <a:t>28 February 2025</a:t>
            </a:fld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71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0F0E956-AEC0-6E47-82BA-82F9A6FC1D28}" type="datetime4">
              <a:rPr lang="en-GB" smtClean="0"/>
              <a:t>28 February 2025</a:t>
            </a:fld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42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368F5-E43E-7644-B2C0-CD46918E1917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20E4CCE-5AAE-AE4C-B060-0037F2F4F0B0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Diagramm durch Klicken auf Symbol hinzufügen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3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B6B66AD2-306D-7A4A-BE64-03A187C68A13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Insert 4x3 video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61F83-7858-3B44-A5D2-D6202632A1FB}" type="datetime4">
              <a:rPr lang="en-GB" smtClean="0"/>
              <a:t>28 February 2025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0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7D6856-E1EE-D36D-0CE2-7ED33229D6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5" y="285207"/>
            <a:ext cx="4051844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3A24C7-5D61-6547-A9A0-D8782A3844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5984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Insert 16x9 video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39C1523-9997-0346-BA33-5767E91BED4D}" type="datetime4">
              <a:rPr lang="en-GB" smtClean="0"/>
              <a:t>28 February 2025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1216117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gether we can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5C59AC-A296-DF4D-9A1F-F2DE00C680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9200" y="2158950"/>
            <a:ext cx="1625600" cy="98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16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gether we can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5C59AC-A296-DF4D-9A1F-F2DE00C680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9200" y="2158950"/>
            <a:ext cx="1625600" cy="98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1717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0876" y="2180956"/>
            <a:ext cx="782248" cy="78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614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0876" y="2180956"/>
            <a:ext cx="782248" cy="78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890F5E-F705-DE4C-BE0B-FD9E227B2D29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29000">
                <a:schemeClr val="tx1">
                  <a:alpha val="0"/>
                </a:schemeClr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A0B60-7AF1-BA4F-8956-31372DACF9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201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986AE0-2FF5-F543-BD39-1EAF6417A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4230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B661B3-6C70-2545-B622-D504D80B2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717F0-3483-804E-8F5B-17BF62D523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3174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7D46AA-0AD7-2C4C-AF6D-44841AA91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B7C215-C8A7-DD43-9738-A38B5E1696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734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0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7D6856-E1EE-D36D-0CE2-7ED33229D6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D39B86-6FC0-A150-B851-CBC5E39E0D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0327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350D3BD-F983-4141-ADCC-8672B0696D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69DCB0-66C7-4F4D-8BCA-5C76F3CD8E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6065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73AFB8-ADE8-EB4A-B754-FD1C9F92B1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FADDEE-29B0-F249-8E36-ED24227AAB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6504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BF2B5B-A0CD-B640-AD88-7E3A5F9BF4C6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6C26B0-CCF2-F648-A798-0EE991C3D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9022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37C6EB4-D3FB-4040-8A1F-BED3E076871F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3897F5-F561-5B4E-850F-6435E6A81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0074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DADE049-1891-1449-9636-1CF55F225DAA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DCB6E0-1124-2648-9A9A-2536D85760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4180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B8AB9A-4982-5343-A59F-B510231EE64F}" type="datetime4">
              <a:rPr lang="en-GB" smtClean="0"/>
              <a:t>28 February 2025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02BC2-6DCB-4942-B518-B8305FCAA4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0769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C0739BA-61C9-3A46-938B-A59A0BB8CA5E}" type="datetime4">
              <a:rPr lang="en-GB" smtClean="0"/>
              <a:t>28 February 2025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5DEAEB-88CF-5C47-91E5-2870713B18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9081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410CFC-2243-424E-BF28-D5CEE646A580}" type="datetime4">
              <a:rPr lang="en-GB" smtClean="0"/>
              <a:t>28 February 2025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BFE641-D101-EA4E-9FEF-0C22A0D16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1332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7672-5FCC-A246-9206-3CFAAA3A18CC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Confidentiality Level in slide footer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63083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0" y="873125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660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EAA0AA-2015-EC44-70E9-E107F2C120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3491969"/>
            <a:ext cx="3227221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4089551"/>
            <a:ext cx="2087880" cy="682887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1825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A608D5-C657-DC42-A1B2-26A46C8A02FA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Diagramm durch Klicken auf Symbol hinzufügen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115D5B-3072-EC4E-89A6-AF67ED2243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0825" y="879475"/>
            <a:ext cx="4213225" cy="35972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492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B7769DD-D272-D646-A257-0453CD467C3E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84184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197685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Insert 4x3 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45ED23-7495-1646-8BCB-5A6FF7F21C49}" type="datetime4">
              <a:rPr lang="en-GB" smtClean="0"/>
              <a:t>28 February 2025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673D41-657A-FC4E-9B43-C98AA0C6E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4536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Insert 16x9 video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5EE47C-76BC-9249-A0A3-BD7DE5F5A677}" type="datetime4">
              <a:rPr lang="en-GB" smtClean="0"/>
              <a:t>28 February 2025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F983CA-FED8-1646-A75D-9A5832006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2924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282926617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8F5CF4-E0EE-344C-9718-8492D37ABD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317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0F4C7-F503-0343-A961-D066F41F53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810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08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EAA0AA-2015-EC44-70E9-E107F2C120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3491969"/>
            <a:ext cx="3227221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4089551"/>
            <a:ext cx="2087880" cy="682887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0901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7D6856-E1EE-D36D-0CE2-7ED33229D6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3" y="285207"/>
            <a:ext cx="4055169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D39B86-6FC0-A150-B851-CBC5E39E0D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723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EAA0AA-2015-EC44-70E9-E107F2C120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5" y="3491969"/>
            <a:ext cx="3529804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4089551"/>
            <a:ext cx="2087880" cy="682887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27677F-9ACC-0288-3B09-DDD6FF277B2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652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7D6856-E1EE-D36D-0CE2-7ED33229D6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025244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988F21-9976-B1D4-75D9-94A69F17FD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113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038E09-3872-BD4D-8339-0283C2F5BB7F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21336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BDDBAA49-6CB8-054C-996A-16DA1E81284C}" type="datetime4">
              <a:rPr lang="en-GB" smtClean="0"/>
              <a:pPr/>
              <a:t>28 February 2025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49" r:id="rId2"/>
    <p:sldLayoutId id="2147483768" r:id="rId3"/>
    <p:sldLayoutId id="2147483769" r:id="rId4"/>
    <p:sldLayoutId id="2147483771" r:id="rId5"/>
    <p:sldLayoutId id="2147483789" r:id="rId6"/>
    <p:sldLayoutId id="2147483794" r:id="rId7"/>
    <p:sldLayoutId id="2147483797" r:id="rId8"/>
    <p:sldLayoutId id="2147483675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650" r:id="rId15"/>
    <p:sldLayoutId id="2147483709" r:id="rId16"/>
    <p:sldLayoutId id="2147483654" r:id="rId17"/>
    <p:sldLayoutId id="2147483660" r:id="rId18"/>
    <p:sldLayoutId id="2147483666" r:id="rId19"/>
    <p:sldLayoutId id="2147483667" r:id="rId20"/>
    <p:sldLayoutId id="2147483708" r:id="rId21"/>
    <p:sldLayoutId id="2147483763" r:id="rId22"/>
    <p:sldLayoutId id="2147483764" r:id="rId23"/>
    <p:sldLayoutId id="2147483701" r:id="rId24"/>
    <p:sldLayoutId id="2147483765" r:id="rId25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15679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43F9EC2C-6771-AF47-897F-6EA10AAE18DD}" type="datetime4">
              <a:rPr lang="en-GB" smtClean="0"/>
              <a:t>28 February 2025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98DC4-8798-1246-BB65-D4FF449CFE78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839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  <p:sldLayoutId id="2147483816" r:id="rId18"/>
    <p:sldLayoutId id="2147483817" r:id="rId19"/>
    <p:sldLayoutId id="2147483818" r:id="rId20"/>
    <p:sldLayoutId id="2147483819" r:id="rId21"/>
    <p:sldLayoutId id="2147483820" r:id="rId22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2820">
          <p15:clr>
            <a:srgbClr val="F26B43"/>
          </p15:clr>
        </p15:guide>
        <p15:guide id="4" pos="5602">
          <p15:clr>
            <a:srgbClr val="F26B43"/>
          </p15:clr>
        </p15:guide>
        <p15:guide id="5" pos="2812">
          <p15:clr>
            <a:srgbClr val="F26B43"/>
          </p15:clr>
        </p15:guide>
        <p15:guide id="6" pos="2948">
          <p15:clr>
            <a:srgbClr val="F26B43"/>
          </p15:clr>
        </p15:guide>
        <p15:guide id="7" orient="horz" pos="5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0437" y="191379"/>
            <a:ext cx="3980273" cy="772555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Abandon or Maintain 5G CU–DU interface?</a:t>
            </a:r>
            <a:br>
              <a:rPr lang="en-US" dirty="0">
                <a:solidFill>
                  <a:schemeClr val="tx1"/>
                </a:solidFill>
              </a:rPr>
            </a:br>
            <a:br>
              <a:rPr lang="en-US" dirty="0"/>
            </a:br>
            <a:r>
              <a:rPr lang="en-US" sz="2000" dirty="0">
                <a:solidFill>
                  <a:schemeClr val="tx1"/>
                </a:solidFill>
              </a:rPr>
              <a:t>L3 measurement based LTM handovers and RAN 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437" y="1995424"/>
            <a:ext cx="2914406" cy="682887"/>
          </a:xfrm>
        </p:spPr>
        <p:txBody>
          <a:bodyPr/>
          <a:lstStyle/>
          <a:p>
            <a:r>
              <a:rPr lang="en-US" sz="2000" b="1">
                <a:solidFill>
                  <a:schemeClr val="tx1"/>
                </a:solidFill>
                <a:latin typeface="Vodafone Lt"/>
              </a:rPr>
              <a:t>3GPP </a:t>
            </a:r>
            <a:r>
              <a:rPr lang="de-DE" sz="2000" b="1">
                <a:solidFill>
                  <a:schemeClr val="tx1"/>
                </a:solidFill>
                <a:latin typeface="Vodafone Lt"/>
              </a:rPr>
              <a:t>RAN Plenary#107</a:t>
            </a:r>
            <a:endParaRPr lang="en-GB" sz="2000" b="1">
              <a:solidFill>
                <a:schemeClr val="tx1"/>
              </a:solidFill>
              <a:latin typeface="Vodafone Lt"/>
            </a:endParaRPr>
          </a:p>
          <a:p>
            <a:r>
              <a:rPr lang="en-GB" sz="2000" b="1">
                <a:solidFill>
                  <a:schemeClr val="tx1"/>
                </a:solidFill>
                <a:latin typeface="Vodafone Lt"/>
              </a:rPr>
              <a:t>Vodafone</a:t>
            </a:r>
            <a:br>
              <a:rPr lang="en-GB" sz="2000"/>
            </a:br>
            <a:endParaRPr lang="en-GB" sz="2000" b="1">
              <a:solidFill>
                <a:schemeClr val="tx1"/>
              </a:solidFill>
              <a:latin typeface="Vodafone Lt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5C70444-833D-6D20-58E1-C4AB0C8F6626}"/>
              </a:ext>
            </a:extLst>
          </p:cNvPr>
          <p:cNvSpPr txBox="1"/>
          <p:nvPr/>
        </p:nvSpPr>
        <p:spPr>
          <a:xfrm>
            <a:off x="7419279" y="72432"/>
            <a:ext cx="188827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600" b="1" dirty="0">
                <a:latin typeface="Vodafone Rg"/>
                <a:ea typeface="+mj-ea"/>
              </a:rPr>
              <a:t>RP-250278</a:t>
            </a:r>
          </a:p>
        </p:txBody>
      </p:sp>
    </p:spTree>
    <p:extLst>
      <p:ext uri="{BB962C8B-B14F-4D97-AF65-F5344CB8AC3E}">
        <p14:creationId xmlns:p14="http://schemas.microsoft.com/office/powerpoint/2010/main" val="249398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3A2013F-4C26-DB05-7F39-42403C712AD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1970F92-B72E-BDDA-F6C2-CF614802AC1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41B9E60-D52C-E8E6-3824-EB7CE41A88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257649" y="685747"/>
            <a:ext cx="8276141" cy="3603625"/>
          </a:xfrm>
        </p:spPr>
        <p:txBody>
          <a:bodyPr/>
          <a:lstStyle/>
          <a:p>
            <a:pPr algn="l">
              <a:spcBef>
                <a:spcPts val="600"/>
              </a:spcBef>
            </a:pPr>
            <a:r>
              <a:rPr lang="en-US" sz="1600" b="0" i="0" dirty="0">
                <a:solidFill>
                  <a:srgbClr val="111111"/>
                </a:solidFill>
                <a:effectLst/>
                <a:latin typeface="-apple-system"/>
              </a:rPr>
              <a:t>Intra-CU LTM is one of the main features of Release 18. It provides the possibility to significantly reduce interruption time during handover.</a:t>
            </a:r>
          </a:p>
          <a:p>
            <a:pPr algn="l">
              <a:spcBef>
                <a:spcPts val="600"/>
              </a:spcBef>
            </a:pPr>
            <a:r>
              <a:rPr lang="en-US" sz="1600" dirty="0">
                <a:solidFill>
                  <a:srgbClr val="111111"/>
                </a:solidFill>
                <a:latin typeface="-apple-system"/>
              </a:rPr>
              <a:t>Release 19 extends it to inter-CU case.</a:t>
            </a:r>
            <a:r>
              <a:rPr lang="en-US" sz="1600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</a:p>
          <a:p>
            <a:pPr algn="l">
              <a:spcBef>
                <a:spcPts val="600"/>
              </a:spcBef>
            </a:pPr>
            <a:r>
              <a:rPr lang="en-US" sz="1600" b="0" i="0" dirty="0">
                <a:solidFill>
                  <a:srgbClr val="111111"/>
                </a:solidFill>
                <a:effectLst/>
                <a:latin typeface="-apple-system"/>
              </a:rPr>
              <a:t>To achieve the improvements, the UE does an early synchronization of the DL and UL with the target cell, and the switch to the target cell is commanded by a MAC CE Switch command. </a:t>
            </a:r>
          </a:p>
          <a:p>
            <a:pPr algn="l">
              <a:spcBef>
                <a:spcPts val="600"/>
              </a:spcBef>
            </a:pPr>
            <a:r>
              <a:rPr lang="en-US" sz="1600" dirty="0">
                <a:solidFill>
                  <a:srgbClr val="111111"/>
                </a:solidFill>
                <a:latin typeface="-apple-system"/>
              </a:rPr>
              <a:t>LTM </a:t>
            </a:r>
            <a:r>
              <a:rPr lang="en-US" sz="1600" b="0" i="0" dirty="0">
                <a:solidFill>
                  <a:srgbClr val="111111"/>
                </a:solidFill>
                <a:effectLst/>
                <a:latin typeface="-apple-system"/>
              </a:rPr>
              <a:t>functionality is based on measurements sent in L3 and/or L1 </a:t>
            </a:r>
            <a:r>
              <a:rPr lang="en-US" sz="1600" b="0" i="0" dirty="0" err="1">
                <a:solidFill>
                  <a:srgbClr val="111111"/>
                </a:solidFill>
                <a:effectLst/>
                <a:latin typeface="-apple-system"/>
              </a:rPr>
              <a:t>signalling</a:t>
            </a:r>
            <a:r>
              <a:rPr lang="en-US" sz="1600" b="0" i="0" dirty="0">
                <a:solidFill>
                  <a:srgbClr val="111111"/>
                </a:solidFill>
                <a:effectLst/>
                <a:latin typeface="-apple-system"/>
              </a:rPr>
              <a:t> for FR1</a:t>
            </a:r>
            <a:r>
              <a:rPr lang="en-US" sz="1600" dirty="0">
                <a:solidFill>
                  <a:srgbClr val="111111"/>
                </a:solidFill>
                <a:latin typeface="-apple-system"/>
              </a:rPr>
              <a:t>: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11111"/>
                </a:solidFill>
                <a:latin typeface="-apple-system"/>
              </a:rPr>
              <a:t>Agreement from R4#111 RRM session chairman nodes: “For FR1, the cell switch delay requirement is applicable for the case without L1 measurement and report, under certain conditions.”</a:t>
            </a:r>
            <a:endParaRPr lang="de-DE" sz="1600" dirty="0">
              <a:solidFill>
                <a:srgbClr val="111111"/>
              </a:solidFill>
              <a:latin typeface="-apple-system"/>
            </a:endParaRPr>
          </a:p>
          <a:p>
            <a:pPr algn="l">
              <a:spcBef>
                <a:spcPts val="600"/>
              </a:spcBef>
            </a:pPr>
            <a:r>
              <a:rPr lang="en-US" sz="1600" b="0" i="0" dirty="0">
                <a:solidFill>
                  <a:srgbClr val="111111"/>
                </a:solidFill>
                <a:effectLst/>
                <a:latin typeface="-apple-system"/>
              </a:rPr>
              <a:t>Interruption time requirements are described in section 6.3.1 of 38.133 and are valid for both L3 and L1 measurement based LTM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2BF0BDB5-4A2C-E033-921C-8138094A4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u="sng" dirty="0"/>
              <a:t>Background on L1/L2 Triggered Mobility (LTM)</a:t>
            </a:r>
          </a:p>
        </p:txBody>
      </p:sp>
    </p:spTree>
    <p:extLst>
      <p:ext uri="{BB962C8B-B14F-4D97-AF65-F5344CB8AC3E}">
        <p14:creationId xmlns:p14="http://schemas.microsoft.com/office/powerpoint/2010/main" val="3302450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148D922-8F44-36C6-E7E6-A2DEB39157D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D0F5484-D1ED-4E1C-DB85-376C555304E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65DBDC-D3A9-8DBF-1BCA-56119B9B87F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9210" y="532283"/>
            <a:ext cx="9054790" cy="3603625"/>
          </a:xfrm>
        </p:spPr>
        <p:txBody>
          <a:bodyPr/>
          <a:lstStyle/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11111"/>
                </a:solidFill>
                <a:latin typeface="-apple-system"/>
              </a:rPr>
              <a:t>“L3 measurements” are sent in RRC signaling that terminates in the CU.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11111"/>
                </a:solidFill>
                <a:latin typeface="-apple-system"/>
              </a:rPr>
              <a:t>“L1 measurements” are sent in UCI signaling that terminates in the DU.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11111"/>
                </a:solidFill>
                <a:latin typeface="-apple-system"/>
              </a:rPr>
              <a:t>The DU is responsible for sending the Early Sync Instruction and MAC CE Switch Command to the UE.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11111"/>
                </a:solidFill>
                <a:latin typeface="-apple-system"/>
              </a:rPr>
              <a:t>With “L3 measurements”, the unresolved problem in Release 18 is whether the CU or the DU is in control of the LTM execution.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11111"/>
                </a:solidFill>
                <a:latin typeface="-apple-system"/>
              </a:rPr>
              <a:t>The same issue applies to Release 19 inter-CU LTM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11111"/>
                </a:solidFill>
                <a:latin typeface="-apple-system"/>
              </a:rPr>
              <a:t>RAN 3 has discussed this issue over several meetings, analyzing multiple options, but has not reached consensus.</a:t>
            </a:r>
          </a:p>
          <a:p>
            <a:pPr lvl="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  <a:latin typeface="-apple-system"/>
              </a:rPr>
              <a:t>The consequence of this is that one of 3GPP’s open interfaces will become CLOSED.</a:t>
            </a:r>
          </a:p>
          <a:p>
            <a:pPr lvl="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0" i="0" dirty="0">
                <a:solidFill>
                  <a:srgbClr val="FF0000"/>
                </a:solidFill>
                <a:effectLst/>
                <a:latin typeface="-apple-system"/>
              </a:rPr>
              <a:t>We believe that the closing of an open interface is an issue for RAN plenary to discuss</a:t>
            </a:r>
            <a:r>
              <a:rPr lang="en-US" sz="1600" b="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600" b="1" i="0" dirty="0">
                <a:solidFill>
                  <a:srgbClr val="111111"/>
                </a:solidFill>
                <a:effectLst/>
                <a:latin typeface="-apple-system"/>
              </a:rPr>
              <a:t>Proposal</a:t>
            </a:r>
            <a:r>
              <a:rPr lang="en-US" sz="1600" b="0" i="0" dirty="0">
                <a:solidFill>
                  <a:srgbClr val="111111"/>
                </a:solidFill>
                <a:effectLst/>
                <a:latin typeface="-apple-system"/>
              </a:rPr>
              <a:t>:</a:t>
            </a:r>
          </a:p>
          <a:p>
            <a:pPr marL="200025" lvl="1" indent="0">
              <a:spcBef>
                <a:spcPts val="600"/>
              </a:spcBef>
              <a:buNone/>
            </a:pPr>
            <a:r>
              <a:rPr lang="en-US" sz="1600" dirty="0">
                <a:solidFill>
                  <a:srgbClr val="111111"/>
                </a:solidFill>
                <a:latin typeface="-apple-system"/>
              </a:rPr>
              <a:t>As there has not been any discussion on closing the 5G CU-DU interface in RAN plenary, it is proposed that RAN plenary requests RAN 3 to find a solution for multi-vendor operation.</a:t>
            </a:r>
          </a:p>
          <a:p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C479DBB-0B82-4197-F79E-E2D18CD11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237" y="72163"/>
            <a:ext cx="8635526" cy="667479"/>
          </a:xfrm>
        </p:spPr>
        <p:txBody>
          <a:bodyPr/>
          <a:lstStyle/>
          <a:p>
            <a:r>
              <a:rPr lang="en-AU" u="sng" dirty="0"/>
              <a:t>RAN 3 issue related to L1/L2 Triggered Mobility (LTM)</a:t>
            </a:r>
          </a:p>
        </p:txBody>
      </p:sp>
    </p:spTree>
    <p:extLst>
      <p:ext uri="{BB962C8B-B14F-4D97-AF65-F5344CB8AC3E}">
        <p14:creationId xmlns:p14="http://schemas.microsoft.com/office/powerpoint/2010/main" val="1934347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5E10D8-7078-4BBF-F28D-DFEAB0FFC7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143543-8330-8865-3E25-96D8BB21E4F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B6B66AD2-306D-7A4A-BE64-03A187C68A13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0F8673D-CEAC-2DFD-2B81-3E625B47F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124" y="1828787"/>
            <a:ext cx="3863975" cy="667479"/>
          </a:xfrm>
        </p:spPr>
        <p:txBody>
          <a:bodyPr/>
          <a:lstStyle/>
          <a:p>
            <a:r>
              <a:rPr lang="en-GB" dirty="0"/>
              <a:t>Technical options in RAN WG 3</a:t>
            </a:r>
          </a:p>
        </p:txBody>
      </p:sp>
    </p:spTree>
    <p:extLst>
      <p:ext uri="{BB962C8B-B14F-4D97-AF65-F5344CB8AC3E}">
        <p14:creationId xmlns:p14="http://schemas.microsoft.com/office/powerpoint/2010/main" val="3209567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75301-BBE2-50F7-FB68-9B7507E19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83F24A8-E897-7FAA-F353-F301C049CFE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52AAE7-FA94-CA35-FBC7-47ADDC3FA8C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28 February 2025</a:t>
            </a:fld>
            <a:endParaRPr lang="en-GB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ED9FBD6-9BCB-01FD-8D7A-2D3C55111A5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9210" y="191475"/>
            <a:ext cx="9054790" cy="3603625"/>
          </a:xfrm>
        </p:spPr>
        <p:txBody>
          <a:bodyPr/>
          <a:lstStyle/>
          <a:p>
            <a:pPr>
              <a:spcBef>
                <a:spcPts val="600"/>
              </a:spcBef>
            </a:pPr>
            <a:endParaRPr lang="en-US" sz="1600" b="0" i="0" dirty="0">
              <a:solidFill>
                <a:srgbClr val="111111"/>
              </a:solidFill>
              <a:effectLst/>
              <a:latin typeface="-apple-system"/>
            </a:endParaRPr>
          </a:p>
          <a:p>
            <a:pPr>
              <a:spcBef>
                <a:spcPts val="600"/>
              </a:spcBef>
            </a:pPr>
            <a:r>
              <a:rPr lang="en-US" sz="1600" dirty="0">
                <a:solidFill>
                  <a:srgbClr val="111111"/>
                </a:solidFill>
                <a:latin typeface="+mj-lt"/>
              </a:rPr>
              <a:t>Based on LS (</a:t>
            </a:r>
            <a:r>
              <a:rPr lang="en-GB" sz="1600" dirty="0">
                <a:solidFill>
                  <a:srgbClr val="111111"/>
                </a:solidFill>
                <a:latin typeface="+mj-lt"/>
              </a:rPr>
              <a:t>R2-2407606, R2-2409373), RAN WG3 discussed several alternatives:</a:t>
            </a:r>
            <a:endParaRPr lang="en-US" sz="1600" dirty="0">
              <a:solidFill>
                <a:srgbClr val="111111"/>
              </a:solidFill>
              <a:latin typeface="+mj-lt"/>
            </a:endParaRPr>
          </a:p>
          <a:p>
            <a:pPr marL="495300" lvl="1" indent="-138113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>
                <a:solidFill>
                  <a:srgbClr val="111111"/>
                </a:solidFill>
                <a:latin typeface="+mj-lt"/>
              </a:rPr>
              <a:t>Option1: CU based solution (L3 measurements are sent to CU and CU instruct DU to initiate DL and/or UL Early Synchronization and/or Switch command to the UE)</a:t>
            </a:r>
          </a:p>
          <a:p>
            <a:pPr marL="495300" lvl="1" indent="-138113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>
                <a:solidFill>
                  <a:srgbClr val="111111"/>
                </a:solidFill>
                <a:latin typeface="+mj-lt"/>
              </a:rPr>
              <a:t>Option2: DU based solution (CU provides L3 measurements to DU and DU initiates DL/UL Early Synchronization and Switch command)</a:t>
            </a:r>
          </a:p>
          <a:p>
            <a:pPr marL="495300" lvl="1" indent="-138113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>
                <a:solidFill>
                  <a:srgbClr val="111111"/>
                </a:solidFill>
                <a:latin typeface="+mj-lt"/>
              </a:rPr>
              <a:t>Option3: Hybrid Solution (i.e., support F1-AP signaling enhancements for both CU and DU based solutions and it is up to implementation to choose CU or DU based solution as way forward)</a:t>
            </a:r>
          </a:p>
          <a:p>
            <a:pPr marL="495300" lvl="1" indent="-138113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>
                <a:solidFill>
                  <a:srgbClr val="111111"/>
                </a:solidFill>
                <a:latin typeface="+mj-lt"/>
              </a:rPr>
              <a:t>Option4: No Solution (i.e., it is left up to implementation of F1-AP)</a:t>
            </a:r>
          </a:p>
          <a:p>
            <a:pPr>
              <a:spcBef>
                <a:spcPts val="600"/>
              </a:spcBef>
            </a:pPr>
            <a:r>
              <a:rPr lang="en-US" sz="1600" dirty="0">
                <a:solidFill>
                  <a:srgbClr val="111111"/>
                </a:solidFill>
                <a:latin typeface="+mj-lt"/>
              </a:rPr>
              <a:t>RAN3 decided to go with option 4: LS in R3-250879 was sent to RAN2, CC: RAN4, RAN</a:t>
            </a:r>
          </a:p>
          <a:p>
            <a:pPr marL="495300" lvl="1" indent="-138113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sz="1600" dirty="0">
                <a:solidFill>
                  <a:srgbClr val="111111"/>
                </a:solidFill>
                <a:latin typeface="+mj-lt"/>
              </a:rPr>
              <a:t>RAN WG3 has discussed </a:t>
            </a:r>
            <a:r>
              <a:rPr lang="en-US" sz="1600" dirty="0">
                <a:solidFill>
                  <a:srgbClr val="111111"/>
                </a:solidFill>
                <a:latin typeface="+mj-lt"/>
              </a:rPr>
              <a:t>the solutions, however </a:t>
            </a:r>
            <a:r>
              <a:rPr lang="en-GB" sz="1600" dirty="0">
                <a:solidFill>
                  <a:srgbClr val="111111"/>
                </a:solidFill>
                <a:latin typeface="+mj-lt"/>
              </a:rPr>
              <a:t>does not reach a consensus to specify the support for L3 measurement based LTM for CU/DU distributed architecture. As a result, F1 support for L3 measurement based LTM will not be specified in Release 18.</a:t>
            </a:r>
            <a:endParaRPr lang="en-US" sz="1600" dirty="0">
              <a:solidFill>
                <a:srgbClr val="111111"/>
              </a:solidFill>
              <a:latin typeface="+mj-lt"/>
            </a:endParaRPr>
          </a:p>
          <a:p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00D6A3B4-5F2B-6A09-1A3A-E639610BD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237" y="72163"/>
            <a:ext cx="8635526" cy="667479"/>
          </a:xfrm>
        </p:spPr>
        <p:txBody>
          <a:bodyPr/>
          <a:lstStyle/>
          <a:p>
            <a:r>
              <a:rPr lang="de-DE" u="sng" dirty="0"/>
              <a:t>RAN 3 </a:t>
            </a:r>
            <a:r>
              <a:rPr lang="de-DE" u="sng" dirty="0" err="1"/>
              <a:t>options</a:t>
            </a:r>
            <a:r>
              <a:rPr lang="de-DE" u="sng" dirty="0"/>
              <a:t> </a:t>
            </a:r>
            <a:r>
              <a:rPr lang="de-DE" u="sng" dirty="0" err="1"/>
              <a:t>related</a:t>
            </a:r>
            <a:r>
              <a:rPr lang="de-DE" u="sng" dirty="0"/>
              <a:t> </a:t>
            </a:r>
            <a:r>
              <a:rPr lang="de-DE" u="sng" dirty="0" err="1"/>
              <a:t>to</a:t>
            </a:r>
            <a:r>
              <a:rPr lang="de-DE" u="sng" dirty="0"/>
              <a:t> L1/L2 Triggered Mobility (LTM)</a:t>
            </a:r>
          </a:p>
        </p:txBody>
      </p:sp>
    </p:spTree>
    <p:extLst>
      <p:ext uri="{BB962C8B-B14F-4D97-AF65-F5344CB8AC3E}">
        <p14:creationId xmlns:p14="http://schemas.microsoft.com/office/powerpoint/2010/main" val="4103137272"/>
      </p:ext>
    </p:extLst>
  </p:cSld>
  <p:clrMapOvr>
    <a:masterClrMapping/>
  </p:clrMapOvr>
</p:sld>
</file>

<file path=ppt/theme/theme1.xml><?xml version="1.0" encoding="utf-8"?>
<a:theme xmlns:a="http://schemas.openxmlformats.org/drawingml/2006/main" name="Vodafone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Together_we_can_MasterPPT_Template_2022.pptx" id="{89E019E1-2352-4701-BD29-5347F6A215BB}" vid="{F6A68486-FEE6-4DFA-A5DE-DD24A6C1711D}"/>
    </a:ext>
  </a:extLst>
</a:theme>
</file>

<file path=ppt/theme/theme2.xml><?xml version="1.0" encoding="utf-8"?>
<a:theme xmlns:a="http://schemas.openxmlformats.org/drawingml/2006/main" name="Vodafone Business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Business_PowerPoint_Template_2021_v7" id="{83FBA7CD-A618-7A44-AEA1-151270809C1F}" vid="{7F05536B-B409-574C-BED1-5E297230494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4AE645448EAF4AA857901A80BE47EF" ma:contentTypeVersion="13" ma:contentTypeDescription="Create a new document." ma:contentTypeScope="" ma:versionID="e1d2605c46f6ddc65adc203e49a92269">
  <xsd:schema xmlns:xsd="http://www.w3.org/2001/XMLSchema" xmlns:xs="http://www.w3.org/2001/XMLSchema" xmlns:p="http://schemas.microsoft.com/office/2006/metadata/properties" xmlns:ns3="9f70af92-37e0-488f-8417-a5d7411d1942" xmlns:ns4="3bb304e3-d164-42e8-8feb-f449c6e00d11" targetNamespace="http://schemas.microsoft.com/office/2006/metadata/properties" ma:root="true" ma:fieldsID="afd02ef4d9956591acba5f1b0286e473" ns3:_="" ns4:_="">
    <xsd:import namespace="9f70af92-37e0-488f-8417-a5d7411d1942"/>
    <xsd:import namespace="3bb304e3-d164-42e8-8feb-f449c6e00d1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70af92-37e0-488f-8417-a5d7411d1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b304e3-d164-42e8-8feb-f449c6e00d11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D7F666A-0839-415E-9E88-587E7F831B4D}">
  <ds:schemaRefs>
    <ds:schemaRef ds:uri="3bb304e3-d164-42e8-8feb-f449c6e00d11"/>
    <ds:schemaRef ds:uri="9f70af92-37e0-488f-8417-a5d7411d194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E9FF5FE-91B0-42AB-A9EB-068B03B8F9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7DC444-F298-4F4C-B9FF-94D7902BA083}">
  <ds:schemaRefs>
    <ds:schemaRef ds:uri="3bb304e3-d164-42e8-8feb-f449c6e00d11"/>
    <ds:schemaRef ds:uri="9f70af92-37e0-488f-8417-a5d7411d194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VF_PowerPoint_Template_2022</Template>
  <TotalTime>0</TotalTime>
  <Words>585</Words>
  <Application>Microsoft Office PowerPoint</Application>
  <PresentationFormat>Bildschirmpräsentation (16:9)</PresentationFormat>
  <Paragraphs>40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5</vt:i4>
      </vt:variant>
    </vt:vector>
  </HeadingPairs>
  <TitlesOfParts>
    <vt:vector size="12" baseType="lpstr">
      <vt:lpstr>-apple-system</vt:lpstr>
      <vt:lpstr>Arial</vt:lpstr>
      <vt:lpstr>Calibri</vt:lpstr>
      <vt:lpstr>Vodafone Lt</vt:lpstr>
      <vt:lpstr>Vodafone Rg</vt:lpstr>
      <vt:lpstr>Vodafone</vt:lpstr>
      <vt:lpstr>Vodafone Business</vt:lpstr>
      <vt:lpstr>Abandon or Maintain 5G CU–DU interface?  L3 measurement based LTM handovers and RAN 3</vt:lpstr>
      <vt:lpstr>Background on L1/L2 Triggered Mobility (LTM)</vt:lpstr>
      <vt:lpstr>RAN 3 issue related to L1/L2 Triggered Mobility (LTM)</vt:lpstr>
      <vt:lpstr>Technical options in RAN WG 3</vt:lpstr>
      <vt:lpstr>RAN 3 options related to L1/L2 Triggered Mobility (LTM)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Alexey Kulakov, Vodafone</dc:creator>
  <cp:keywords/>
  <dc:description/>
  <cp:lastModifiedBy>Alexey Kulakov, Vodafone</cp:lastModifiedBy>
  <cp:revision>5</cp:revision>
  <cp:lastPrinted>2011-08-30T12:20:26Z</cp:lastPrinted>
  <dcterms:created xsi:type="dcterms:W3CDTF">2025-02-05T21:37:17Z</dcterms:created>
  <dcterms:modified xsi:type="dcterms:W3CDTF">2025-02-28T09:40:03Z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0x0101005B4AE645448EAF4AA857901A80BE47EF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2025-02-05T22:02:03Z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b823b72b-7689-40e3-8dfe-b090987b6682</vt:lpwstr>
  </property>
  <property fmtid="{D5CDD505-2E9C-101B-9397-08002B2CF9AE}" pid="10" name="MSIP_Label_17da11e7-ad83-4459-98c6-12a88e2eac78_ContentBits">
    <vt:lpwstr>0</vt:lpwstr>
  </property>
</Properties>
</file>