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4" r:id="rId2"/>
  </p:sldMasterIdLst>
  <p:notesMasterIdLst>
    <p:notesMasterId r:id="rId12"/>
  </p:notesMasterIdLst>
  <p:sldIdLst>
    <p:sldId id="257" r:id="rId3"/>
    <p:sldId id="2311" r:id="rId4"/>
    <p:sldId id="6103985" r:id="rId5"/>
    <p:sldId id="6103987" r:id="rId6"/>
    <p:sldId id="7991" r:id="rId7"/>
    <p:sldId id="7992" r:id="rId8"/>
    <p:sldId id="6103990" r:id="rId9"/>
    <p:sldId id="6103994" r:id="rId10"/>
    <p:sldId id="225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3D1"/>
    <a:srgbClr val="FFFFFF"/>
    <a:srgbClr val="FFCCCC"/>
    <a:srgbClr val="203864"/>
    <a:srgbClr val="ADCDEA"/>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00" autoAdjust="0"/>
    <p:restoredTop sz="89525" autoAdjust="0"/>
  </p:normalViewPr>
  <p:slideViewPr>
    <p:cSldViewPr snapToGrid="0" snapToObjects="1" showGuides="1">
      <p:cViewPr varScale="1">
        <p:scale>
          <a:sx n="79" d="100"/>
          <a:sy n="79" d="100"/>
        </p:scale>
        <p:origin x="1520" y="60"/>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2025/2/28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D2F785-2094-436F-8B04-BBE68CC967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30563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D2F785-2094-436F-8B04-BBE68CC967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3238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D2F785-2094-436F-8B04-BBE68CC967C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19345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2C412C3A-12DB-4A89-BCC1-54016EBAE6CE}" type="slidenum">
              <a:rPr lang="zh-CN" altLang="en-US" smtClean="0"/>
              <a:t>6</a:t>
            </a:fld>
            <a:endParaRPr lang="zh-CN" altLang="en-US"/>
          </a:p>
        </p:txBody>
      </p:sp>
    </p:spTree>
    <p:extLst>
      <p:ext uri="{BB962C8B-B14F-4D97-AF65-F5344CB8AC3E}">
        <p14:creationId xmlns:p14="http://schemas.microsoft.com/office/powerpoint/2010/main" val="4281744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2C412C3A-12DB-4A89-BCC1-54016EBAE6CE}" type="slidenum">
              <a:rPr lang="zh-CN" altLang="en-US" smtClean="0"/>
              <a:t>7</a:t>
            </a:fld>
            <a:endParaRPr lang="zh-CN" altLang="en-US"/>
          </a:p>
        </p:txBody>
      </p:sp>
    </p:spTree>
    <p:extLst>
      <p:ext uri="{BB962C8B-B14F-4D97-AF65-F5344CB8AC3E}">
        <p14:creationId xmlns:p14="http://schemas.microsoft.com/office/powerpoint/2010/main" val="1156387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2C412C3A-12DB-4A89-BCC1-54016EBAE6CE}" type="slidenum">
              <a:rPr lang="zh-CN" altLang="en-US" smtClean="0"/>
              <a:t>8</a:t>
            </a:fld>
            <a:endParaRPr lang="zh-CN" altLang="en-US"/>
          </a:p>
        </p:txBody>
      </p:sp>
    </p:spTree>
    <p:extLst>
      <p:ext uri="{BB962C8B-B14F-4D97-AF65-F5344CB8AC3E}">
        <p14:creationId xmlns:p14="http://schemas.microsoft.com/office/powerpoint/2010/main" val="2258672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xmlns=""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33494462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extLst>
      <p:ext uri="{BB962C8B-B14F-4D97-AF65-F5344CB8AC3E}">
        <p14:creationId xmlns:p14="http://schemas.microsoft.com/office/powerpoint/2010/main" val="38072841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dirty="0"/>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423828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1895031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505031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5" y="0"/>
            <a:ext cx="12173713" cy="6858000"/>
          </a:xfrm>
          <a:prstGeom prst="rect">
            <a:avLst/>
          </a:prstGeom>
        </p:spPr>
      </p:pic>
    </p:spTree>
    <p:extLst>
      <p:ext uri="{BB962C8B-B14F-4D97-AF65-F5344CB8AC3E}">
        <p14:creationId xmlns:p14="http://schemas.microsoft.com/office/powerpoint/2010/main" val="313888359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978726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545475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497230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200151"/>
            <a:ext cx="5384800" cy="3394075"/>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528495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p:spPr>
        <p:txBody>
          <a:bodyPr/>
          <a:lstStyle>
            <a:lvl1pPr>
              <a:defRPr>
                <a:latin typeface="Arial" panose="020B0604020202020204" pitchFamily="34" charset="0"/>
                <a:cs typeface="Arial" panose="020B0604020202020204" pitchFamily="34" charset="0"/>
              </a:defRPr>
            </a:lvl1pPr>
          </a:lstStyle>
          <a:p>
            <a:r>
              <a:rPr lang="zh-CN" altLang="en-US" dirty="0"/>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atin typeface="Arial" panose="020B0604020202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dirty="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atin typeface="Arial" panose="020B0604020202020204" pitchFamily="34" charset="0"/>
                <a:cs typeface="Arial" panose="020B0604020202020204" pitchFamily="34" charset="0"/>
              </a:defRPr>
            </a:lvl1pPr>
            <a:lvl2pPr>
              <a:defRPr sz="2667">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133">
                <a:latin typeface="Arial" panose="020B0604020202020204" pitchFamily="34" charset="0"/>
                <a:cs typeface="Arial" panose="020B0604020202020204" pitchFamily="34" charset="0"/>
              </a:defRPr>
            </a:lvl4pPr>
            <a:lvl5pPr>
              <a:defRPr sz="2133">
                <a:latin typeface="Arial" panose="020B0604020202020204" pitchFamily="34" charset="0"/>
                <a:cs typeface="Arial" panose="020B0604020202020204" pitchFamily="34" charset="0"/>
              </a:defRPr>
            </a:lvl5pPr>
            <a:lvl6pPr>
              <a:defRPr sz="2133"/>
            </a:lvl6pPr>
            <a:lvl7pPr>
              <a:defRPr sz="2133"/>
            </a:lvl7pPr>
            <a:lvl8pPr>
              <a:defRPr sz="2133"/>
            </a:lvl8pPr>
            <a:lvl9pPr>
              <a:defRPr sz="2133"/>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atin typeface="Arial" panose="020B0604020202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3200">
                <a:latin typeface="Arial" panose="020B0604020202020204" pitchFamily="34" charset="0"/>
                <a:cs typeface="Arial" panose="020B0604020202020204" pitchFamily="34" charset="0"/>
              </a:defRPr>
            </a:lvl1pPr>
            <a:lvl2pPr>
              <a:defRPr sz="2667">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133">
                <a:latin typeface="Arial" panose="020B0604020202020204" pitchFamily="34" charset="0"/>
                <a:cs typeface="Arial" panose="020B0604020202020204" pitchFamily="34" charset="0"/>
              </a:defRPr>
            </a:lvl4pPr>
            <a:lvl5pPr>
              <a:defRPr sz="2133">
                <a:latin typeface="Arial" panose="020B0604020202020204" pitchFamily="34" charset="0"/>
                <a:cs typeface="Arial" panose="020B0604020202020204" pitchFamily="34" charset="0"/>
              </a:defRPr>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E3DA9F6-21A4-4A55-9474-961DBC45ED69}" type="datetimeFigureOut">
              <a:rPr lang="zh-CN" altLang="en-US" smtClean="0"/>
              <a:t>2025/2/28</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3589275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31225214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40046834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7" b="1">
                <a:latin typeface="Arial" panose="020B0604020202020204" pitchFamily="34" charset="0"/>
                <a:cs typeface="Arial" panose="020B0604020202020204" pitchFamily="34" charset="0"/>
              </a:defRPr>
            </a:lvl1pPr>
          </a:lstStyle>
          <a:p>
            <a:r>
              <a:rPr lang="zh-CN" altLang="en-US" dirty="0"/>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7">
                <a:latin typeface="Arial" panose="020B0604020202020204" pitchFamily="34" charset="0"/>
                <a:cs typeface="Arial" panose="020B0604020202020204" pitchFamily="34" charset="0"/>
              </a:defRPr>
            </a:lvl1pPr>
            <a:lvl2pPr>
              <a:defRPr sz="3733">
                <a:latin typeface="Arial" panose="020B0604020202020204" pitchFamily="34" charset="0"/>
                <a:cs typeface="Arial" panose="020B0604020202020204" pitchFamily="34" charset="0"/>
              </a:defRPr>
            </a:lvl2pPr>
            <a:lvl3pPr>
              <a:defRPr sz="3200">
                <a:latin typeface="Arial" panose="020B0604020202020204" pitchFamily="34" charset="0"/>
                <a:cs typeface="Arial" panose="020B0604020202020204" pitchFamily="34" charset="0"/>
              </a:defRPr>
            </a:lvl3pPr>
            <a:lvl4pPr>
              <a:defRPr sz="2667">
                <a:latin typeface="Arial" panose="020B0604020202020204" pitchFamily="34" charset="0"/>
                <a:cs typeface="Arial" panose="020B0604020202020204" pitchFamily="34" charset="0"/>
              </a:defRPr>
            </a:lvl4pPr>
            <a:lvl5pPr>
              <a:defRPr sz="2667">
                <a:latin typeface="Arial" panose="020B0604020202020204" pitchFamily="34" charset="0"/>
                <a:cs typeface="Arial" panose="020B0604020202020204" pitchFamily="34" charset="0"/>
              </a:defRPr>
            </a:lvl5pPr>
            <a:lvl6pPr>
              <a:defRPr sz="2667"/>
            </a:lvl6pPr>
            <a:lvl7pPr>
              <a:defRPr sz="2667"/>
            </a:lvl7pPr>
            <a:lvl8pPr>
              <a:defRPr sz="2667"/>
            </a:lvl8pPr>
            <a:lvl9pPr>
              <a:defRPr sz="266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7">
                <a:latin typeface="Arial" panose="020B0604020202020204" pitchFamily="34" charset="0"/>
                <a:cs typeface="Arial" panose="020B0604020202020204" pitchFamily="34" charset="0"/>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8E3DA9F6-21A4-4A55-9474-961DBC45ED69}" type="datetimeFigureOut">
              <a:rPr lang="zh-CN" altLang="en-US" smtClean="0"/>
              <a:t>2025/2/28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80308361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2/28/2025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8E3DA9F6-21A4-4A55-9474-961DBC45ED69}" type="datetimeFigureOut">
              <a:rPr lang="zh-CN" altLang="en-US" smtClean="0"/>
              <a:t>2025/2/28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B43D148-8FED-40DA-9394-4890DD2B1973}" type="slidenum">
              <a:rPr lang="zh-CN" altLang="en-US" smtClean="0"/>
              <a:t>‹#›</a:t>
            </a:fld>
            <a:endParaRPr lang="zh-CN" altLang="en-US"/>
          </a:p>
        </p:txBody>
      </p:sp>
    </p:spTree>
    <p:extLst>
      <p:ext uri="{BB962C8B-B14F-4D97-AF65-F5344CB8AC3E}">
        <p14:creationId xmlns:p14="http://schemas.microsoft.com/office/powerpoint/2010/main" val="255569968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5.png"/><Relationship Id="rId11" Type="http://schemas.openxmlformats.org/officeDocument/2006/relationships/oleObject" Target="../embeddings/oleObject1.bin"/><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3.xml"/><Relationship Id="rId18" Type="http://schemas.openxmlformats.org/officeDocument/2006/relationships/image" Target="../media/image16.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3.xml"/><Relationship Id="rId17" Type="http://schemas.openxmlformats.org/officeDocument/2006/relationships/image" Target="../media/image15.png"/><Relationship Id="rId2" Type="http://schemas.openxmlformats.org/officeDocument/2006/relationships/tags" Target="../tags/tag2.xml"/><Relationship Id="rId16" Type="http://schemas.openxmlformats.org/officeDocument/2006/relationships/image" Target="../media/image1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3.emf"/><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4.xml"/><Relationship Id="rId7" Type="http://schemas.openxmlformats.org/officeDocument/2006/relationships/slideLayout" Target="../slideLayouts/slideLayout13.xml"/><Relationship Id="rId12" Type="http://schemas.openxmlformats.org/officeDocument/2006/relationships/image" Target="../media/image20.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image" Target="../media/image19.png"/><Relationship Id="rId5" Type="http://schemas.openxmlformats.org/officeDocument/2006/relationships/tags" Target="../tags/tag16.xml"/><Relationship Id="rId10" Type="http://schemas.openxmlformats.org/officeDocument/2006/relationships/image" Target="../media/image18.jpeg"/><Relationship Id="rId4" Type="http://schemas.openxmlformats.org/officeDocument/2006/relationships/tags" Target="../tags/tag15.xml"/><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dirty="0">
                <a:solidFill>
                  <a:srgbClr val="0B85CF"/>
                </a:solidFill>
                <a:latin typeface="微软雅黑" panose="020B0503020204020204" charset="-122"/>
                <a:ea typeface="微软雅黑" panose="020B0503020204020204" charset="-122"/>
              </a:rPr>
              <a:t>CMCC</a:t>
            </a:r>
            <a:endParaRPr lang="zh-CN" altLang="en-US" sz="1800" b="0" kern="1200" dirty="0">
              <a:solidFill>
                <a:srgbClr val="0B85CF"/>
              </a:solidFill>
              <a:latin typeface="微软雅黑" panose="020B0503020204020204" charset="-122"/>
              <a:ea typeface="微软雅黑" panose="020B0503020204020204" charset="-122"/>
              <a:cs typeface="+mn-cs"/>
            </a:endParaRPr>
          </a:p>
        </p:txBody>
      </p:sp>
      <p:sp>
        <p:nvSpPr>
          <p:cNvPr id="1048690" name="TextBox 8"/>
          <p:cNvSpPr txBox="1"/>
          <p:nvPr/>
        </p:nvSpPr>
        <p:spPr>
          <a:xfrm>
            <a:off x="230910" y="2603581"/>
            <a:ext cx="11684000" cy="825419"/>
          </a:xfrm>
          <a:prstGeom prst="rect">
            <a:avLst/>
          </a:prstGeom>
          <a:noFill/>
        </p:spPr>
        <p:txBody>
          <a:bodyPr wrap="square" rtlCol="0">
            <a:spAutoFit/>
          </a:bodyPr>
          <a:lstStyle/>
          <a:p>
            <a:pPr algn="ctr">
              <a:lnSpc>
                <a:spcPct val="150000"/>
              </a:lnSpc>
            </a:pPr>
            <a:r>
              <a:rPr lang="en-US" altLang="zh-CN" sz="3600" b="1" dirty="0">
                <a:solidFill>
                  <a:srgbClr val="2583D1"/>
                </a:solidFill>
                <a:latin typeface="微软雅黑" panose="020B0503020204020204" charset="-122"/>
                <a:ea typeface="微软雅黑" panose="020B0503020204020204" charset="-122"/>
              </a:rPr>
              <a:t>Views on ISAC for Rel-20</a:t>
            </a:r>
          </a:p>
        </p:txBody>
      </p:sp>
      <p:sp>
        <p:nvSpPr>
          <p:cNvPr id="3" name="文本框 2">
            <a:extLst>
              <a:ext uri="{FF2B5EF4-FFF2-40B4-BE49-F238E27FC236}">
                <a16:creationId xmlns:a16="http://schemas.microsoft.com/office/drawing/2014/main" id="{052FFADB-680D-26CC-A9E3-CF5DA130BC69}"/>
              </a:ext>
            </a:extLst>
          </p:cNvPr>
          <p:cNvSpPr txBox="1"/>
          <p:nvPr/>
        </p:nvSpPr>
        <p:spPr>
          <a:xfrm>
            <a:off x="101599" y="5411"/>
            <a:ext cx="6055919" cy="1200329"/>
          </a:xfrm>
          <a:prstGeom prst="rect">
            <a:avLst/>
          </a:prstGeom>
          <a:noFill/>
        </p:spPr>
        <p:txBody>
          <a:bodyPr wrap="square">
            <a:spAutoFit/>
          </a:bodyPr>
          <a:lstStyle/>
          <a:p>
            <a:r>
              <a:rPr lang="en-US" altLang="zh-CN" dirty="0">
                <a:solidFill>
                  <a:schemeClr val="accent1"/>
                </a:solidFill>
              </a:rPr>
              <a:t>3GPP TSG RAN Meeting #107						</a:t>
            </a:r>
          </a:p>
          <a:p>
            <a:r>
              <a:rPr lang="en-US" altLang="zh-CN" dirty="0">
                <a:solidFill>
                  <a:schemeClr val="accent1"/>
                </a:solidFill>
              </a:rPr>
              <a:t>Incheon, Korea, March 12-14, 2025</a:t>
            </a:r>
          </a:p>
          <a:p>
            <a:r>
              <a:rPr lang="zh-CN" altLang="en-US" dirty="0">
                <a:solidFill>
                  <a:schemeClr val="accent1"/>
                </a:solidFill>
              </a:rPr>
              <a:t>Agenda </a:t>
            </a:r>
            <a:r>
              <a:rPr lang="en-US" altLang="zh-CN" dirty="0">
                <a:solidFill>
                  <a:schemeClr val="accent1"/>
                </a:solidFill>
              </a:rPr>
              <a:t>item</a:t>
            </a:r>
            <a:r>
              <a:rPr lang="zh-CN" altLang="en-US" dirty="0">
                <a:solidFill>
                  <a:schemeClr val="accent1"/>
                </a:solidFill>
              </a:rPr>
              <a:t>: </a:t>
            </a:r>
            <a:r>
              <a:rPr lang="en-US" altLang="zh-CN" dirty="0">
                <a:solidFill>
                  <a:schemeClr val="accent1"/>
                </a:solidFill>
              </a:rPr>
              <a:t>15.2.9.1</a:t>
            </a:r>
          </a:p>
          <a:p>
            <a:r>
              <a:rPr lang="en-US" altLang="zh-CN" dirty="0">
                <a:solidFill>
                  <a:schemeClr val="accent1"/>
                </a:solidFill>
              </a:rPr>
              <a:t>RP-250261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12CDB77E-7356-0F7E-8E3D-B1B0903FF81D}"/>
              </a:ext>
            </a:extLst>
          </p:cNvPr>
          <p:cNvSpPr txBox="1"/>
          <p:nvPr/>
        </p:nvSpPr>
        <p:spPr>
          <a:xfrm>
            <a:off x="372763" y="260648"/>
            <a:ext cx="7401829"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dirty="0">
                <a:solidFill>
                  <a:prstClr val="black"/>
                </a:solidFill>
                <a:latin typeface="Arial" panose="020B0604020202020204" pitchFamily="34" charset="0"/>
                <a:cs typeface="Arial" panose="020B0604020202020204" pitchFamily="34" charset="0"/>
                <a:sym typeface="+mn-ea"/>
              </a:rPr>
              <a:t>ISAC scenario in Rel-19 </a:t>
            </a:r>
            <a:endParaRPr lang="zh-CN" altLang="en-US" sz="2400" dirty="0">
              <a:solidFill>
                <a:prstClr val="black"/>
              </a:solidFill>
              <a:latin typeface="Arial" panose="020B0604020202020204" pitchFamily="34" charset="0"/>
              <a:cs typeface="Arial" panose="020B0604020202020204" pitchFamily="34" charset="0"/>
            </a:endParaRPr>
          </a:p>
        </p:txBody>
      </p:sp>
      <p:sp>
        <p:nvSpPr>
          <p:cNvPr id="10" name="文本框 9">
            <a:extLst>
              <a:ext uri="{FF2B5EF4-FFF2-40B4-BE49-F238E27FC236}">
                <a16:creationId xmlns:a16="http://schemas.microsoft.com/office/drawing/2014/main" id="{6F124BA1-50D8-9C30-65DF-A8414BC2A15A}"/>
              </a:ext>
            </a:extLst>
          </p:cNvPr>
          <p:cNvSpPr txBox="1"/>
          <p:nvPr/>
        </p:nvSpPr>
        <p:spPr>
          <a:xfrm>
            <a:off x="510338" y="1063498"/>
            <a:ext cx="10945216" cy="2031325"/>
          </a:xfrm>
          <a:prstGeom prst="rect">
            <a:avLst/>
          </a:prstGeom>
          <a:noFill/>
          <a:ln>
            <a:solidFill>
              <a:srgbClr val="0070C0"/>
            </a:solidFill>
            <a:prstDash val="dash"/>
          </a:ln>
        </p:spPr>
        <p:txBody>
          <a:bodyPr wrap="square">
            <a:spAutoFit/>
          </a:bodyPr>
          <a:lstStyle/>
          <a:p>
            <a:pPr defTabSz="1219170" hangingPunct="0"/>
            <a:r>
              <a:rPr lang="en-US" altLang="zh-CN" b="1" dirty="0">
                <a:solidFill>
                  <a:prstClr val="black"/>
                </a:solidFill>
                <a:ea typeface="Calibri" panose="020F0502020204030204" pitchFamily="34" charset="0"/>
                <a:cs typeface="Calibri" panose="020F0502020204030204" pitchFamily="34" charset="0"/>
              </a:rPr>
              <a:t>The study on ISAC in Rel-19 (</a:t>
            </a:r>
            <a:r>
              <a:rPr lang="en-GB" altLang="zh-CN" b="1" dirty="0">
                <a:solidFill>
                  <a:prstClr val="black"/>
                </a:solidFill>
                <a:ea typeface="Calibri" panose="020F0502020204030204" pitchFamily="34" charset="0"/>
                <a:cs typeface="Calibri" panose="020F0502020204030204" pitchFamily="34" charset="0"/>
              </a:rPr>
              <a:t>RP-234069) </a:t>
            </a:r>
            <a:r>
              <a:rPr lang="en-US" altLang="zh-CN" b="1" dirty="0">
                <a:solidFill>
                  <a:prstClr val="black"/>
                </a:solidFill>
                <a:ea typeface="Calibri" panose="020F0502020204030204" pitchFamily="34" charset="0"/>
                <a:cs typeface="Calibri" panose="020F0502020204030204" pitchFamily="34" charset="0"/>
              </a:rPr>
              <a:t>is to </a:t>
            </a:r>
            <a:r>
              <a:rPr lang="en-US" altLang="zh-CN" b="1" dirty="0">
                <a:ea typeface="Calibri" panose="020F0502020204030204" pitchFamily="34" charset="0"/>
                <a:cs typeface="Calibri" panose="020F0502020204030204" pitchFamily="34" charset="0"/>
              </a:rPr>
              <a:t>define channel modelling aspects to support object detection </a:t>
            </a:r>
            <a:r>
              <a:rPr lang="en-GB" altLang="zh-CN" b="1" dirty="0">
                <a:ea typeface="Calibri" panose="020F0502020204030204" pitchFamily="34" charset="0"/>
                <a:cs typeface="Calibri" panose="020F0502020204030204" pitchFamily="34" charset="0"/>
              </a:rPr>
              <a:t>and/or tracking the following sensing targets:</a:t>
            </a:r>
          </a:p>
          <a:p>
            <a:pPr marL="285750" indent="-285750" defTabSz="1219170" hangingPunct="0">
              <a:buFont typeface="Arial" panose="020B0604020202020204" pitchFamily="34" charset="0"/>
              <a:buChar char="•"/>
            </a:pPr>
            <a:r>
              <a:rPr lang="en-GB" altLang="zh-CN" dirty="0">
                <a:effectLst/>
                <a:ea typeface="Calibri" panose="020F0502020204030204" pitchFamily="34" charset="0"/>
                <a:cs typeface="Calibri" panose="020F0502020204030204" pitchFamily="34" charset="0"/>
              </a:rPr>
              <a:t>UAVs</a:t>
            </a:r>
            <a:endParaRPr lang="zh-CN" altLang="zh-CN" dirty="0">
              <a:effectLst/>
              <a:ea typeface="Batang" panose="02030600000101010101" pitchFamily="18" charset="-127"/>
              <a:cs typeface="Calibri" panose="020F0502020204030204" pitchFamily="34" charset="0"/>
            </a:endParaRPr>
          </a:p>
          <a:p>
            <a:pPr marL="285750" indent="-285750" defTabSz="1219170" hangingPunct="0">
              <a:buFont typeface="Arial" panose="020B0604020202020204" pitchFamily="34" charset="0"/>
              <a:buChar char="•"/>
            </a:pPr>
            <a:r>
              <a:rPr lang="en-GB" altLang="zh-CN" dirty="0">
                <a:effectLst/>
                <a:ea typeface="Calibri" panose="020F0502020204030204" pitchFamily="34" charset="0"/>
                <a:cs typeface="Calibri" panose="020F0502020204030204" pitchFamily="34" charset="0"/>
              </a:rPr>
              <a:t>Humans indoors and outdoors</a:t>
            </a:r>
          </a:p>
          <a:p>
            <a:pPr marL="285750" indent="-285750" defTabSz="1219170" hangingPunct="0">
              <a:buFont typeface="Arial" panose="020B0604020202020204" pitchFamily="34" charset="0"/>
              <a:buChar char="•"/>
            </a:pPr>
            <a:r>
              <a:rPr lang="en-GB" altLang="zh-CN" dirty="0">
                <a:effectLst/>
                <a:ea typeface="Calibri" panose="020F0502020204030204" pitchFamily="34" charset="0"/>
                <a:cs typeface="Calibri" panose="020F0502020204030204" pitchFamily="34" charset="0"/>
              </a:rPr>
              <a:t>Automotive vehicles </a:t>
            </a:r>
            <a:endParaRPr lang="zh-CN" altLang="zh-CN" dirty="0">
              <a:effectLst/>
              <a:ea typeface="Batang" panose="02030600000101010101" pitchFamily="18" charset="-127"/>
              <a:cs typeface="Calibri" panose="020F0502020204030204" pitchFamily="34" charset="0"/>
            </a:endParaRPr>
          </a:p>
          <a:p>
            <a:pPr marL="285750" indent="-285750" defTabSz="1219170" hangingPunct="0">
              <a:buFont typeface="Arial" panose="020B0604020202020204" pitchFamily="34" charset="0"/>
              <a:buChar char="•"/>
            </a:pPr>
            <a:r>
              <a:rPr lang="en-GB" altLang="zh-CN" dirty="0">
                <a:effectLst/>
                <a:ea typeface="Calibri" panose="020F0502020204030204" pitchFamily="34" charset="0"/>
                <a:cs typeface="Calibri" panose="020F0502020204030204" pitchFamily="34" charset="0"/>
              </a:rPr>
              <a:t>Automated guided vehicles</a:t>
            </a:r>
          </a:p>
          <a:p>
            <a:pPr marL="285750" indent="-285750" defTabSz="1219170" hangingPunct="0">
              <a:buFont typeface="Arial" panose="020B0604020202020204" pitchFamily="34" charset="0"/>
              <a:buChar char="•"/>
            </a:pPr>
            <a:r>
              <a:rPr lang="en-GB" altLang="zh-CN" dirty="0">
                <a:effectLst/>
                <a:ea typeface="Calibri" panose="020F0502020204030204" pitchFamily="34" charset="0"/>
                <a:cs typeface="Calibri" panose="020F0502020204030204" pitchFamily="34" charset="0"/>
              </a:rPr>
              <a:t>Objects creating hazards on roads/railways  </a:t>
            </a:r>
            <a:endParaRPr lang="en-GB" altLang="zh-CN" dirty="0">
              <a:solidFill>
                <a:prstClr val="black"/>
              </a:solidFill>
              <a:ea typeface="Calibri" panose="020F0502020204030204" pitchFamily="34" charset="0"/>
              <a:cs typeface="Calibri" panose="020F0502020204030204" pitchFamily="34" charset="0"/>
            </a:endParaRPr>
          </a:p>
        </p:txBody>
      </p:sp>
      <p:grpSp>
        <p:nvGrpSpPr>
          <p:cNvPr id="92" name="组合 91">
            <a:extLst>
              <a:ext uri="{FF2B5EF4-FFF2-40B4-BE49-F238E27FC236}">
                <a16:creationId xmlns:a16="http://schemas.microsoft.com/office/drawing/2014/main" id="{37038133-B4E4-DC42-FB46-A8C91F85FA48}"/>
              </a:ext>
            </a:extLst>
          </p:cNvPr>
          <p:cNvGrpSpPr/>
          <p:nvPr/>
        </p:nvGrpSpPr>
        <p:grpSpPr>
          <a:xfrm>
            <a:off x="3017440" y="3328795"/>
            <a:ext cx="6157119" cy="3196328"/>
            <a:chOff x="2850927" y="1726703"/>
            <a:chExt cx="3574213" cy="1731882"/>
          </a:xfrm>
        </p:grpSpPr>
        <p:pic>
          <p:nvPicPr>
            <p:cNvPr id="54" name="Picture 4">
              <a:extLst>
                <a:ext uri="{FF2B5EF4-FFF2-40B4-BE49-F238E27FC236}">
                  <a16:creationId xmlns:a16="http://schemas.microsoft.com/office/drawing/2014/main" id="{A99A10C8-DB49-C4E8-82C8-8BC9ED1C4713}"/>
                </a:ext>
              </a:extLst>
            </p:cNvPr>
            <p:cNvPicPr>
              <a:picLocks noChangeAspect="1" noChangeArrowheads="1"/>
            </p:cNvPicPr>
            <p:nvPr/>
          </p:nvPicPr>
          <p:blipFill>
            <a:blip r:embed="rId3">
              <a:clrChange>
                <a:clrFrom>
                  <a:srgbClr val="F6F6F6"/>
                </a:clrFrom>
                <a:clrTo>
                  <a:srgbClr val="F6F6F6">
                    <a:alpha val="0"/>
                  </a:srgbClr>
                </a:clrTo>
              </a:clrChange>
              <a:alphaModFix amt="37000"/>
              <a:extLst>
                <a:ext uri="{28A0092B-C50C-407E-A947-70E740481C1C}">
                  <a14:useLocalDpi xmlns:a14="http://schemas.microsoft.com/office/drawing/2010/main" val="0"/>
                </a:ext>
              </a:extLst>
            </a:blip>
            <a:srcRect/>
            <a:stretch>
              <a:fillRect/>
            </a:stretch>
          </p:blipFill>
          <p:spPr bwMode="auto">
            <a:xfrm>
              <a:off x="2850927" y="1773161"/>
              <a:ext cx="3574213" cy="1605045"/>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pic>
          <p:nvPicPr>
            <p:cNvPr id="55" name="图片 54">
              <a:extLst>
                <a:ext uri="{FF2B5EF4-FFF2-40B4-BE49-F238E27FC236}">
                  <a16:creationId xmlns:a16="http://schemas.microsoft.com/office/drawing/2014/main" id="{A747A19F-6136-2330-A2C7-99457B69571A}"/>
                </a:ext>
              </a:extLst>
            </p:cNvPr>
            <p:cNvPicPr>
              <a:picLocks noChangeAspect="1"/>
            </p:cNvPicPr>
            <p:nvPr/>
          </p:nvPicPr>
          <p:blipFill>
            <a:blip r:embed="rId4"/>
            <a:stretch>
              <a:fillRect/>
            </a:stretch>
          </p:blipFill>
          <p:spPr>
            <a:xfrm>
              <a:off x="2889154" y="2684553"/>
              <a:ext cx="736477" cy="494000"/>
            </a:xfrm>
            <a:prstGeom prst="rect">
              <a:avLst/>
            </a:prstGeom>
          </p:spPr>
        </p:pic>
        <p:grpSp>
          <p:nvGrpSpPr>
            <p:cNvPr id="56" name="组合 55">
              <a:extLst>
                <a:ext uri="{FF2B5EF4-FFF2-40B4-BE49-F238E27FC236}">
                  <a16:creationId xmlns:a16="http://schemas.microsoft.com/office/drawing/2014/main" id="{00A71C45-9F78-1F3B-AAF8-9C34EC9EB3B9}"/>
                </a:ext>
              </a:extLst>
            </p:cNvPr>
            <p:cNvGrpSpPr/>
            <p:nvPr/>
          </p:nvGrpSpPr>
          <p:grpSpPr>
            <a:xfrm rot="5093672">
              <a:off x="2986160" y="2478425"/>
              <a:ext cx="458174" cy="352967"/>
              <a:chOff x="5001261" y="2669993"/>
              <a:chExt cx="782563" cy="459046"/>
            </a:xfrm>
          </p:grpSpPr>
          <p:cxnSp>
            <p:nvCxnSpPr>
              <p:cNvPr id="57" name="直接箭头连接符 56">
                <a:extLst>
                  <a:ext uri="{FF2B5EF4-FFF2-40B4-BE49-F238E27FC236}">
                    <a16:creationId xmlns:a16="http://schemas.microsoft.com/office/drawing/2014/main" id="{67328276-54F0-C5D2-62B6-9D8462B44DD7}"/>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58" name="直接箭头连接符 57">
                <a:extLst>
                  <a:ext uri="{FF2B5EF4-FFF2-40B4-BE49-F238E27FC236}">
                    <a16:creationId xmlns:a16="http://schemas.microsoft.com/office/drawing/2014/main" id="{D773356A-C0C2-B4AE-9BB9-AD55DB4870F3}"/>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grpSp>
          <p:nvGrpSpPr>
            <p:cNvPr id="59" name="组合 58">
              <a:extLst>
                <a:ext uri="{FF2B5EF4-FFF2-40B4-BE49-F238E27FC236}">
                  <a16:creationId xmlns:a16="http://schemas.microsoft.com/office/drawing/2014/main" id="{C64AC10D-1FC2-05A7-799E-655E0BB24CEC}"/>
                </a:ext>
              </a:extLst>
            </p:cNvPr>
            <p:cNvGrpSpPr/>
            <p:nvPr/>
          </p:nvGrpSpPr>
          <p:grpSpPr>
            <a:xfrm flipH="1" flipV="1">
              <a:off x="4148649" y="2165821"/>
              <a:ext cx="311589" cy="294448"/>
              <a:chOff x="5001261" y="2669993"/>
              <a:chExt cx="782563" cy="459046"/>
            </a:xfrm>
          </p:grpSpPr>
          <p:cxnSp>
            <p:nvCxnSpPr>
              <p:cNvPr id="60" name="直接箭头连接符 59">
                <a:extLst>
                  <a:ext uri="{FF2B5EF4-FFF2-40B4-BE49-F238E27FC236}">
                    <a16:creationId xmlns:a16="http://schemas.microsoft.com/office/drawing/2014/main" id="{EE1B4C03-85B4-3241-62C9-E3BA885E6947}"/>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61" name="直接箭头连接符 60">
                <a:extLst>
                  <a:ext uri="{FF2B5EF4-FFF2-40B4-BE49-F238E27FC236}">
                    <a16:creationId xmlns:a16="http://schemas.microsoft.com/office/drawing/2014/main" id="{A942E5BC-9ECD-1F3E-CE09-37CEA05891C7}"/>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pic>
          <p:nvPicPr>
            <p:cNvPr id="62" name="图片 61">
              <a:extLst>
                <a:ext uri="{FF2B5EF4-FFF2-40B4-BE49-F238E27FC236}">
                  <a16:creationId xmlns:a16="http://schemas.microsoft.com/office/drawing/2014/main" id="{CC1255FD-A268-A639-9AD8-36A17E9C1326}"/>
                </a:ext>
              </a:extLst>
            </p:cNvPr>
            <p:cNvPicPr>
              <a:picLocks noChangeAspect="1"/>
            </p:cNvPicPr>
            <p:nvPr/>
          </p:nvPicPr>
          <p:blipFill>
            <a:blip r:embed="rId5"/>
            <a:stretch>
              <a:fillRect/>
            </a:stretch>
          </p:blipFill>
          <p:spPr>
            <a:xfrm rot="2425201">
              <a:off x="4418010" y="2378818"/>
              <a:ext cx="324000" cy="324000"/>
            </a:xfrm>
            <a:prstGeom prst="rect">
              <a:avLst/>
            </a:prstGeom>
          </p:spPr>
        </p:pic>
        <p:pic>
          <p:nvPicPr>
            <p:cNvPr id="63" name="图片 62">
              <a:extLst>
                <a:ext uri="{FF2B5EF4-FFF2-40B4-BE49-F238E27FC236}">
                  <a16:creationId xmlns:a16="http://schemas.microsoft.com/office/drawing/2014/main" id="{3C3EF90C-03AD-05B4-5226-7D7BBFCE79B1}"/>
                </a:ext>
              </a:extLst>
            </p:cNvPr>
            <p:cNvPicPr>
              <a:picLocks noChangeAspect="1"/>
            </p:cNvPicPr>
            <p:nvPr/>
          </p:nvPicPr>
          <p:blipFill>
            <a:blip r:embed="rId6"/>
            <a:stretch>
              <a:fillRect/>
            </a:stretch>
          </p:blipFill>
          <p:spPr>
            <a:xfrm>
              <a:off x="4889526" y="2541717"/>
              <a:ext cx="216000" cy="216000"/>
            </a:xfrm>
            <a:prstGeom prst="rect">
              <a:avLst/>
            </a:prstGeom>
          </p:spPr>
        </p:pic>
        <p:pic>
          <p:nvPicPr>
            <p:cNvPr id="64" name="图片 63">
              <a:extLst>
                <a:ext uri="{FF2B5EF4-FFF2-40B4-BE49-F238E27FC236}">
                  <a16:creationId xmlns:a16="http://schemas.microsoft.com/office/drawing/2014/main" id="{4245AC63-155E-7D1E-0589-05536C23943C}"/>
                </a:ext>
              </a:extLst>
            </p:cNvPr>
            <p:cNvPicPr>
              <a:picLocks noChangeAspect="1"/>
            </p:cNvPicPr>
            <p:nvPr/>
          </p:nvPicPr>
          <p:blipFill>
            <a:blip r:embed="rId6"/>
            <a:stretch>
              <a:fillRect/>
            </a:stretch>
          </p:blipFill>
          <p:spPr>
            <a:xfrm>
              <a:off x="5030027" y="2711186"/>
              <a:ext cx="216000" cy="216000"/>
            </a:xfrm>
            <a:prstGeom prst="rect">
              <a:avLst/>
            </a:prstGeom>
          </p:spPr>
        </p:pic>
        <p:pic>
          <p:nvPicPr>
            <p:cNvPr id="65" name="图片 64">
              <a:extLst>
                <a:ext uri="{FF2B5EF4-FFF2-40B4-BE49-F238E27FC236}">
                  <a16:creationId xmlns:a16="http://schemas.microsoft.com/office/drawing/2014/main" id="{B632A97F-83AA-8303-8263-236BF123C60F}"/>
                </a:ext>
              </a:extLst>
            </p:cNvPr>
            <p:cNvPicPr>
              <a:picLocks noChangeAspect="1"/>
            </p:cNvPicPr>
            <p:nvPr/>
          </p:nvPicPr>
          <p:blipFill>
            <a:blip r:embed="rId7"/>
            <a:stretch>
              <a:fillRect/>
            </a:stretch>
          </p:blipFill>
          <p:spPr>
            <a:xfrm>
              <a:off x="3988716" y="2623372"/>
              <a:ext cx="549044" cy="479514"/>
            </a:xfrm>
            <a:prstGeom prst="rect">
              <a:avLst/>
            </a:prstGeom>
          </p:spPr>
        </p:pic>
        <p:pic>
          <p:nvPicPr>
            <p:cNvPr id="66" name="图片 65">
              <a:extLst>
                <a:ext uri="{FF2B5EF4-FFF2-40B4-BE49-F238E27FC236}">
                  <a16:creationId xmlns:a16="http://schemas.microsoft.com/office/drawing/2014/main" id="{AA65FB95-2F05-830E-F97D-C6AE6AAC1A65}"/>
                </a:ext>
              </a:extLst>
            </p:cNvPr>
            <p:cNvPicPr>
              <a:picLocks noChangeAspect="1"/>
            </p:cNvPicPr>
            <p:nvPr/>
          </p:nvPicPr>
          <p:blipFill>
            <a:blip r:embed="rId8"/>
            <a:stretch>
              <a:fillRect/>
            </a:stretch>
          </p:blipFill>
          <p:spPr>
            <a:xfrm>
              <a:off x="5944060" y="1726703"/>
              <a:ext cx="221289" cy="221289"/>
            </a:xfrm>
            <a:prstGeom prst="rect">
              <a:avLst/>
            </a:prstGeom>
          </p:spPr>
        </p:pic>
        <p:pic>
          <p:nvPicPr>
            <p:cNvPr id="67" name="图片 66">
              <a:extLst>
                <a:ext uri="{FF2B5EF4-FFF2-40B4-BE49-F238E27FC236}">
                  <a16:creationId xmlns:a16="http://schemas.microsoft.com/office/drawing/2014/main" id="{CAABDC34-0128-84A3-49A3-628A16778EF6}"/>
                </a:ext>
              </a:extLst>
            </p:cNvPr>
            <p:cNvPicPr>
              <a:picLocks noChangeAspect="1"/>
            </p:cNvPicPr>
            <p:nvPr/>
          </p:nvPicPr>
          <p:blipFill>
            <a:blip r:embed="rId8"/>
            <a:stretch>
              <a:fillRect/>
            </a:stretch>
          </p:blipFill>
          <p:spPr>
            <a:xfrm>
              <a:off x="6178729" y="2215773"/>
              <a:ext cx="221289" cy="221289"/>
            </a:xfrm>
            <a:prstGeom prst="rect">
              <a:avLst/>
            </a:prstGeom>
          </p:spPr>
        </p:pic>
        <p:grpSp>
          <p:nvGrpSpPr>
            <p:cNvPr id="68" name="组合 67">
              <a:extLst>
                <a:ext uri="{FF2B5EF4-FFF2-40B4-BE49-F238E27FC236}">
                  <a16:creationId xmlns:a16="http://schemas.microsoft.com/office/drawing/2014/main" id="{8E033DB5-8464-7360-9E5F-FD621D2C2664}"/>
                </a:ext>
              </a:extLst>
            </p:cNvPr>
            <p:cNvGrpSpPr/>
            <p:nvPr/>
          </p:nvGrpSpPr>
          <p:grpSpPr>
            <a:xfrm rot="16756414">
              <a:off x="5569841" y="1900754"/>
              <a:ext cx="458174" cy="352967"/>
              <a:chOff x="5001261" y="2669993"/>
              <a:chExt cx="782563" cy="459046"/>
            </a:xfrm>
          </p:grpSpPr>
          <p:cxnSp>
            <p:nvCxnSpPr>
              <p:cNvPr id="69" name="直接箭头连接符 68">
                <a:extLst>
                  <a:ext uri="{FF2B5EF4-FFF2-40B4-BE49-F238E27FC236}">
                    <a16:creationId xmlns:a16="http://schemas.microsoft.com/office/drawing/2014/main" id="{BC2F433E-206D-898E-42EF-D5A2DAC0D6EE}"/>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70" name="直接箭头连接符 69">
                <a:extLst>
                  <a:ext uri="{FF2B5EF4-FFF2-40B4-BE49-F238E27FC236}">
                    <a16:creationId xmlns:a16="http://schemas.microsoft.com/office/drawing/2014/main" id="{10DF05AF-6771-87E2-4E78-8E7C4FCB217A}"/>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grpSp>
          <p:nvGrpSpPr>
            <p:cNvPr id="71" name="组合 70">
              <a:extLst>
                <a:ext uri="{FF2B5EF4-FFF2-40B4-BE49-F238E27FC236}">
                  <a16:creationId xmlns:a16="http://schemas.microsoft.com/office/drawing/2014/main" id="{4230F87F-4ACD-851C-B79B-87C5375BF1AE}"/>
                </a:ext>
              </a:extLst>
            </p:cNvPr>
            <p:cNvGrpSpPr/>
            <p:nvPr/>
          </p:nvGrpSpPr>
          <p:grpSpPr>
            <a:xfrm rot="19867296">
              <a:off x="5718433" y="2169891"/>
              <a:ext cx="458174" cy="352967"/>
              <a:chOff x="5001261" y="2669993"/>
              <a:chExt cx="782563" cy="459046"/>
            </a:xfrm>
          </p:grpSpPr>
          <p:cxnSp>
            <p:nvCxnSpPr>
              <p:cNvPr id="72" name="直接箭头连接符 71">
                <a:extLst>
                  <a:ext uri="{FF2B5EF4-FFF2-40B4-BE49-F238E27FC236}">
                    <a16:creationId xmlns:a16="http://schemas.microsoft.com/office/drawing/2014/main" id="{4B6B4A36-4EAF-CFDA-5C0F-3023882DD050}"/>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73" name="直接箭头连接符 72">
                <a:extLst>
                  <a:ext uri="{FF2B5EF4-FFF2-40B4-BE49-F238E27FC236}">
                    <a16:creationId xmlns:a16="http://schemas.microsoft.com/office/drawing/2014/main" id="{CEA69995-7677-3133-0E2B-E426D837F8C9}"/>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pic>
          <p:nvPicPr>
            <p:cNvPr id="74" name="图片 73">
              <a:extLst>
                <a:ext uri="{FF2B5EF4-FFF2-40B4-BE49-F238E27FC236}">
                  <a16:creationId xmlns:a16="http://schemas.microsoft.com/office/drawing/2014/main" id="{073A9638-7030-C5E7-FDCF-F9D2F7280844}"/>
                </a:ext>
              </a:extLst>
            </p:cNvPr>
            <p:cNvPicPr>
              <a:picLocks noChangeAspect="1"/>
            </p:cNvPicPr>
            <p:nvPr/>
          </p:nvPicPr>
          <p:blipFill>
            <a:blip r:embed="rId5"/>
            <a:stretch>
              <a:fillRect/>
            </a:stretch>
          </p:blipFill>
          <p:spPr>
            <a:xfrm rot="2050218">
              <a:off x="3847681" y="1987941"/>
              <a:ext cx="324000" cy="324000"/>
            </a:xfrm>
            <a:prstGeom prst="rect">
              <a:avLst/>
            </a:prstGeom>
          </p:spPr>
        </p:pic>
        <p:grpSp>
          <p:nvGrpSpPr>
            <p:cNvPr id="75" name="组合 74">
              <a:extLst>
                <a:ext uri="{FF2B5EF4-FFF2-40B4-BE49-F238E27FC236}">
                  <a16:creationId xmlns:a16="http://schemas.microsoft.com/office/drawing/2014/main" id="{F05783FD-C8DC-8F46-23B1-AD53223226A2}"/>
                </a:ext>
              </a:extLst>
            </p:cNvPr>
            <p:cNvGrpSpPr/>
            <p:nvPr/>
          </p:nvGrpSpPr>
          <p:grpSpPr>
            <a:xfrm rot="18317527">
              <a:off x="3562603" y="2186687"/>
              <a:ext cx="369063" cy="251519"/>
              <a:chOff x="5001261" y="2669993"/>
              <a:chExt cx="782563" cy="459046"/>
            </a:xfrm>
          </p:grpSpPr>
          <p:cxnSp>
            <p:nvCxnSpPr>
              <p:cNvPr id="76" name="直接箭头连接符 75">
                <a:extLst>
                  <a:ext uri="{FF2B5EF4-FFF2-40B4-BE49-F238E27FC236}">
                    <a16:creationId xmlns:a16="http://schemas.microsoft.com/office/drawing/2014/main" id="{7EE76C94-9EEB-7F26-DEAB-14D3C635893F}"/>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77" name="直接箭头连接符 76">
                <a:extLst>
                  <a:ext uri="{FF2B5EF4-FFF2-40B4-BE49-F238E27FC236}">
                    <a16:creationId xmlns:a16="http://schemas.microsoft.com/office/drawing/2014/main" id="{76B08318-8AFF-5215-6167-BFF6DE9F6B79}"/>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pic>
          <p:nvPicPr>
            <p:cNvPr id="78" name="图片 77">
              <a:extLst>
                <a:ext uri="{FF2B5EF4-FFF2-40B4-BE49-F238E27FC236}">
                  <a16:creationId xmlns:a16="http://schemas.microsoft.com/office/drawing/2014/main" id="{DEDA03BB-FA0D-6F2B-1AE7-9A3074758B43}"/>
                </a:ext>
              </a:extLst>
            </p:cNvPr>
            <p:cNvPicPr>
              <a:picLocks noChangeAspect="1"/>
            </p:cNvPicPr>
            <p:nvPr/>
          </p:nvPicPr>
          <p:blipFill>
            <a:blip r:embed="rId5"/>
            <a:stretch>
              <a:fillRect/>
            </a:stretch>
          </p:blipFill>
          <p:spPr>
            <a:xfrm rot="19575006">
              <a:off x="5083196" y="2046641"/>
              <a:ext cx="324000" cy="324000"/>
            </a:xfrm>
            <a:prstGeom prst="rect">
              <a:avLst/>
            </a:prstGeom>
          </p:spPr>
        </p:pic>
        <p:sp>
          <p:nvSpPr>
            <p:cNvPr id="79" name="思想气泡: 云 78">
              <a:extLst>
                <a:ext uri="{FF2B5EF4-FFF2-40B4-BE49-F238E27FC236}">
                  <a16:creationId xmlns:a16="http://schemas.microsoft.com/office/drawing/2014/main" id="{40050447-DF54-F6E0-3026-F805F901CAC9}"/>
                </a:ext>
              </a:extLst>
            </p:cNvPr>
            <p:cNvSpPr/>
            <p:nvPr/>
          </p:nvSpPr>
          <p:spPr>
            <a:xfrm rot="10800000">
              <a:off x="4195571" y="3016554"/>
              <a:ext cx="1432154" cy="442031"/>
            </a:xfrm>
            <a:prstGeom prst="cloudCallout">
              <a:avLst>
                <a:gd name="adj1" fmla="val 29795"/>
                <a:gd name="adj2" fmla="val 70864"/>
              </a:avLst>
            </a:prstGeom>
            <a:no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7469" eaLnBrk="0" fontAlgn="base" hangingPunct="0">
                <a:spcBef>
                  <a:spcPct val="0"/>
                </a:spcBef>
                <a:spcAft>
                  <a:spcPct val="0"/>
                </a:spcAft>
                <a:defRPr/>
              </a:pPr>
              <a:endParaRPr lang="zh-CN" altLang="en-US" sz="2400">
                <a:solidFill>
                  <a:srgbClr val="FFFFFF"/>
                </a:solidFill>
                <a:latin typeface="Arial"/>
                <a:ea typeface="Microsoft YaHei"/>
              </a:endParaRPr>
            </a:p>
          </p:txBody>
        </p:sp>
        <p:pic>
          <p:nvPicPr>
            <p:cNvPr id="80" name="图片 79">
              <a:extLst>
                <a:ext uri="{FF2B5EF4-FFF2-40B4-BE49-F238E27FC236}">
                  <a16:creationId xmlns:a16="http://schemas.microsoft.com/office/drawing/2014/main" id="{9B565423-F712-26A5-8B2D-CEEC0CA6A4DB}"/>
                </a:ext>
              </a:extLst>
            </p:cNvPr>
            <p:cNvPicPr>
              <a:picLocks noChangeAspect="1"/>
            </p:cNvPicPr>
            <p:nvPr/>
          </p:nvPicPr>
          <p:blipFill>
            <a:blip r:embed="rId9"/>
            <a:stretch>
              <a:fillRect/>
            </a:stretch>
          </p:blipFill>
          <p:spPr>
            <a:xfrm>
              <a:off x="4556860" y="2172912"/>
              <a:ext cx="248145" cy="248145"/>
            </a:xfrm>
            <a:prstGeom prst="rect">
              <a:avLst/>
            </a:prstGeom>
          </p:spPr>
        </p:pic>
        <p:pic>
          <p:nvPicPr>
            <p:cNvPr id="81" name="图片 80">
              <a:extLst>
                <a:ext uri="{FF2B5EF4-FFF2-40B4-BE49-F238E27FC236}">
                  <a16:creationId xmlns:a16="http://schemas.microsoft.com/office/drawing/2014/main" id="{B883DE08-BAAA-9FC6-5605-21FDB566BC6E}"/>
                </a:ext>
              </a:extLst>
            </p:cNvPr>
            <p:cNvPicPr>
              <a:picLocks noChangeAspect="1"/>
            </p:cNvPicPr>
            <p:nvPr/>
          </p:nvPicPr>
          <p:blipFill>
            <a:blip r:embed="rId10"/>
            <a:stretch>
              <a:fillRect/>
            </a:stretch>
          </p:blipFill>
          <p:spPr>
            <a:xfrm>
              <a:off x="3309054" y="1771262"/>
              <a:ext cx="393472" cy="393472"/>
            </a:xfrm>
            <a:prstGeom prst="rect">
              <a:avLst/>
            </a:prstGeom>
          </p:spPr>
        </p:pic>
        <p:grpSp>
          <p:nvGrpSpPr>
            <p:cNvPr id="82" name="组合 81">
              <a:extLst>
                <a:ext uri="{FF2B5EF4-FFF2-40B4-BE49-F238E27FC236}">
                  <a16:creationId xmlns:a16="http://schemas.microsoft.com/office/drawing/2014/main" id="{4916FD1E-FF19-3CA3-AD9E-B0249740F01E}"/>
                </a:ext>
              </a:extLst>
            </p:cNvPr>
            <p:cNvGrpSpPr/>
            <p:nvPr/>
          </p:nvGrpSpPr>
          <p:grpSpPr>
            <a:xfrm rot="15207135">
              <a:off x="3262441" y="2079234"/>
              <a:ext cx="304872" cy="191414"/>
              <a:chOff x="5001261" y="2669993"/>
              <a:chExt cx="782563" cy="459046"/>
            </a:xfrm>
          </p:grpSpPr>
          <p:cxnSp>
            <p:nvCxnSpPr>
              <p:cNvPr id="83" name="直接箭头连接符 82">
                <a:extLst>
                  <a:ext uri="{FF2B5EF4-FFF2-40B4-BE49-F238E27FC236}">
                    <a16:creationId xmlns:a16="http://schemas.microsoft.com/office/drawing/2014/main" id="{5D9C3303-AD94-9B95-B4F0-226EBDEFBB02}"/>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84" name="直接箭头连接符 83">
                <a:extLst>
                  <a:ext uri="{FF2B5EF4-FFF2-40B4-BE49-F238E27FC236}">
                    <a16:creationId xmlns:a16="http://schemas.microsoft.com/office/drawing/2014/main" id="{B24168BE-E329-B098-2B1E-A50EA0A1FCB8}"/>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graphicFrame>
          <p:nvGraphicFramePr>
            <p:cNvPr id="85" name="对象 84">
              <a:extLst>
                <a:ext uri="{FF2B5EF4-FFF2-40B4-BE49-F238E27FC236}">
                  <a16:creationId xmlns:a16="http://schemas.microsoft.com/office/drawing/2014/main" id="{83242CA5-6BF3-D6F0-C405-9FF78BA23F72}"/>
                </a:ext>
              </a:extLst>
            </p:cNvPr>
            <p:cNvGraphicFramePr>
              <a:graphicFrameLocks noChangeAspect="1"/>
            </p:cNvGraphicFramePr>
            <p:nvPr/>
          </p:nvGraphicFramePr>
          <p:xfrm>
            <a:off x="5429704" y="2255216"/>
            <a:ext cx="358708" cy="567724"/>
          </p:xfrm>
          <a:graphic>
            <a:graphicData uri="http://schemas.openxmlformats.org/presentationml/2006/ole">
              <mc:AlternateContent xmlns:mc="http://schemas.openxmlformats.org/markup-compatibility/2006">
                <mc:Choice xmlns:v="urn:schemas-microsoft-com:vml" Requires="v">
                  <p:oleObj name="Visio" r:id="rId11" imgW="762000" imgH="1524000" progId="">
                    <p:embed/>
                  </p:oleObj>
                </mc:Choice>
                <mc:Fallback>
                  <p:oleObj name="Visio" r:id="rId11" imgW="762000" imgH="1524000" progId="">
                    <p:embed/>
                    <p:pic>
                      <p:nvPicPr>
                        <p:cNvPr id="85" name="对象 84">
                          <a:extLst>
                            <a:ext uri="{FF2B5EF4-FFF2-40B4-BE49-F238E27FC236}">
                              <a16:creationId xmlns:a16="http://schemas.microsoft.com/office/drawing/2014/main" id="{83242CA5-6BF3-D6F0-C405-9FF78BA23F7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29704" y="2255216"/>
                          <a:ext cx="358708" cy="567724"/>
                        </a:xfrm>
                        <a:prstGeom prst="rect">
                          <a:avLst/>
                        </a:prstGeom>
                        <a:noFill/>
                      </p:spPr>
                    </p:pic>
                  </p:oleObj>
                </mc:Fallback>
              </mc:AlternateContent>
            </a:graphicData>
          </a:graphic>
        </p:graphicFrame>
        <p:graphicFrame>
          <p:nvGraphicFramePr>
            <p:cNvPr id="86" name="对象 85">
              <a:extLst>
                <a:ext uri="{FF2B5EF4-FFF2-40B4-BE49-F238E27FC236}">
                  <a16:creationId xmlns:a16="http://schemas.microsoft.com/office/drawing/2014/main" id="{1C766CBB-5BBB-9DE8-1896-2B1AC4B105DB}"/>
                </a:ext>
              </a:extLst>
            </p:cNvPr>
            <p:cNvGraphicFramePr>
              <a:graphicFrameLocks noChangeAspect="1"/>
            </p:cNvGraphicFramePr>
            <p:nvPr/>
          </p:nvGraphicFramePr>
          <p:xfrm>
            <a:off x="3348315" y="2284402"/>
            <a:ext cx="266513" cy="421807"/>
          </p:xfrm>
          <a:graphic>
            <a:graphicData uri="http://schemas.openxmlformats.org/presentationml/2006/ole">
              <mc:AlternateContent xmlns:mc="http://schemas.openxmlformats.org/markup-compatibility/2006">
                <mc:Choice xmlns:v="urn:schemas-microsoft-com:vml" Requires="v">
                  <p:oleObj name="Visio" r:id="rId11" imgW="762000" imgH="1524000" progId="">
                    <p:embed/>
                  </p:oleObj>
                </mc:Choice>
                <mc:Fallback>
                  <p:oleObj name="Visio" r:id="rId11" imgW="762000" imgH="1524000" progId="">
                    <p:embed/>
                    <p:pic>
                      <p:nvPicPr>
                        <p:cNvPr id="86" name="对象 85">
                          <a:extLst>
                            <a:ext uri="{FF2B5EF4-FFF2-40B4-BE49-F238E27FC236}">
                              <a16:creationId xmlns:a16="http://schemas.microsoft.com/office/drawing/2014/main" id="{1C766CBB-5BBB-9DE8-1896-2B1AC4B105D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48315" y="2284402"/>
                          <a:ext cx="266513" cy="421807"/>
                        </a:xfrm>
                        <a:prstGeom prst="rect">
                          <a:avLst/>
                        </a:prstGeom>
                        <a:noFill/>
                      </p:spPr>
                    </p:pic>
                  </p:oleObj>
                </mc:Fallback>
              </mc:AlternateContent>
            </a:graphicData>
          </a:graphic>
        </p:graphicFrame>
        <p:pic>
          <p:nvPicPr>
            <p:cNvPr id="87" name="图片 86">
              <a:extLst>
                <a:ext uri="{FF2B5EF4-FFF2-40B4-BE49-F238E27FC236}">
                  <a16:creationId xmlns:a16="http://schemas.microsoft.com/office/drawing/2014/main" id="{A9397DAF-C80A-7872-C62D-6CD39E86680A}"/>
                </a:ext>
              </a:extLst>
            </p:cNvPr>
            <p:cNvPicPr>
              <a:picLocks noChangeAspect="1"/>
            </p:cNvPicPr>
            <p:nvPr/>
          </p:nvPicPr>
          <p:blipFill>
            <a:blip r:embed="rId6"/>
            <a:stretch>
              <a:fillRect/>
            </a:stretch>
          </p:blipFill>
          <p:spPr>
            <a:xfrm>
              <a:off x="4472832" y="3151394"/>
              <a:ext cx="216000" cy="216000"/>
            </a:xfrm>
            <a:prstGeom prst="rect">
              <a:avLst/>
            </a:prstGeom>
          </p:spPr>
        </p:pic>
        <p:pic>
          <p:nvPicPr>
            <p:cNvPr id="88" name="图片 87" descr="图标&#10;&#10;描述已自动生成">
              <a:extLst>
                <a:ext uri="{FF2B5EF4-FFF2-40B4-BE49-F238E27FC236}">
                  <a16:creationId xmlns:a16="http://schemas.microsoft.com/office/drawing/2014/main" id="{03F42D2E-08B5-844A-61BA-A22B8A37338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778469" y="3085511"/>
              <a:ext cx="307158" cy="304117"/>
            </a:xfrm>
            <a:prstGeom prst="rect">
              <a:avLst/>
            </a:prstGeom>
          </p:spPr>
        </p:pic>
        <p:grpSp>
          <p:nvGrpSpPr>
            <p:cNvPr id="89" name="组合 88">
              <a:extLst>
                <a:ext uri="{FF2B5EF4-FFF2-40B4-BE49-F238E27FC236}">
                  <a16:creationId xmlns:a16="http://schemas.microsoft.com/office/drawing/2014/main" id="{83FC6712-B1BD-41C6-D64B-C34F5D23A1A4}"/>
                </a:ext>
              </a:extLst>
            </p:cNvPr>
            <p:cNvGrpSpPr/>
            <p:nvPr/>
          </p:nvGrpSpPr>
          <p:grpSpPr>
            <a:xfrm rot="17337532">
              <a:off x="5094575" y="2351850"/>
              <a:ext cx="458174" cy="352967"/>
              <a:chOff x="5001261" y="2669993"/>
              <a:chExt cx="782563" cy="459046"/>
            </a:xfrm>
          </p:grpSpPr>
          <p:cxnSp>
            <p:nvCxnSpPr>
              <p:cNvPr id="90" name="直接箭头连接符 89">
                <a:extLst>
                  <a:ext uri="{FF2B5EF4-FFF2-40B4-BE49-F238E27FC236}">
                    <a16:creationId xmlns:a16="http://schemas.microsoft.com/office/drawing/2014/main" id="{2C6FA400-F68A-633E-2629-3BDF94A85955}"/>
                  </a:ext>
                </a:extLst>
              </p:cNvPr>
              <p:cNvCxnSpPr>
                <a:cxnSpLocks/>
              </p:cNvCxnSpPr>
              <p:nvPr/>
            </p:nvCxnSpPr>
            <p:spPr>
              <a:xfrm>
                <a:off x="5060811" y="2669993"/>
                <a:ext cx="723013" cy="375315"/>
              </a:xfrm>
              <a:prstGeom prst="straightConnector1">
                <a:avLst/>
              </a:prstGeom>
              <a:noFill/>
              <a:ln w="38100" cap="flat" cmpd="sng" algn="ctr">
                <a:solidFill>
                  <a:schemeClr val="accent1"/>
                </a:solidFill>
                <a:prstDash val="solid"/>
                <a:miter lim="800000"/>
                <a:tailEnd type="triangle"/>
              </a:ln>
              <a:effectLst/>
            </p:spPr>
          </p:cxnSp>
          <p:cxnSp>
            <p:nvCxnSpPr>
              <p:cNvPr id="91" name="直接箭头连接符 90">
                <a:extLst>
                  <a:ext uri="{FF2B5EF4-FFF2-40B4-BE49-F238E27FC236}">
                    <a16:creationId xmlns:a16="http://schemas.microsoft.com/office/drawing/2014/main" id="{0336A4F6-A23F-0146-CDE1-C0FF8A0F4A85}"/>
                  </a:ext>
                </a:extLst>
              </p:cNvPr>
              <p:cNvCxnSpPr>
                <a:cxnSpLocks/>
              </p:cNvCxnSpPr>
              <p:nvPr/>
            </p:nvCxnSpPr>
            <p:spPr>
              <a:xfrm flipH="1" flipV="1">
                <a:off x="5001261" y="2791284"/>
                <a:ext cx="683687" cy="337755"/>
              </a:xfrm>
              <a:prstGeom prst="straightConnector1">
                <a:avLst/>
              </a:prstGeom>
              <a:noFill/>
              <a:ln w="38100" cap="flat" cmpd="sng" algn="ctr">
                <a:solidFill>
                  <a:srgbClr val="FFC000"/>
                </a:solidFill>
                <a:prstDash val="sysDash"/>
                <a:miter lim="800000"/>
                <a:tailEnd type="triangle"/>
              </a:ln>
              <a:effectLst/>
            </p:spPr>
          </p:cxnSp>
        </p:grpSp>
      </p:grpSp>
    </p:spTree>
    <p:extLst>
      <p:ext uri="{BB962C8B-B14F-4D97-AF65-F5344CB8AC3E}">
        <p14:creationId xmlns:p14="http://schemas.microsoft.com/office/powerpoint/2010/main" val="565500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675ADF4C-AAAB-090E-C305-2C005D5BC756}"/>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dirty="0">
                <a:solidFill>
                  <a:prstClr val="black"/>
                </a:solidFill>
                <a:latin typeface="Arial" panose="020B0604020202020204" pitchFamily="34" charset="0"/>
                <a:cs typeface="Arial" panose="020B0604020202020204" pitchFamily="34" charset="0"/>
                <a:sym typeface="+mn-ea"/>
              </a:rPr>
              <a:t>Requirement and capability of sensing for UAV</a:t>
            </a:r>
            <a:endParaRPr lang="zh-CN" altLang="en-US" sz="2400" dirty="0">
              <a:solidFill>
                <a:prstClr val="black"/>
              </a:solidFill>
              <a:latin typeface="Arial" panose="020B0604020202020204" pitchFamily="34" charset="0"/>
              <a:cs typeface="Arial" panose="020B0604020202020204" pitchFamily="34" charset="0"/>
            </a:endParaRPr>
          </a:p>
        </p:txBody>
      </p:sp>
      <p:sp>
        <p:nvSpPr>
          <p:cNvPr id="20" name="矩形 19">
            <a:extLst>
              <a:ext uri="{FF2B5EF4-FFF2-40B4-BE49-F238E27FC236}">
                <a16:creationId xmlns:a16="http://schemas.microsoft.com/office/drawing/2014/main" id="{D7B6F9F1-6329-D923-065D-D58E84FEE1EC}"/>
              </a:ext>
            </a:extLst>
          </p:cNvPr>
          <p:cNvSpPr/>
          <p:nvPr/>
        </p:nvSpPr>
        <p:spPr>
          <a:xfrm>
            <a:off x="554929" y="3571261"/>
            <a:ext cx="2360612" cy="2652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latin typeface="等线"/>
              <a:ea typeface="等线" panose="02010600030101010101" pitchFamily="2" charset="-122"/>
            </a:endParaRPr>
          </a:p>
        </p:txBody>
      </p:sp>
      <p:sp>
        <p:nvSpPr>
          <p:cNvPr id="21" name="矩形 20">
            <a:extLst>
              <a:ext uri="{FF2B5EF4-FFF2-40B4-BE49-F238E27FC236}">
                <a16:creationId xmlns:a16="http://schemas.microsoft.com/office/drawing/2014/main" id="{F8CB4B9A-C8FD-1B6C-1B51-4E4F9C2CE8C2}"/>
              </a:ext>
            </a:extLst>
          </p:cNvPr>
          <p:cNvSpPr/>
          <p:nvPr>
            <p:custDataLst>
              <p:tags r:id="rId1"/>
            </p:custDataLst>
          </p:nvPr>
        </p:nvSpPr>
        <p:spPr>
          <a:xfrm>
            <a:off x="554927" y="1316409"/>
            <a:ext cx="2360613" cy="318769"/>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nchor="ctr" anchorCtr="0">
            <a:noAutofit/>
          </a:bodyPr>
          <a:lstStyle/>
          <a:p>
            <a:pPr algn="ctr" defTabSz="914377"/>
            <a:r>
              <a:rPr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Requirement</a:t>
            </a:r>
            <a:endParaRPr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文本框 23">
            <a:extLst>
              <a:ext uri="{FF2B5EF4-FFF2-40B4-BE49-F238E27FC236}">
                <a16:creationId xmlns:a16="http://schemas.microsoft.com/office/drawing/2014/main" id="{00A95599-FC32-301C-71C2-0B75532A14DC}"/>
              </a:ext>
            </a:extLst>
          </p:cNvPr>
          <p:cNvSpPr txBox="1"/>
          <p:nvPr/>
        </p:nvSpPr>
        <p:spPr>
          <a:xfrm>
            <a:off x="504127" y="3571260"/>
            <a:ext cx="2574291" cy="2633028"/>
          </a:xfrm>
          <a:prstGeom prst="rect">
            <a:avLst/>
          </a:prstGeom>
          <a:noFill/>
        </p:spPr>
        <p:txBody>
          <a:bodyPr wrap="square" rtlCol="0" anchor="t">
            <a:spAutoFit/>
          </a:bodyPr>
          <a:lstStyle/>
          <a:p>
            <a:pPr marL="171446" lvl="1" indent="-171446"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Sensing</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rPr>
              <a:t>RCS</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0.01m</a:t>
            </a:r>
            <a:r>
              <a:rPr lang="en-US" altLang="zh-CN" sz="1067"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zh-CN"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Coverage</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dirty="0">
                <a:latin typeface="微软雅黑" panose="020B0503020204020204" pitchFamily="34" charset="-122"/>
                <a:ea typeface="微软雅黑" panose="020B0503020204020204" pitchFamily="34" charset="-122"/>
                <a:sym typeface="+mn-ea"/>
              </a:rPr>
              <a:t>10m~1000m</a:t>
            </a:r>
            <a:endParaRPr lang="zh-CN" altLang="en-US" sz="1067"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Velocity range</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5~100km/h</a:t>
            </a:r>
          </a:p>
          <a:p>
            <a:pPr marL="457189" lvl="2" defTabSz="914377">
              <a:lnSpc>
                <a:spcPct val="130000"/>
              </a:lnSpc>
            </a:pPr>
            <a:r>
              <a:rPr lang="en-US" altLang="zh-CN"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Latency:</a:t>
            </a:r>
            <a:r>
              <a:rPr lang="zh-CN" altLang="en-US"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≤1000</a:t>
            </a:r>
            <a:r>
              <a:rPr lang="en-US" altLang="zh-CN" sz="1067"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ms</a:t>
            </a:r>
            <a:endParaRPr lang="zh-CN" altLang="en-US"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Reliability</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Missed detection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 </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False alarm</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a:t>
            </a: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sym typeface="+mn-ea"/>
              </a:rPr>
              <a:t>Accuracy</a:t>
            </a:r>
            <a:endParaRPr lang="zh-CN" altLang="en-US" sz="1067" b="1"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Positioning</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m</a:t>
            </a:r>
            <a:endPar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Range resolution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10m</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Angular accuracy</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1</a:t>
            </a:r>
            <a:r>
              <a:rPr lang="en-US" altLang="zh-CN" sz="1067"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o</a:t>
            </a:r>
          </a:p>
        </p:txBody>
      </p:sp>
      <p:sp>
        <p:nvSpPr>
          <p:cNvPr id="25" name="矩形 2">
            <a:extLst>
              <a:ext uri="{FF2B5EF4-FFF2-40B4-BE49-F238E27FC236}">
                <a16:creationId xmlns:a16="http://schemas.microsoft.com/office/drawing/2014/main" id="{F2FF5B39-6534-5AA0-7A70-E0393D69DF60}"/>
              </a:ext>
            </a:extLst>
          </p:cNvPr>
          <p:cNvSpPr/>
          <p:nvPr>
            <p:custDataLst>
              <p:tags r:id="rId2"/>
            </p:custDataLst>
          </p:nvPr>
        </p:nvSpPr>
        <p:spPr>
          <a:xfrm>
            <a:off x="554927" y="1170994"/>
            <a:ext cx="2360613" cy="5052695"/>
          </a:xfrm>
          <a:prstGeom prst="rect">
            <a:avLst/>
          </a:prstGeom>
          <a:noFill/>
          <a:ln w="12700">
            <a:gradFill flip="none" rotWithShape="1">
              <a:gsLst>
                <a:gs pos="85000">
                  <a:schemeClr val="bg1">
                    <a:alpha val="0"/>
                  </a:schemeClr>
                </a:gs>
                <a:gs pos="15000">
                  <a:schemeClr val="bg1">
                    <a:alpha val="0"/>
                  </a:schemeClr>
                </a:gs>
                <a:gs pos="100000">
                  <a:srgbClr val="00B0F0"/>
                </a:gs>
                <a:gs pos="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3" tIns="43571" rIns="87143" bIns="43571" rtlCol="0" anchor="ctr"/>
          <a:lstStyle/>
          <a:p>
            <a:pPr algn="ctr" defTabSz="914377">
              <a:spcAft>
                <a:spcPts val="600"/>
              </a:spcAft>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A23D383E-3AD7-FA1B-63BC-4E9516BD75BD}"/>
              </a:ext>
            </a:extLst>
          </p:cNvPr>
          <p:cNvGrpSpPr/>
          <p:nvPr/>
        </p:nvGrpSpPr>
        <p:grpSpPr>
          <a:xfrm>
            <a:off x="2978449" y="1170993"/>
            <a:ext cx="2360612" cy="5063304"/>
            <a:chOff x="41910" y="1767205"/>
            <a:chExt cx="2360613" cy="5063305"/>
          </a:xfrm>
        </p:grpSpPr>
        <p:sp>
          <p:nvSpPr>
            <p:cNvPr id="27" name="矩形 26">
              <a:extLst>
                <a:ext uri="{FF2B5EF4-FFF2-40B4-BE49-F238E27FC236}">
                  <a16:creationId xmlns:a16="http://schemas.microsoft.com/office/drawing/2014/main" id="{0B08DC15-65A9-1234-6A48-1310C196FA71}"/>
                </a:ext>
              </a:extLst>
            </p:cNvPr>
            <p:cNvSpPr/>
            <p:nvPr/>
          </p:nvSpPr>
          <p:spPr>
            <a:xfrm>
              <a:off x="41911" y="4167472"/>
              <a:ext cx="2360612" cy="26630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等线"/>
                <a:ea typeface="等线" panose="02010600030101010101" pitchFamily="2" charset="-122"/>
              </a:endParaRPr>
            </a:p>
          </p:txBody>
        </p:sp>
        <p:sp>
          <p:nvSpPr>
            <p:cNvPr id="28" name="矩形 27">
              <a:extLst>
                <a:ext uri="{FF2B5EF4-FFF2-40B4-BE49-F238E27FC236}">
                  <a16:creationId xmlns:a16="http://schemas.microsoft.com/office/drawing/2014/main" id="{DFBC2827-CFA4-52D3-8D2E-FF610760110B}"/>
                </a:ext>
              </a:extLst>
            </p:cNvPr>
            <p:cNvSpPr/>
            <p:nvPr>
              <p:custDataLst>
                <p:tags r:id="rId10"/>
              </p:custDataLst>
            </p:nvPr>
          </p:nvSpPr>
          <p:spPr>
            <a:xfrm>
              <a:off x="277674" y="1912620"/>
              <a:ext cx="1994535" cy="318770"/>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nchor="ctr" anchorCtr="0">
              <a:noAutofit/>
            </a:bodyPr>
            <a:lstStyle/>
            <a:p>
              <a:pPr algn="ctr" defTabSz="914377"/>
              <a:r>
                <a:rPr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Test of protype</a:t>
              </a:r>
              <a:endParaRPr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1" name="矩形 2">
              <a:extLst>
                <a:ext uri="{FF2B5EF4-FFF2-40B4-BE49-F238E27FC236}">
                  <a16:creationId xmlns:a16="http://schemas.microsoft.com/office/drawing/2014/main" id="{DD4571BF-CF02-CEC1-35CC-5D13563E56E5}"/>
                </a:ext>
              </a:extLst>
            </p:cNvPr>
            <p:cNvSpPr/>
            <p:nvPr>
              <p:custDataLst>
                <p:tags r:id="rId11"/>
              </p:custDataLst>
            </p:nvPr>
          </p:nvSpPr>
          <p:spPr>
            <a:xfrm>
              <a:off x="41910" y="1767205"/>
              <a:ext cx="2360613" cy="5052695"/>
            </a:xfrm>
            <a:prstGeom prst="rect">
              <a:avLst/>
            </a:prstGeom>
            <a:noFill/>
            <a:ln w="12700">
              <a:gradFill flip="none" rotWithShape="1">
                <a:gsLst>
                  <a:gs pos="85000">
                    <a:schemeClr val="bg1">
                      <a:alpha val="0"/>
                    </a:schemeClr>
                  </a:gs>
                  <a:gs pos="15000">
                    <a:schemeClr val="bg1">
                      <a:alpha val="0"/>
                    </a:schemeClr>
                  </a:gs>
                  <a:gs pos="100000">
                    <a:srgbClr val="00B0F0"/>
                  </a:gs>
                  <a:gs pos="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3" tIns="43571" rIns="87143" bIns="43571" rtlCol="0" anchor="ctr"/>
            <a:lstStyle/>
            <a:p>
              <a:pPr algn="ctr" defTabSz="914377">
                <a:spcAft>
                  <a:spcPts val="600"/>
                </a:spcAft>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pic>
        <p:nvPicPr>
          <p:cNvPr id="32" name="图片 31">
            <a:extLst>
              <a:ext uri="{FF2B5EF4-FFF2-40B4-BE49-F238E27FC236}">
                <a16:creationId xmlns:a16="http://schemas.microsoft.com/office/drawing/2014/main" id="{3CC0F58D-4B89-65C4-5F3A-F9E05302EDB2}"/>
              </a:ext>
            </a:extLst>
          </p:cNvPr>
          <p:cNvPicPr>
            <a:picLocks noChangeAspect="1"/>
          </p:cNvPicPr>
          <p:nvPr>
            <p:custDataLst>
              <p:tags r:id="rId3"/>
            </p:custDataLst>
          </p:nvPr>
        </p:nvPicPr>
        <p:blipFill>
          <a:blip r:embed="rId14"/>
          <a:stretch>
            <a:fillRect/>
          </a:stretch>
        </p:blipFill>
        <p:spPr>
          <a:xfrm>
            <a:off x="602203" y="1763870"/>
            <a:ext cx="2257200" cy="1512127"/>
          </a:xfrm>
          <a:prstGeom prst="rect">
            <a:avLst/>
          </a:prstGeom>
        </p:spPr>
      </p:pic>
      <p:sp>
        <p:nvSpPr>
          <p:cNvPr id="34" name="文本框 33">
            <a:extLst>
              <a:ext uri="{FF2B5EF4-FFF2-40B4-BE49-F238E27FC236}">
                <a16:creationId xmlns:a16="http://schemas.microsoft.com/office/drawing/2014/main" id="{AE72E267-B880-C3AA-8F6B-850B3CE66505}"/>
              </a:ext>
            </a:extLst>
          </p:cNvPr>
          <p:cNvSpPr txBox="1"/>
          <p:nvPr/>
        </p:nvSpPr>
        <p:spPr>
          <a:xfrm>
            <a:off x="2915540" y="3588697"/>
            <a:ext cx="2423520" cy="1138838"/>
          </a:xfrm>
          <a:prstGeom prst="rect">
            <a:avLst/>
          </a:prstGeom>
          <a:noFill/>
        </p:spPr>
        <p:txBody>
          <a:bodyPr wrap="square">
            <a:spAutoFit/>
          </a:bodyPr>
          <a:lstStyle/>
          <a:p>
            <a:pPr marL="171446" lvl="1" indent="-171446"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Sensing</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rPr>
              <a:t>RCS</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0.01m</a:t>
            </a:r>
            <a:r>
              <a:rPr lang="en-US" altLang="zh-CN" sz="1067" b="1"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zh-CN"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Coverage:</a:t>
            </a:r>
            <a:r>
              <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b="1" dirty="0">
                <a:latin typeface="微软雅黑" panose="020B0503020204020204" pitchFamily="34" charset="-122"/>
                <a:ea typeface="微软雅黑" panose="020B0503020204020204" pitchFamily="34" charset="-122"/>
                <a:sym typeface="+mn-ea"/>
              </a:rPr>
              <a:t>1000m</a:t>
            </a:r>
            <a:endPar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sym typeface="+mn-ea"/>
              </a:rPr>
              <a:t>Accuracy</a:t>
            </a:r>
            <a:endParaRPr lang="zh-CN" altLang="en-US" sz="1067" b="1"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Positioning</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meters level</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5" name="组合 84">
            <a:extLst>
              <a:ext uri="{FF2B5EF4-FFF2-40B4-BE49-F238E27FC236}">
                <a16:creationId xmlns:a16="http://schemas.microsoft.com/office/drawing/2014/main" id="{B58EC151-5226-90AA-871A-C52A27E24D5C}"/>
              </a:ext>
            </a:extLst>
          </p:cNvPr>
          <p:cNvGrpSpPr/>
          <p:nvPr/>
        </p:nvGrpSpPr>
        <p:grpSpPr>
          <a:xfrm>
            <a:off x="6079315" y="2002839"/>
            <a:ext cx="5168959" cy="3389003"/>
            <a:chOff x="4561022" y="2283718"/>
            <a:chExt cx="3876719" cy="2541752"/>
          </a:xfrm>
        </p:grpSpPr>
        <p:sp>
          <p:nvSpPr>
            <p:cNvPr id="38" name="椭圆 37">
              <a:extLst>
                <a:ext uri="{FF2B5EF4-FFF2-40B4-BE49-F238E27FC236}">
                  <a16:creationId xmlns:a16="http://schemas.microsoft.com/office/drawing/2014/main" id="{790A5B34-8F50-1974-EB0B-3D87E797AB88}"/>
                </a:ext>
              </a:extLst>
            </p:cNvPr>
            <p:cNvSpPr>
              <a:spLocks noChangeAspect="1"/>
            </p:cNvSpPr>
            <p:nvPr/>
          </p:nvSpPr>
          <p:spPr>
            <a:xfrm flipV="1">
              <a:off x="4561022" y="3624868"/>
              <a:ext cx="2382784" cy="1166008"/>
            </a:xfrm>
            <a:prstGeom prst="ellipse">
              <a:avLst/>
            </a:prstGeom>
            <a:gradFill>
              <a:gsLst>
                <a:gs pos="0">
                  <a:srgbClr val="05DAE3">
                    <a:alpha val="36000"/>
                  </a:srgbClr>
                </a:gs>
                <a:gs pos="41000">
                  <a:srgbClr val="05DAE3">
                    <a:alpha val="0"/>
                  </a:srgbClr>
                </a:gs>
                <a:gs pos="89000">
                  <a:srgbClr val="05DAE3">
                    <a:alpha val="0"/>
                  </a:srgbClr>
                </a:gs>
              </a:gsLst>
              <a:lin ang="5400000" scaled="1"/>
            </a:gradFill>
            <a:ln w="12700" cap="flat" cmpd="sng" algn="ctr">
              <a:gradFill>
                <a:gsLst>
                  <a:gs pos="0">
                    <a:srgbClr val="05DAE3"/>
                  </a:gs>
                  <a:gs pos="100000">
                    <a:srgbClr val="05DAE3">
                      <a:alpha val="0"/>
                    </a:srgbClr>
                  </a:gs>
                </a:gsLst>
                <a:lin ang="5400000" scaled="1"/>
              </a:gradFill>
              <a:prstDash val="solid"/>
              <a:miter lim="800000"/>
            </a:ln>
            <a:effectLst/>
          </p:spPr>
          <p:txBody>
            <a:bodyPr rtlCol="0" anchor="ctr"/>
            <a:lstStyle>
              <a:defPPr>
                <a:defRPr lang="zh-CN"/>
              </a:defPPr>
              <a:lvl1pPr marL="0" algn="l" defTabSz="767715" rtl="0" eaLnBrk="1" latinLnBrk="0" hangingPunct="1">
                <a:defRPr sz="1510" kern="1200">
                  <a:solidFill>
                    <a:schemeClr val="tx1"/>
                  </a:solidFill>
                  <a:latin typeface="+mn-lt"/>
                  <a:ea typeface="+mn-ea"/>
                  <a:cs typeface="+mn-cs"/>
                </a:defRPr>
              </a:lvl1pPr>
              <a:lvl2pPr marL="384175" algn="l" defTabSz="767715" rtl="0" eaLnBrk="1" latinLnBrk="0" hangingPunct="1">
                <a:defRPr sz="1510" kern="1200">
                  <a:solidFill>
                    <a:schemeClr val="tx1"/>
                  </a:solidFill>
                  <a:latin typeface="+mn-lt"/>
                  <a:ea typeface="+mn-ea"/>
                  <a:cs typeface="+mn-cs"/>
                </a:defRPr>
              </a:lvl2pPr>
              <a:lvl3pPr marL="767715" algn="l" defTabSz="767715" rtl="0" eaLnBrk="1" latinLnBrk="0" hangingPunct="1">
                <a:defRPr sz="1510" kern="1200">
                  <a:solidFill>
                    <a:schemeClr val="tx1"/>
                  </a:solidFill>
                  <a:latin typeface="+mn-lt"/>
                  <a:ea typeface="+mn-ea"/>
                  <a:cs typeface="+mn-cs"/>
                </a:defRPr>
              </a:lvl3pPr>
              <a:lvl4pPr marL="1151890" algn="l" defTabSz="767715" rtl="0" eaLnBrk="1" latinLnBrk="0" hangingPunct="1">
                <a:defRPr sz="1510" kern="1200">
                  <a:solidFill>
                    <a:schemeClr val="tx1"/>
                  </a:solidFill>
                  <a:latin typeface="+mn-lt"/>
                  <a:ea typeface="+mn-ea"/>
                  <a:cs typeface="+mn-cs"/>
                </a:defRPr>
              </a:lvl4pPr>
              <a:lvl5pPr marL="1536065" algn="l" defTabSz="767715" rtl="0" eaLnBrk="1" latinLnBrk="0" hangingPunct="1">
                <a:defRPr sz="1510" kern="1200">
                  <a:solidFill>
                    <a:schemeClr val="tx1"/>
                  </a:solidFill>
                  <a:latin typeface="+mn-lt"/>
                  <a:ea typeface="+mn-ea"/>
                  <a:cs typeface="+mn-cs"/>
                </a:defRPr>
              </a:lvl5pPr>
              <a:lvl6pPr marL="1919605" algn="l" defTabSz="767715" rtl="0" eaLnBrk="1" latinLnBrk="0" hangingPunct="1">
                <a:defRPr sz="1510" kern="1200">
                  <a:solidFill>
                    <a:schemeClr val="tx1"/>
                  </a:solidFill>
                  <a:latin typeface="+mn-lt"/>
                  <a:ea typeface="+mn-ea"/>
                  <a:cs typeface="+mn-cs"/>
                </a:defRPr>
              </a:lvl6pPr>
              <a:lvl7pPr marL="2303780" algn="l" defTabSz="767715" rtl="0" eaLnBrk="1" latinLnBrk="0" hangingPunct="1">
                <a:defRPr sz="1510" kern="1200">
                  <a:solidFill>
                    <a:schemeClr val="tx1"/>
                  </a:solidFill>
                  <a:latin typeface="+mn-lt"/>
                  <a:ea typeface="+mn-ea"/>
                  <a:cs typeface="+mn-cs"/>
                </a:defRPr>
              </a:lvl7pPr>
              <a:lvl8pPr marL="2687955" algn="l" defTabSz="767715" rtl="0" eaLnBrk="1" latinLnBrk="0" hangingPunct="1">
                <a:defRPr sz="1510" kern="1200">
                  <a:solidFill>
                    <a:schemeClr val="tx1"/>
                  </a:solidFill>
                  <a:latin typeface="+mn-lt"/>
                  <a:ea typeface="+mn-ea"/>
                  <a:cs typeface="+mn-cs"/>
                </a:defRPr>
              </a:lvl8pPr>
              <a:lvl9pPr marL="3071495" algn="l" defTabSz="767715" rtl="0" eaLnBrk="1" latinLnBrk="0" hangingPunct="1">
                <a:defRPr sz="1510" kern="1200">
                  <a:solidFill>
                    <a:schemeClr val="tx1"/>
                  </a:solidFill>
                  <a:latin typeface="+mn-lt"/>
                  <a:ea typeface="+mn-ea"/>
                  <a:cs typeface="+mn-cs"/>
                </a:defRPr>
              </a:lvl9pPr>
            </a:lstStyle>
            <a:p>
              <a:pPr algn="ctr" defTabSz="457189">
                <a:defRPr/>
              </a:pPr>
              <a:endParaRPr lang="zh-CN" altLang="en-US" sz="1600" kern="0">
                <a:solidFill>
                  <a:srgbClr val="4472C4">
                    <a:lumMod val="40000"/>
                    <a:lumOff val="60000"/>
                  </a:srgbClr>
                </a:solidFill>
                <a:latin typeface="微软雅黑" panose="020B0503020204020204" charset="-122"/>
                <a:ea typeface="微软雅黑" panose="020B0503020204020204" charset="-122"/>
              </a:endParaRPr>
            </a:p>
          </p:txBody>
        </p:sp>
        <p:pic>
          <p:nvPicPr>
            <p:cNvPr id="39" name="图片 38">
              <a:extLst>
                <a:ext uri="{FF2B5EF4-FFF2-40B4-BE49-F238E27FC236}">
                  <a16:creationId xmlns:a16="http://schemas.microsoft.com/office/drawing/2014/main" id="{8E8DE098-5CD6-1640-C81D-44CD815B9642}"/>
                </a:ext>
              </a:extLst>
            </p:cNvPr>
            <p:cNvPicPr>
              <a:picLocks noChangeAspect="1" noChangeArrowheads="1"/>
            </p:cNvPicPr>
            <p:nvPr/>
          </p:nvPicPr>
          <p:blipFill>
            <a:blip r:embed="rId15" cstate="print">
              <a:duotone>
                <a:srgbClr val="4BC1D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flipH="1">
              <a:off x="4582543" y="3021006"/>
              <a:ext cx="735205" cy="1776992"/>
            </a:xfrm>
            <a:prstGeom prst="rect">
              <a:avLst/>
            </a:prstGeom>
            <a:noFill/>
          </p:spPr>
        </p:pic>
        <p:pic>
          <p:nvPicPr>
            <p:cNvPr id="40" name="图片 39" descr="WPS图片-抠图">
              <a:extLst>
                <a:ext uri="{FF2B5EF4-FFF2-40B4-BE49-F238E27FC236}">
                  <a16:creationId xmlns:a16="http://schemas.microsoft.com/office/drawing/2014/main" id="{6241F2C8-79BD-D6E7-0278-97EFEB8BA330}"/>
                </a:ext>
              </a:extLst>
            </p:cNvPr>
            <p:cNvPicPr>
              <a:picLocks noChangeAspect="1"/>
            </p:cNvPicPr>
            <p:nvPr>
              <p:custDataLst>
                <p:tags r:id="rId4"/>
              </p:custDataLst>
            </p:nvPr>
          </p:nvPicPr>
          <p:blipFill>
            <a:blip r:embed="rId16" cstate="print"/>
            <a:stretch>
              <a:fillRect/>
            </a:stretch>
          </p:blipFill>
          <p:spPr>
            <a:xfrm>
              <a:off x="6069968" y="4049148"/>
              <a:ext cx="286274" cy="405966"/>
            </a:xfrm>
            <a:prstGeom prst="rect">
              <a:avLst/>
            </a:prstGeom>
          </p:spPr>
        </p:pic>
        <p:sp>
          <p:nvSpPr>
            <p:cNvPr id="41" name="任意多边形: 形状 432">
              <a:extLst>
                <a:ext uri="{FF2B5EF4-FFF2-40B4-BE49-F238E27FC236}">
                  <a16:creationId xmlns:a16="http://schemas.microsoft.com/office/drawing/2014/main" id="{66FC2080-3E0B-739B-9B49-ACD43E64642F}"/>
                </a:ext>
              </a:extLst>
            </p:cNvPr>
            <p:cNvSpPr/>
            <p:nvPr/>
          </p:nvSpPr>
          <p:spPr>
            <a:xfrm rot="17160000">
              <a:off x="5410527" y="3453668"/>
              <a:ext cx="408510" cy="831797"/>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9000">
                  <a:sysClr val="window" lastClr="FFFFFF"/>
                </a:gs>
                <a:gs pos="100000">
                  <a:srgbClr val="92D050">
                    <a:alpha val="53000"/>
                  </a:srgbClr>
                </a:gs>
              </a:gsLst>
              <a:lin ang="5400000" scaled="0"/>
            </a:gradFill>
            <a:ln w="25400" cap="flat" cmpd="sng" algn="ctr">
              <a:noFill/>
              <a:prstDash val="solid"/>
            </a:ln>
            <a:effectLst/>
          </p:spPr>
          <p:txBody>
            <a:bodyPr wrap="square" rtlCol="0" anchor="ctr">
              <a:noAutofit/>
            </a:bodyPr>
            <a:lstStyle/>
            <a:p>
              <a:pPr algn="ctr" defTabSz="914377"/>
              <a:endParaRPr lang="zh-CN" altLang="en-US" sz="1351">
                <a:solidFill>
                  <a:srgbClr val="000000"/>
                </a:solidFill>
                <a:latin typeface="微软雅黑" panose="020B0503020204020204" charset="-122"/>
                <a:ea typeface="微软雅黑" panose="020B0503020204020204" charset="-122"/>
              </a:endParaRPr>
            </a:p>
          </p:txBody>
        </p:sp>
        <p:pic>
          <p:nvPicPr>
            <p:cNvPr id="42" name="图片 41" descr="WPS图片-抠图">
              <a:extLst>
                <a:ext uri="{FF2B5EF4-FFF2-40B4-BE49-F238E27FC236}">
                  <a16:creationId xmlns:a16="http://schemas.microsoft.com/office/drawing/2014/main" id="{211324F5-FCA0-06EE-95C2-A2834A606E96}"/>
                </a:ext>
              </a:extLst>
            </p:cNvPr>
            <p:cNvPicPr>
              <a:picLocks noChangeAspect="1"/>
            </p:cNvPicPr>
            <p:nvPr>
              <p:custDataLst>
                <p:tags r:id="rId5"/>
              </p:custDataLst>
            </p:nvPr>
          </p:nvPicPr>
          <p:blipFill>
            <a:blip r:embed="rId16" cstate="print"/>
            <a:stretch>
              <a:fillRect/>
            </a:stretch>
          </p:blipFill>
          <p:spPr>
            <a:xfrm>
              <a:off x="5609527" y="4419503"/>
              <a:ext cx="286274" cy="405966"/>
            </a:xfrm>
            <a:prstGeom prst="rect">
              <a:avLst/>
            </a:prstGeom>
          </p:spPr>
        </p:pic>
        <p:pic>
          <p:nvPicPr>
            <p:cNvPr id="43" name="图片 42" descr="WPS图片-抠图">
              <a:extLst>
                <a:ext uri="{FF2B5EF4-FFF2-40B4-BE49-F238E27FC236}">
                  <a16:creationId xmlns:a16="http://schemas.microsoft.com/office/drawing/2014/main" id="{1BF3760A-C641-A1E9-F6A2-C3F59779D445}"/>
                </a:ext>
              </a:extLst>
            </p:cNvPr>
            <p:cNvPicPr>
              <a:picLocks noChangeAspect="1"/>
            </p:cNvPicPr>
            <p:nvPr>
              <p:custDataLst>
                <p:tags r:id="rId6"/>
              </p:custDataLst>
            </p:nvPr>
          </p:nvPicPr>
          <p:blipFill>
            <a:blip r:embed="rId16" cstate="print"/>
            <a:stretch>
              <a:fillRect/>
            </a:stretch>
          </p:blipFill>
          <p:spPr>
            <a:xfrm>
              <a:off x="6656030" y="4009467"/>
              <a:ext cx="286274" cy="405966"/>
            </a:xfrm>
            <a:prstGeom prst="rect">
              <a:avLst/>
            </a:prstGeom>
          </p:spPr>
        </p:pic>
        <p:cxnSp>
          <p:nvCxnSpPr>
            <p:cNvPr id="46" name="直接箭头连接符 45">
              <a:extLst>
                <a:ext uri="{FF2B5EF4-FFF2-40B4-BE49-F238E27FC236}">
                  <a16:creationId xmlns:a16="http://schemas.microsoft.com/office/drawing/2014/main" id="{5A1B5C93-DF45-BA8C-4812-BC9F2B798E26}"/>
                </a:ext>
              </a:extLst>
            </p:cNvPr>
            <p:cNvCxnSpPr/>
            <p:nvPr/>
          </p:nvCxnSpPr>
          <p:spPr>
            <a:xfrm>
              <a:off x="5317747" y="3534314"/>
              <a:ext cx="1414356" cy="614036"/>
            </a:xfrm>
            <a:prstGeom prst="straightConnector1">
              <a:avLst/>
            </a:prstGeom>
            <a:ln w="12700">
              <a:solidFill>
                <a:srgbClr val="7030A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3112EB89-7E53-B681-8AC7-A2AAB43E4CA6}"/>
                </a:ext>
              </a:extLst>
            </p:cNvPr>
            <p:cNvCxnSpPr/>
            <p:nvPr/>
          </p:nvCxnSpPr>
          <p:spPr>
            <a:xfrm>
              <a:off x="5292723" y="3574504"/>
              <a:ext cx="752221" cy="670505"/>
            </a:xfrm>
            <a:prstGeom prst="straightConnector1">
              <a:avLst/>
            </a:prstGeom>
            <a:ln w="127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65" name="图片 64">
              <a:extLst>
                <a:ext uri="{FF2B5EF4-FFF2-40B4-BE49-F238E27FC236}">
                  <a16:creationId xmlns:a16="http://schemas.microsoft.com/office/drawing/2014/main" id="{382EE3FD-9D7E-3646-4E87-F408DEE2DD2A}"/>
                </a:ext>
              </a:extLst>
            </p:cNvPr>
            <p:cNvPicPr>
              <a:picLocks noChangeAspect="1" noChangeArrowheads="1"/>
            </p:cNvPicPr>
            <p:nvPr/>
          </p:nvPicPr>
          <p:blipFill>
            <a:blip r:embed="rId15" cstate="print">
              <a:duotone>
                <a:srgbClr val="4BC1D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flipH="1">
              <a:off x="4582543" y="3020802"/>
              <a:ext cx="735221" cy="1777197"/>
            </a:xfrm>
            <a:prstGeom prst="rect">
              <a:avLst/>
            </a:prstGeom>
            <a:noFill/>
          </p:spPr>
        </p:pic>
        <p:pic>
          <p:nvPicPr>
            <p:cNvPr id="66" name="图片 65" descr="无人机">
              <a:extLst>
                <a:ext uri="{FF2B5EF4-FFF2-40B4-BE49-F238E27FC236}">
                  <a16:creationId xmlns:a16="http://schemas.microsoft.com/office/drawing/2014/main" id="{A9F26E5D-2C59-5389-CA16-A06F11031353}"/>
                </a:ext>
              </a:extLst>
            </p:cNvPr>
            <p:cNvPicPr>
              <a:picLocks noChangeAspect="1"/>
            </p:cNvPicPr>
            <p:nvPr/>
          </p:nvPicPr>
          <p:blipFill>
            <a:blip r:embed="rId17"/>
            <a:stretch>
              <a:fillRect/>
            </a:stretch>
          </p:blipFill>
          <p:spPr>
            <a:xfrm>
              <a:off x="7852287" y="2323549"/>
              <a:ext cx="377036" cy="420011"/>
            </a:xfrm>
            <a:prstGeom prst="rect">
              <a:avLst/>
            </a:prstGeom>
          </p:spPr>
        </p:pic>
        <p:sp>
          <p:nvSpPr>
            <p:cNvPr id="67" name="椭圆 66">
              <a:extLst>
                <a:ext uri="{FF2B5EF4-FFF2-40B4-BE49-F238E27FC236}">
                  <a16:creationId xmlns:a16="http://schemas.microsoft.com/office/drawing/2014/main" id="{C10845C4-C465-82B5-4204-E282056EF3D9}"/>
                </a:ext>
              </a:extLst>
            </p:cNvPr>
            <p:cNvSpPr/>
            <p:nvPr/>
          </p:nvSpPr>
          <p:spPr>
            <a:xfrm>
              <a:off x="7300871" y="2323549"/>
              <a:ext cx="154480" cy="156393"/>
            </a:xfrm>
            <a:prstGeom prst="ellipse">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FFFFFF"/>
                </a:solidFill>
                <a:latin typeface="微软雅黑" panose="020B0503020204020204" charset="-122"/>
                <a:ea typeface="微软雅黑" panose="020B0503020204020204" charset="-122"/>
              </a:endParaRPr>
            </a:p>
          </p:txBody>
        </p:sp>
        <p:cxnSp>
          <p:nvCxnSpPr>
            <p:cNvPr id="68" name="直接箭头连接符 67">
              <a:extLst>
                <a:ext uri="{FF2B5EF4-FFF2-40B4-BE49-F238E27FC236}">
                  <a16:creationId xmlns:a16="http://schemas.microsoft.com/office/drawing/2014/main" id="{BFF1C8B5-02DC-67B4-1F62-D4D50AC7F12E}"/>
                </a:ext>
              </a:extLst>
            </p:cNvPr>
            <p:cNvCxnSpPr>
              <a:endCxn id="81" idx="2"/>
            </p:cNvCxnSpPr>
            <p:nvPr/>
          </p:nvCxnSpPr>
          <p:spPr>
            <a:xfrm flipV="1">
              <a:off x="5259114" y="2588943"/>
              <a:ext cx="2510435" cy="950800"/>
            </a:xfrm>
            <a:prstGeom prst="straightConnector1">
              <a:avLst/>
            </a:prstGeom>
            <a:ln w="12700">
              <a:solidFill>
                <a:srgbClr val="FFC000"/>
              </a:solidFill>
              <a:tailEnd type="none"/>
            </a:ln>
          </p:spPr>
          <p:style>
            <a:lnRef idx="1">
              <a:schemeClr val="accent1"/>
            </a:lnRef>
            <a:fillRef idx="0">
              <a:schemeClr val="accent1"/>
            </a:fillRef>
            <a:effectRef idx="0">
              <a:schemeClr val="accent1"/>
            </a:effectRef>
            <a:fontRef idx="minor">
              <a:schemeClr val="tx1"/>
            </a:fontRef>
          </p:style>
        </p:cxnSp>
        <p:pic>
          <p:nvPicPr>
            <p:cNvPr id="69" name="图片 68" descr="无人机">
              <a:extLst>
                <a:ext uri="{FF2B5EF4-FFF2-40B4-BE49-F238E27FC236}">
                  <a16:creationId xmlns:a16="http://schemas.microsoft.com/office/drawing/2014/main" id="{8F7E7A3C-60A4-477A-2F3D-3E79341CAC65}"/>
                </a:ext>
              </a:extLst>
            </p:cNvPr>
            <p:cNvPicPr>
              <a:picLocks noChangeAspect="1"/>
            </p:cNvPicPr>
            <p:nvPr/>
          </p:nvPicPr>
          <p:blipFill>
            <a:blip r:embed="rId17"/>
            <a:stretch>
              <a:fillRect/>
            </a:stretch>
          </p:blipFill>
          <p:spPr>
            <a:xfrm>
              <a:off x="6037332" y="2283718"/>
              <a:ext cx="377036" cy="347738"/>
            </a:xfrm>
            <a:prstGeom prst="rect">
              <a:avLst/>
            </a:prstGeom>
            <a:ln>
              <a:solidFill>
                <a:srgbClr val="FF3300"/>
              </a:solidFill>
              <a:prstDash val="sysDot"/>
            </a:ln>
          </p:spPr>
        </p:pic>
        <p:sp>
          <p:nvSpPr>
            <p:cNvPr id="70" name="文本框 69">
              <a:extLst>
                <a:ext uri="{FF2B5EF4-FFF2-40B4-BE49-F238E27FC236}">
                  <a16:creationId xmlns:a16="http://schemas.microsoft.com/office/drawing/2014/main" id="{D2B5D51F-C9BD-BFED-EEB7-9EA3EFB2181E}"/>
                </a:ext>
              </a:extLst>
            </p:cNvPr>
            <p:cNvSpPr txBox="1"/>
            <p:nvPr/>
          </p:nvSpPr>
          <p:spPr>
            <a:xfrm>
              <a:off x="7802539" y="2608493"/>
              <a:ext cx="635202" cy="184666"/>
            </a:xfrm>
            <a:prstGeom prst="rect">
              <a:avLst/>
            </a:prstGeom>
            <a:noFill/>
          </p:spPr>
          <p:txBody>
            <a:bodyPr wrap="square" rtlCol="0">
              <a:spAutoFit/>
            </a:bodyPr>
            <a:lstStyle/>
            <a:p>
              <a:pPr defTabSz="914377"/>
              <a:endParaRPr lang="zh-CN" altLang="en-US" sz="1000" dirty="0">
                <a:solidFill>
                  <a:srgbClr val="00B050"/>
                </a:solidFill>
                <a:latin typeface="微软雅黑" panose="020B0503020204020204" charset="-122"/>
                <a:ea typeface="微软雅黑" panose="020B0503020204020204" charset="-122"/>
              </a:endParaRPr>
            </a:p>
          </p:txBody>
        </p:sp>
        <p:sp>
          <p:nvSpPr>
            <p:cNvPr id="72" name="文本框 71">
              <a:extLst>
                <a:ext uri="{FF2B5EF4-FFF2-40B4-BE49-F238E27FC236}">
                  <a16:creationId xmlns:a16="http://schemas.microsoft.com/office/drawing/2014/main" id="{F670DCD8-94FB-04B0-E637-1052B2CD8D13}"/>
                </a:ext>
              </a:extLst>
            </p:cNvPr>
            <p:cNvSpPr txBox="1"/>
            <p:nvPr/>
          </p:nvSpPr>
          <p:spPr>
            <a:xfrm>
              <a:off x="7788924" y="2611455"/>
              <a:ext cx="583359" cy="206747"/>
            </a:xfrm>
            <a:prstGeom prst="rect">
              <a:avLst/>
            </a:prstGeom>
            <a:noFill/>
          </p:spPr>
          <p:txBody>
            <a:bodyPr wrap="square" rtlCol="0">
              <a:noAutofit/>
            </a:bodyPr>
            <a:lstStyle/>
            <a:p>
              <a:pPr defTabSz="914377"/>
              <a:r>
                <a:rPr lang="en-US" altLang="zh-CN" sz="1000" dirty="0">
                  <a:solidFill>
                    <a:srgbClr val="000000"/>
                  </a:solidFill>
                  <a:latin typeface="微软雅黑" panose="020B0503020204020204" charset="-122"/>
                  <a:ea typeface="微软雅黑" panose="020B0503020204020204" charset="-122"/>
                  <a:cs typeface="微软雅黑" panose="020B0503020204020204" charset="-122"/>
                </a:rPr>
                <a:t>Target-1</a:t>
              </a:r>
              <a:endParaRPr lang="zh-CN" altLang="en-US" sz="1000" dirty="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74" name="图片 73" descr="无人机">
              <a:extLst>
                <a:ext uri="{FF2B5EF4-FFF2-40B4-BE49-F238E27FC236}">
                  <a16:creationId xmlns:a16="http://schemas.microsoft.com/office/drawing/2014/main" id="{28BF32EF-9AB3-30F8-A5CE-3ACF46301F78}"/>
                </a:ext>
              </a:extLst>
            </p:cNvPr>
            <p:cNvPicPr>
              <a:picLocks noChangeAspect="1"/>
            </p:cNvPicPr>
            <p:nvPr/>
          </p:nvPicPr>
          <p:blipFill>
            <a:blip r:embed="rId17"/>
            <a:stretch>
              <a:fillRect/>
            </a:stretch>
          </p:blipFill>
          <p:spPr>
            <a:xfrm>
              <a:off x="7045848" y="3020802"/>
              <a:ext cx="377036" cy="420011"/>
            </a:xfrm>
            <a:prstGeom prst="rect">
              <a:avLst/>
            </a:prstGeom>
          </p:spPr>
        </p:pic>
        <p:sp>
          <p:nvSpPr>
            <p:cNvPr id="75" name="文本框 74">
              <a:extLst>
                <a:ext uri="{FF2B5EF4-FFF2-40B4-BE49-F238E27FC236}">
                  <a16:creationId xmlns:a16="http://schemas.microsoft.com/office/drawing/2014/main" id="{AD7AF92C-6B1B-BE83-7AA3-3DBB037296A1}"/>
                </a:ext>
              </a:extLst>
            </p:cNvPr>
            <p:cNvSpPr txBox="1"/>
            <p:nvPr/>
          </p:nvSpPr>
          <p:spPr>
            <a:xfrm>
              <a:off x="6983009" y="3419487"/>
              <a:ext cx="690186" cy="272504"/>
            </a:xfrm>
            <a:prstGeom prst="rect">
              <a:avLst/>
            </a:prstGeom>
            <a:noFill/>
          </p:spPr>
          <p:txBody>
            <a:bodyPr wrap="square" rtlCol="0">
              <a:noAutofit/>
            </a:bodyPr>
            <a:lstStyle/>
            <a:p>
              <a:pPr defTabSz="914377"/>
              <a:r>
                <a:rPr lang="en-US" altLang="zh-CN" sz="1000" dirty="0">
                  <a:solidFill>
                    <a:srgbClr val="000000"/>
                  </a:solidFill>
                  <a:latin typeface="微软雅黑" panose="020B0503020204020204" charset="-122"/>
                  <a:ea typeface="微软雅黑" panose="020B0503020204020204" charset="-122"/>
                  <a:cs typeface="微软雅黑" panose="020B0503020204020204" charset="-122"/>
                </a:rPr>
                <a:t>Taget-2</a:t>
              </a:r>
            </a:p>
          </p:txBody>
        </p:sp>
        <p:sp>
          <p:nvSpPr>
            <p:cNvPr id="76" name="椭圆 75">
              <a:extLst>
                <a:ext uri="{FF2B5EF4-FFF2-40B4-BE49-F238E27FC236}">
                  <a16:creationId xmlns:a16="http://schemas.microsoft.com/office/drawing/2014/main" id="{5E736A27-ECAB-8085-E940-A159E6B3BDB9}"/>
                </a:ext>
              </a:extLst>
            </p:cNvPr>
            <p:cNvSpPr/>
            <p:nvPr/>
          </p:nvSpPr>
          <p:spPr>
            <a:xfrm>
              <a:off x="7167861" y="3312262"/>
              <a:ext cx="133010" cy="14632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FFFFFF"/>
                </a:solidFill>
                <a:latin typeface="微软雅黑" panose="020B0503020204020204" charset="-122"/>
                <a:ea typeface="微软雅黑" panose="020B0503020204020204" charset="-122"/>
              </a:endParaRPr>
            </a:p>
          </p:txBody>
        </p:sp>
        <p:sp>
          <p:nvSpPr>
            <p:cNvPr id="77" name="文本框 76">
              <a:extLst>
                <a:ext uri="{FF2B5EF4-FFF2-40B4-BE49-F238E27FC236}">
                  <a16:creationId xmlns:a16="http://schemas.microsoft.com/office/drawing/2014/main" id="{4FCAAC8C-ED8D-E693-E690-28CECD2CA4BB}"/>
                </a:ext>
              </a:extLst>
            </p:cNvPr>
            <p:cNvSpPr txBox="1"/>
            <p:nvPr/>
          </p:nvSpPr>
          <p:spPr>
            <a:xfrm>
              <a:off x="5770732" y="2915948"/>
              <a:ext cx="1046276" cy="268357"/>
            </a:xfrm>
            <a:prstGeom prst="rect">
              <a:avLst/>
            </a:prstGeom>
            <a:noFill/>
          </p:spPr>
          <p:txBody>
            <a:bodyPr wrap="square" rtlCol="0">
              <a:noAutofit/>
            </a:bodyPr>
            <a:lstStyle/>
            <a:p>
              <a:pPr defTabSz="914377"/>
              <a:r>
                <a:rPr lang="en-US" altLang="zh-CN" sz="1000" b="1" dirty="0">
                  <a:solidFill>
                    <a:srgbClr val="ED7D31"/>
                  </a:solidFill>
                  <a:latin typeface="微软雅黑" panose="020B0503020204020204" charset="-122"/>
                  <a:ea typeface="微软雅黑" panose="020B0503020204020204" charset="-122"/>
                </a:rPr>
                <a:t>Sensing coverage</a:t>
              </a:r>
              <a:endParaRPr lang="zh-CN" altLang="en-US" sz="1000" b="1" dirty="0">
                <a:solidFill>
                  <a:srgbClr val="ED7D31"/>
                </a:solidFill>
                <a:latin typeface="微软雅黑" panose="020B0503020204020204" charset="-122"/>
                <a:ea typeface="微软雅黑" panose="020B0503020204020204" charset="-122"/>
              </a:endParaRPr>
            </a:p>
          </p:txBody>
        </p:sp>
        <p:cxnSp>
          <p:nvCxnSpPr>
            <p:cNvPr id="78" name="直接连接符 77">
              <a:extLst>
                <a:ext uri="{FF2B5EF4-FFF2-40B4-BE49-F238E27FC236}">
                  <a16:creationId xmlns:a16="http://schemas.microsoft.com/office/drawing/2014/main" id="{99DAA831-90AA-1081-B36A-DD0CF239F177}"/>
                </a:ext>
              </a:extLst>
            </p:cNvPr>
            <p:cNvCxnSpPr>
              <a:stCxn id="67" idx="6"/>
              <a:endCxn id="81" idx="2"/>
            </p:cNvCxnSpPr>
            <p:nvPr/>
          </p:nvCxnSpPr>
          <p:spPr>
            <a:xfrm>
              <a:off x="7455875" y="2401745"/>
              <a:ext cx="313673" cy="186606"/>
            </a:xfrm>
            <a:prstGeom prst="line">
              <a:avLst/>
            </a:prstGeom>
            <a:ln w="12700">
              <a:solidFill>
                <a:schemeClr val="accent1"/>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54A2DCB4-F165-D62D-C2D9-C53BD9031FAF}"/>
                </a:ext>
              </a:extLst>
            </p:cNvPr>
            <p:cNvSpPr txBox="1"/>
            <p:nvPr/>
          </p:nvSpPr>
          <p:spPr>
            <a:xfrm>
              <a:off x="6622206" y="2409446"/>
              <a:ext cx="1332719" cy="206155"/>
            </a:xfrm>
            <a:prstGeom prst="rect">
              <a:avLst/>
            </a:prstGeom>
            <a:noFill/>
          </p:spPr>
          <p:txBody>
            <a:bodyPr wrap="square" rtlCol="0">
              <a:noAutofit/>
            </a:bodyPr>
            <a:lstStyle/>
            <a:p>
              <a:pPr defTabSz="914377"/>
              <a:r>
                <a:rPr lang="en-US" altLang="zh-CN" sz="1000" b="1" dirty="0">
                  <a:solidFill>
                    <a:srgbClr val="ED7D31"/>
                  </a:solidFill>
                  <a:latin typeface="微软雅黑" panose="020B0503020204020204" charset="-122"/>
                  <a:ea typeface="微软雅黑" panose="020B0503020204020204" charset="-122"/>
                </a:rPr>
                <a:t>Positioning accuracy</a:t>
              </a:r>
              <a:endParaRPr lang="zh-CN" altLang="en-US" sz="1000" b="1" dirty="0">
                <a:solidFill>
                  <a:srgbClr val="ED7D31"/>
                </a:solidFill>
                <a:latin typeface="微软雅黑" panose="020B0503020204020204" charset="-122"/>
                <a:ea typeface="微软雅黑" panose="020B0503020204020204" charset="-122"/>
              </a:endParaRPr>
            </a:p>
          </p:txBody>
        </p:sp>
        <p:sp>
          <p:nvSpPr>
            <p:cNvPr id="80" name="文本框 79">
              <a:extLst>
                <a:ext uri="{FF2B5EF4-FFF2-40B4-BE49-F238E27FC236}">
                  <a16:creationId xmlns:a16="http://schemas.microsoft.com/office/drawing/2014/main" id="{B12928E4-1538-86EB-5F5E-586D57C6A3A0}"/>
                </a:ext>
              </a:extLst>
            </p:cNvPr>
            <p:cNvSpPr txBox="1"/>
            <p:nvPr/>
          </p:nvSpPr>
          <p:spPr>
            <a:xfrm>
              <a:off x="7269975" y="2808723"/>
              <a:ext cx="1046276" cy="196084"/>
            </a:xfrm>
            <a:prstGeom prst="rect">
              <a:avLst/>
            </a:prstGeom>
            <a:noFill/>
          </p:spPr>
          <p:txBody>
            <a:bodyPr wrap="square" rtlCol="0">
              <a:noAutofit/>
            </a:bodyPr>
            <a:lstStyle/>
            <a:p>
              <a:pPr defTabSz="914377"/>
              <a:r>
                <a:rPr lang="en-US" altLang="zh-CN" sz="1000" b="1" dirty="0">
                  <a:solidFill>
                    <a:srgbClr val="ED7D31"/>
                  </a:solidFill>
                  <a:latin typeface="微软雅黑" panose="020B0503020204020204" charset="-122"/>
                  <a:ea typeface="微软雅黑" panose="020B0503020204020204" charset="-122"/>
                </a:rPr>
                <a:t>Range resolution</a:t>
              </a:r>
              <a:endParaRPr lang="zh-CN" altLang="en-US" sz="1000" b="1" dirty="0">
                <a:solidFill>
                  <a:srgbClr val="ED7D31"/>
                </a:solidFill>
                <a:latin typeface="微软雅黑" panose="020B0503020204020204" charset="-122"/>
                <a:ea typeface="微软雅黑" panose="020B0503020204020204" charset="-122"/>
              </a:endParaRPr>
            </a:p>
          </p:txBody>
        </p:sp>
        <p:sp>
          <p:nvSpPr>
            <p:cNvPr id="81" name="椭圆 80">
              <a:extLst>
                <a:ext uri="{FF2B5EF4-FFF2-40B4-BE49-F238E27FC236}">
                  <a16:creationId xmlns:a16="http://schemas.microsoft.com/office/drawing/2014/main" id="{9523BF6A-FE26-847A-C887-AB345C9E0E45}"/>
                </a:ext>
              </a:extLst>
            </p:cNvPr>
            <p:cNvSpPr/>
            <p:nvPr/>
          </p:nvSpPr>
          <p:spPr>
            <a:xfrm>
              <a:off x="7769549" y="2515486"/>
              <a:ext cx="133010" cy="146323"/>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FFFFFF"/>
                </a:solidFill>
                <a:latin typeface="微软雅黑" panose="020B0503020204020204" charset="-122"/>
                <a:ea typeface="微软雅黑" panose="020B0503020204020204" charset="-122"/>
              </a:endParaRPr>
            </a:p>
          </p:txBody>
        </p:sp>
        <p:sp>
          <p:nvSpPr>
            <p:cNvPr id="82" name="文本框 81">
              <a:extLst>
                <a:ext uri="{FF2B5EF4-FFF2-40B4-BE49-F238E27FC236}">
                  <a16:creationId xmlns:a16="http://schemas.microsoft.com/office/drawing/2014/main" id="{62A77CC3-2170-3266-193B-8576714223B5}"/>
                </a:ext>
              </a:extLst>
            </p:cNvPr>
            <p:cNvSpPr txBox="1"/>
            <p:nvPr/>
          </p:nvSpPr>
          <p:spPr>
            <a:xfrm>
              <a:off x="5858763" y="2619608"/>
              <a:ext cx="729461" cy="185421"/>
            </a:xfrm>
            <a:prstGeom prst="rect">
              <a:avLst/>
            </a:prstGeom>
            <a:noFill/>
          </p:spPr>
          <p:txBody>
            <a:bodyPr wrap="square" rtlCol="0">
              <a:noAutofit/>
            </a:bodyPr>
            <a:lstStyle/>
            <a:p>
              <a:pPr defTabSz="914377"/>
              <a:r>
                <a:rPr lang="en-US" altLang="zh-CN" sz="1000" b="1" dirty="0">
                  <a:solidFill>
                    <a:srgbClr val="ED7D31"/>
                  </a:solidFill>
                  <a:latin typeface="微软雅黑" panose="020B0503020204020204" charset="-122"/>
                  <a:ea typeface="微软雅黑" panose="020B0503020204020204" charset="-122"/>
                </a:rPr>
                <a:t>False alarm</a:t>
              </a:r>
              <a:endParaRPr lang="zh-CN" altLang="en-US" sz="1000" b="1" dirty="0">
                <a:solidFill>
                  <a:srgbClr val="ED7D31"/>
                </a:solidFill>
                <a:latin typeface="微软雅黑" panose="020B0503020204020204" charset="-122"/>
                <a:ea typeface="微软雅黑" panose="020B0503020204020204" charset="-122"/>
              </a:endParaRPr>
            </a:p>
          </p:txBody>
        </p:sp>
        <p:cxnSp>
          <p:nvCxnSpPr>
            <p:cNvPr id="83" name="直接连接符 82">
              <a:extLst>
                <a:ext uri="{FF2B5EF4-FFF2-40B4-BE49-F238E27FC236}">
                  <a16:creationId xmlns:a16="http://schemas.microsoft.com/office/drawing/2014/main" id="{8AFA3B55-4056-55A1-34F6-5E9ECCF85009}"/>
                </a:ext>
              </a:extLst>
            </p:cNvPr>
            <p:cNvCxnSpPr>
              <a:stCxn id="76" idx="7"/>
              <a:endCxn id="81" idx="3"/>
            </p:cNvCxnSpPr>
            <p:nvPr/>
          </p:nvCxnSpPr>
          <p:spPr>
            <a:xfrm flipV="1">
              <a:off x="7281496" y="2640482"/>
              <a:ext cx="507428" cy="693107"/>
            </a:xfrm>
            <a:prstGeom prst="line">
              <a:avLst/>
            </a:prstGeom>
            <a:ln w="12700">
              <a:solidFill>
                <a:schemeClr val="accent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pic>
          <p:nvPicPr>
            <p:cNvPr id="55" name="图片 54" descr="WPS图片-抠图">
              <a:extLst>
                <a:ext uri="{FF2B5EF4-FFF2-40B4-BE49-F238E27FC236}">
                  <a16:creationId xmlns:a16="http://schemas.microsoft.com/office/drawing/2014/main" id="{5E967213-FE02-DB8B-73E1-46C9C36BB584}"/>
                </a:ext>
              </a:extLst>
            </p:cNvPr>
            <p:cNvPicPr>
              <a:picLocks noChangeAspect="1"/>
            </p:cNvPicPr>
            <p:nvPr>
              <p:custDataLst>
                <p:tags r:id="rId7"/>
              </p:custDataLst>
            </p:nvPr>
          </p:nvPicPr>
          <p:blipFill>
            <a:blip r:embed="rId16" cstate="print"/>
            <a:stretch>
              <a:fillRect/>
            </a:stretch>
          </p:blipFill>
          <p:spPr>
            <a:xfrm>
              <a:off x="6069970" y="4049149"/>
              <a:ext cx="286275" cy="405966"/>
            </a:xfrm>
            <a:prstGeom prst="rect">
              <a:avLst/>
            </a:prstGeom>
          </p:spPr>
        </p:pic>
        <p:sp>
          <p:nvSpPr>
            <p:cNvPr id="56" name="任意多边形: 形状 432">
              <a:extLst>
                <a:ext uri="{FF2B5EF4-FFF2-40B4-BE49-F238E27FC236}">
                  <a16:creationId xmlns:a16="http://schemas.microsoft.com/office/drawing/2014/main" id="{0D635420-2F9D-6FBB-4A37-C70FC56B08DC}"/>
                </a:ext>
              </a:extLst>
            </p:cNvPr>
            <p:cNvSpPr/>
            <p:nvPr/>
          </p:nvSpPr>
          <p:spPr>
            <a:xfrm rot="10800000">
              <a:off x="5263196" y="3170574"/>
              <a:ext cx="1558495" cy="430894"/>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9000">
                  <a:sysClr val="window" lastClr="FFFFFF"/>
                </a:gs>
                <a:gs pos="100000">
                  <a:srgbClr val="FFC000"/>
                </a:gs>
              </a:gsLst>
              <a:lin ang="5400000" scaled="0"/>
            </a:gradFill>
            <a:ln w="25400" cap="flat" cmpd="sng" algn="ctr">
              <a:noFill/>
              <a:prstDash val="solid"/>
            </a:ln>
            <a:effectLst/>
          </p:spPr>
          <p:txBody>
            <a:bodyPr wrap="square" rtlCol="0" anchor="ctr">
              <a:noAutofit/>
            </a:bodyPr>
            <a:lstStyle/>
            <a:p>
              <a:pPr algn="ctr" defTabSz="914377"/>
              <a:endParaRPr lang="zh-CN" altLang="en-US" sz="1351">
                <a:solidFill>
                  <a:srgbClr val="000000"/>
                </a:solidFill>
                <a:latin typeface="微软雅黑" panose="020B0503020204020204" charset="-122"/>
                <a:ea typeface="微软雅黑" panose="020B0503020204020204" charset="-122"/>
              </a:endParaRPr>
            </a:p>
          </p:txBody>
        </p:sp>
        <p:sp>
          <p:nvSpPr>
            <p:cNvPr id="57" name="任意多边形: 形状 432">
              <a:extLst>
                <a:ext uri="{FF2B5EF4-FFF2-40B4-BE49-F238E27FC236}">
                  <a16:creationId xmlns:a16="http://schemas.microsoft.com/office/drawing/2014/main" id="{2A1B67EA-AB07-D944-ADFA-8507A9B2A1C1}"/>
                </a:ext>
              </a:extLst>
            </p:cNvPr>
            <p:cNvSpPr/>
            <p:nvPr/>
          </p:nvSpPr>
          <p:spPr>
            <a:xfrm rot="17160000">
              <a:off x="5410528" y="3453669"/>
              <a:ext cx="408509" cy="831798"/>
            </a:xfrm>
            <a:custGeom>
              <a:avLst/>
              <a:gdLst>
                <a:gd name="connsiteX0" fmla="*/ 2082140 w 2177743"/>
                <a:gd name="connsiteY0" fmla="*/ 0 h 2294579"/>
                <a:gd name="connsiteX1" fmla="*/ 2177743 w 2177743"/>
                <a:gd name="connsiteY1" fmla="*/ 95603 h 2294579"/>
                <a:gd name="connsiteX2" fmla="*/ 2176325 w 2177743"/>
                <a:gd name="connsiteY2" fmla="*/ 102626 h 2294579"/>
                <a:gd name="connsiteX3" fmla="*/ 2116179 w 2177743"/>
                <a:gd name="connsiteY3" fmla="*/ 184334 h 2294579"/>
                <a:gd name="connsiteX4" fmla="*/ 691478 w 2177743"/>
                <a:gd name="connsiteY4" fmla="*/ 2119767 h 2294579"/>
                <a:gd name="connsiteX5" fmla="*/ 687456 w 2177743"/>
                <a:gd name="connsiteY5" fmla="*/ 2116009 h 2294579"/>
                <a:gd name="connsiteX6" fmla="*/ 679416 w 2177743"/>
                <a:gd name="connsiteY6" fmla="*/ 2130821 h 2294579"/>
                <a:gd name="connsiteX7" fmla="*/ 371425 w 2177743"/>
                <a:gd name="connsiteY7" fmla="*/ 2294579 h 2294579"/>
                <a:gd name="connsiteX8" fmla="*/ 0 w 2177743"/>
                <a:gd name="connsiteY8" fmla="*/ 1923154 h 2294579"/>
                <a:gd name="connsiteX9" fmla="*/ 108788 w 2177743"/>
                <a:gd name="connsiteY9" fmla="*/ 1660517 h 2294579"/>
                <a:gd name="connsiteX10" fmla="*/ 157211 w 2177743"/>
                <a:gd name="connsiteY10" fmla="*/ 1620565 h 2294579"/>
                <a:gd name="connsiteX11" fmla="*/ 155553 w 2177743"/>
                <a:gd name="connsiteY11" fmla="*/ 1619015 h 2294579"/>
                <a:gd name="connsiteX12" fmla="*/ 1992938 w 2177743"/>
                <a:gd name="connsiteY12" fmla="*/ 63896 h 2294579"/>
                <a:gd name="connsiteX13" fmla="*/ 2064138 w 2177743"/>
                <a:gd name="connsiteY13" fmla="*/ 3634 h 2294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77743" h="2294579">
                  <a:moveTo>
                    <a:pt x="2082140" y="0"/>
                  </a:moveTo>
                  <a:cubicBezTo>
                    <a:pt x="2134940" y="0"/>
                    <a:pt x="2177743" y="42803"/>
                    <a:pt x="2177743" y="95603"/>
                  </a:cubicBezTo>
                  <a:lnTo>
                    <a:pt x="2176325" y="102626"/>
                  </a:lnTo>
                  <a:lnTo>
                    <a:pt x="2116179" y="184334"/>
                  </a:lnTo>
                  <a:lnTo>
                    <a:pt x="691478" y="2119767"/>
                  </a:lnTo>
                  <a:lnTo>
                    <a:pt x="687456" y="2116009"/>
                  </a:lnTo>
                  <a:lnTo>
                    <a:pt x="679416" y="2130821"/>
                  </a:lnTo>
                  <a:cubicBezTo>
                    <a:pt x="612668" y="2229621"/>
                    <a:pt x="499632" y="2294579"/>
                    <a:pt x="371425" y="2294579"/>
                  </a:cubicBezTo>
                  <a:cubicBezTo>
                    <a:pt x="166293" y="2294579"/>
                    <a:pt x="0" y="2128286"/>
                    <a:pt x="0" y="1923154"/>
                  </a:cubicBezTo>
                  <a:cubicBezTo>
                    <a:pt x="0" y="1820588"/>
                    <a:pt x="41573" y="1727732"/>
                    <a:pt x="108788" y="1660517"/>
                  </a:cubicBezTo>
                  <a:lnTo>
                    <a:pt x="157211" y="1620565"/>
                  </a:lnTo>
                  <a:lnTo>
                    <a:pt x="155553" y="1619015"/>
                  </a:lnTo>
                  <a:lnTo>
                    <a:pt x="1992938" y="63896"/>
                  </a:lnTo>
                  <a:lnTo>
                    <a:pt x="2064138" y="3634"/>
                  </a:lnTo>
                  <a:close/>
                </a:path>
              </a:pathLst>
            </a:custGeom>
            <a:gradFill>
              <a:gsLst>
                <a:gs pos="9000">
                  <a:sysClr val="window" lastClr="FFFFFF"/>
                </a:gs>
                <a:gs pos="100000">
                  <a:srgbClr val="92D050">
                    <a:alpha val="53000"/>
                  </a:srgbClr>
                </a:gs>
              </a:gsLst>
              <a:lin ang="5400000" scaled="0"/>
            </a:gradFill>
            <a:ln w="25400" cap="flat" cmpd="sng" algn="ctr">
              <a:noFill/>
              <a:prstDash val="solid"/>
            </a:ln>
            <a:effectLst/>
          </p:spPr>
          <p:txBody>
            <a:bodyPr wrap="square" rtlCol="0" anchor="ctr">
              <a:noAutofit/>
            </a:bodyPr>
            <a:lstStyle/>
            <a:p>
              <a:pPr algn="ctr" defTabSz="914377"/>
              <a:endParaRPr lang="zh-CN" altLang="en-US" sz="1351">
                <a:solidFill>
                  <a:srgbClr val="000000"/>
                </a:solidFill>
                <a:latin typeface="微软雅黑" panose="020B0503020204020204" charset="-122"/>
                <a:ea typeface="微软雅黑" panose="020B0503020204020204" charset="-122"/>
              </a:endParaRPr>
            </a:p>
          </p:txBody>
        </p:sp>
        <p:pic>
          <p:nvPicPr>
            <p:cNvPr id="58" name="图片 57" descr="WPS图片-抠图">
              <a:extLst>
                <a:ext uri="{FF2B5EF4-FFF2-40B4-BE49-F238E27FC236}">
                  <a16:creationId xmlns:a16="http://schemas.microsoft.com/office/drawing/2014/main" id="{2836A22F-53FC-7C82-3A04-E11937C204B7}"/>
                </a:ext>
              </a:extLst>
            </p:cNvPr>
            <p:cNvPicPr>
              <a:picLocks noChangeAspect="1"/>
            </p:cNvPicPr>
            <p:nvPr>
              <p:custDataLst>
                <p:tags r:id="rId8"/>
              </p:custDataLst>
            </p:nvPr>
          </p:nvPicPr>
          <p:blipFill>
            <a:blip r:embed="rId16" cstate="print"/>
            <a:stretch>
              <a:fillRect/>
            </a:stretch>
          </p:blipFill>
          <p:spPr>
            <a:xfrm>
              <a:off x="5609528" y="4419504"/>
              <a:ext cx="286275" cy="405966"/>
            </a:xfrm>
            <a:prstGeom prst="rect">
              <a:avLst/>
            </a:prstGeom>
          </p:spPr>
        </p:pic>
        <p:pic>
          <p:nvPicPr>
            <p:cNvPr id="59" name="图片 58" descr="WPS图片-抠图">
              <a:extLst>
                <a:ext uri="{FF2B5EF4-FFF2-40B4-BE49-F238E27FC236}">
                  <a16:creationId xmlns:a16="http://schemas.microsoft.com/office/drawing/2014/main" id="{10DCE506-20AA-1B67-9BC0-A5DD9326AD32}"/>
                </a:ext>
              </a:extLst>
            </p:cNvPr>
            <p:cNvPicPr>
              <a:picLocks noChangeAspect="1"/>
            </p:cNvPicPr>
            <p:nvPr>
              <p:custDataLst>
                <p:tags r:id="rId9"/>
              </p:custDataLst>
            </p:nvPr>
          </p:nvPicPr>
          <p:blipFill>
            <a:blip r:embed="rId16" cstate="print"/>
            <a:stretch>
              <a:fillRect/>
            </a:stretch>
          </p:blipFill>
          <p:spPr>
            <a:xfrm>
              <a:off x="6656032" y="4009468"/>
              <a:ext cx="286275" cy="405966"/>
            </a:xfrm>
            <a:prstGeom prst="rect">
              <a:avLst/>
            </a:prstGeom>
          </p:spPr>
        </p:pic>
        <p:cxnSp>
          <p:nvCxnSpPr>
            <p:cNvPr id="62" name="直接箭头连接符 61">
              <a:extLst>
                <a:ext uri="{FF2B5EF4-FFF2-40B4-BE49-F238E27FC236}">
                  <a16:creationId xmlns:a16="http://schemas.microsoft.com/office/drawing/2014/main" id="{94F214F0-E35F-D8C0-5E66-B7D011818F7D}"/>
                </a:ext>
              </a:extLst>
            </p:cNvPr>
            <p:cNvCxnSpPr/>
            <p:nvPr/>
          </p:nvCxnSpPr>
          <p:spPr>
            <a:xfrm>
              <a:off x="5317748" y="3534315"/>
              <a:ext cx="1414357" cy="614036"/>
            </a:xfrm>
            <a:prstGeom prst="straightConnector1">
              <a:avLst/>
            </a:prstGeom>
            <a:ln w="12700">
              <a:solidFill>
                <a:srgbClr val="7030A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a16="http://schemas.microsoft.com/office/drawing/2014/main" id="{B1E1175B-A9DC-9064-00CF-775E50EA37AD}"/>
                </a:ext>
              </a:extLst>
            </p:cNvPr>
            <p:cNvCxnSpPr/>
            <p:nvPr/>
          </p:nvCxnSpPr>
          <p:spPr>
            <a:xfrm>
              <a:off x="5292724" y="3574505"/>
              <a:ext cx="752222" cy="670505"/>
            </a:xfrm>
            <a:prstGeom prst="straightConnector1">
              <a:avLst/>
            </a:prstGeom>
            <a:ln w="127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8B51C68B-E76D-5AB0-BCBB-AE7A18FDD094}"/>
                </a:ext>
              </a:extLst>
            </p:cNvPr>
            <p:cNvSpPr/>
            <p:nvPr/>
          </p:nvSpPr>
          <p:spPr>
            <a:xfrm>
              <a:off x="7100620" y="4347915"/>
              <a:ext cx="1106733" cy="22587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000" b="1" dirty="0">
                  <a:solidFill>
                    <a:srgbClr val="FFFFFF"/>
                  </a:solidFill>
                  <a:latin typeface="微软雅黑" panose="020B0503020204020204" charset="-122"/>
                  <a:ea typeface="微软雅黑" panose="020B0503020204020204" charset="-122"/>
                </a:rPr>
                <a:t>Communication</a:t>
              </a:r>
              <a:endParaRPr lang="zh-CN" altLang="en-US" sz="1000" b="1" dirty="0">
                <a:solidFill>
                  <a:srgbClr val="FFFFFF"/>
                </a:solidFill>
                <a:latin typeface="微软雅黑" panose="020B0503020204020204" charset="-122"/>
                <a:ea typeface="微软雅黑" panose="020B0503020204020204" charset="-122"/>
              </a:endParaRPr>
            </a:p>
          </p:txBody>
        </p:sp>
        <p:sp>
          <p:nvSpPr>
            <p:cNvPr id="84" name="矩形 83">
              <a:extLst>
                <a:ext uri="{FF2B5EF4-FFF2-40B4-BE49-F238E27FC236}">
                  <a16:creationId xmlns:a16="http://schemas.microsoft.com/office/drawing/2014/main" id="{529AECA2-2241-87EB-F386-4871BEEB0661}"/>
                </a:ext>
              </a:extLst>
            </p:cNvPr>
            <p:cNvSpPr/>
            <p:nvPr/>
          </p:nvSpPr>
          <p:spPr>
            <a:xfrm>
              <a:off x="7100619" y="4065212"/>
              <a:ext cx="1106733" cy="22587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000" b="1" dirty="0">
                  <a:solidFill>
                    <a:srgbClr val="FFFFFF"/>
                  </a:solidFill>
                  <a:latin typeface="微软雅黑" panose="020B0503020204020204" charset="-122"/>
                  <a:ea typeface="微软雅黑" panose="020B0503020204020204" charset="-122"/>
                </a:rPr>
                <a:t>Sensing</a:t>
              </a:r>
              <a:endParaRPr lang="zh-CN" altLang="en-US" sz="1000" b="1" dirty="0">
                <a:solidFill>
                  <a:srgbClr val="FFFFFF"/>
                </a:solidFill>
                <a:latin typeface="微软雅黑" panose="020B0503020204020204" charset="-122"/>
                <a:ea typeface="微软雅黑" panose="020B0503020204020204" charset="-122"/>
              </a:endParaRPr>
            </a:p>
          </p:txBody>
        </p:sp>
      </p:grpSp>
      <p:pic>
        <p:nvPicPr>
          <p:cNvPr id="86" name="图片 85">
            <a:extLst>
              <a:ext uri="{FF2B5EF4-FFF2-40B4-BE49-F238E27FC236}">
                <a16:creationId xmlns:a16="http://schemas.microsoft.com/office/drawing/2014/main" id="{F52EB10D-ECEB-1439-28E5-C68256F547AA}"/>
              </a:ext>
            </a:extLst>
          </p:cNvPr>
          <p:cNvPicPr>
            <a:picLocks/>
          </p:cNvPicPr>
          <p:nvPr/>
        </p:nvPicPr>
        <p:blipFill rotWithShape="1">
          <a:blip r:embed="rId18" cstate="print">
            <a:extLst>
              <a:ext uri="{28A0092B-C50C-407E-A947-70E740481C1C}">
                <a14:useLocalDpi xmlns:a14="http://schemas.microsoft.com/office/drawing/2010/main" val="0"/>
              </a:ext>
            </a:extLst>
          </a:blip>
          <a:srcRect l="34964"/>
          <a:stretch/>
        </p:blipFill>
        <p:spPr>
          <a:xfrm>
            <a:off x="3023659" y="1758472"/>
            <a:ext cx="2256000" cy="1512000"/>
          </a:xfrm>
          <a:prstGeom prst="rect">
            <a:avLst/>
          </a:prstGeom>
        </p:spPr>
      </p:pic>
    </p:spTree>
    <p:extLst>
      <p:ext uri="{BB962C8B-B14F-4D97-AF65-F5344CB8AC3E}">
        <p14:creationId xmlns:p14="http://schemas.microsoft.com/office/powerpoint/2010/main" val="4025064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C3722358-79D4-9028-038C-9C964FF3195E}"/>
              </a:ext>
            </a:extLst>
          </p:cNvPr>
          <p:cNvSpPr txBox="1"/>
          <p:nvPr/>
        </p:nvSpPr>
        <p:spPr>
          <a:xfrm>
            <a:off x="372763" y="268031"/>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dirty="0">
                <a:solidFill>
                  <a:prstClr val="black"/>
                </a:solidFill>
                <a:latin typeface="Arial" panose="020B0604020202020204" pitchFamily="34" charset="0"/>
                <a:cs typeface="Arial" panose="020B0604020202020204" pitchFamily="34" charset="0"/>
                <a:sym typeface="+mn-ea"/>
              </a:rPr>
              <a:t>Requirement and capability of sensing for V2X</a:t>
            </a:r>
            <a:endParaRPr lang="zh-CN" altLang="en-US" sz="2400" dirty="0">
              <a:solidFill>
                <a:prstClr val="black"/>
              </a:solidFill>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id="{E776412E-A17A-D28F-8726-3B5F0D010AC0}"/>
              </a:ext>
            </a:extLst>
          </p:cNvPr>
          <p:cNvSpPr/>
          <p:nvPr/>
        </p:nvSpPr>
        <p:spPr>
          <a:xfrm>
            <a:off x="5094237" y="3443515"/>
            <a:ext cx="2360612" cy="26402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latin typeface="等线"/>
              <a:ea typeface="等线" panose="02010600030101010101" pitchFamily="2" charset="-122"/>
            </a:endParaRPr>
          </a:p>
        </p:txBody>
      </p:sp>
      <p:sp>
        <p:nvSpPr>
          <p:cNvPr id="11" name="矩形 10">
            <a:extLst>
              <a:ext uri="{FF2B5EF4-FFF2-40B4-BE49-F238E27FC236}">
                <a16:creationId xmlns:a16="http://schemas.microsoft.com/office/drawing/2014/main" id="{472DA018-F9A3-2D9E-50BE-99292909B391}"/>
              </a:ext>
            </a:extLst>
          </p:cNvPr>
          <p:cNvSpPr/>
          <p:nvPr>
            <p:custDataLst>
              <p:tags r:id="rId1"/>
            </p:custDataLst>
          </p:nvPr>
        </p:nvSpPr>
        <p:spPr>
          <a:xfrm>
            <a:off x="5094235" y="1188664"/>
            <a:ext cx="2360613" cy="318769"/>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nchor="ctr" anchorCtr="0">
            <a:noAutofit/>
          </a:bodyPr>
          <a:lstStyle/>
          <a:p>
            <a:pPr algn="ctr" defTabSz="914377"/>
            <a:r>
              <a:rPr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Requirement of objects creating hazards on roads</a:t>
            </a:r>
            <a:endParaRPr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a:extLst>
              <a:ext uri="{FF2B5EF4-FFF2-40B4-BE49-F238E27FC236}">
                <a16:creationId xmlns:a16="http://schemas.microsoft.com/office/drawing/2014/main" id="{92F48A05-AE47-620C-C771-C69AF6B05F33}"/>
              </a:ext>
            </a:extLst>
          </p:cNvPr>
          <p:cNvSpPr txBox="1"/>
          <p:nvPr/>
        </p:nvSpPr>
        <p:spPr>
          <a:xfrm>
            <a:off x="5043435" y="3443516"/>
            <a:ext cx="2574291" cy="1992661"/>
          </a:xfrm>
          <a:prstGeom prst="rect">
            <a:avLst/>
          </a:prstGeom>
          <a:noFill/>
        </p:spPr>
        <p:txBody>
          <a:bodyPr wrap="square" rtlCol="0" anchor="t">
            <a:spAutoFit/>
          </a:bodyPr>
          <a:lstStyle/>
          <a:p>
            <a:pPr marL="171446" lvl="1" indent="-171446"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Sensing</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Coverage</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dirty="0">
                <a:latin typeface="微软雅黑" panose="020B0503020204020204" pitchFamily="34" charset="-122"/>
                <a:ea typeface="微软雅黑" panose="020B0503020204020204" pitchFamily="34" charset="-122"/>
                <a:sym typeface="+mn-ea"/>
              </a:rPr>
              <a:t>10m~1000m</a:t>
            </a:r>
            <a:endParaRPr lang="zh-CN" altLang="en-US" sz="1067"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Latency:</a:t>
            </a:r>
            <a:r>
              <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rPr>
              <a:t>000</a:t>
            </a:r>
            <a:r>
              <a:rPr lang="en-US" altLang="zh-CN" sz="1067" b="1" dirty="0" err="1">
                <a:latin typeface="微软雅黑" panose="020B0503020204020204" pitchFamily="34" charset="-122"/>
                <a:ea typeface="微软雅黑" panose="020B0503020204020204" pitchFamily="34" charset="-122"/>
                <a:cs typeface="微软雅黑" panose="020B0503020204020204" pitchFamily="34" charset="-122"/>
                <a:sym typeface="+mn-ea"/>
              </a:rPr>
              <a:t>ms</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Reliability</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Missed detection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 </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False alarm</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a:t>
            </a: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sym typeface="+mn-ea"/>
              </a:rPr>
              <a:t>Accuracy</a:t>
            </a:r>
            <a:endParaRPr lang="zh-CN" altLang="en-US" sz="1067" b="1"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Positioning</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1m~2m</a:t>
            </a:r>
            <a:endPar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Range resolution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1.5m</a:t>
            </a:r>
            <a:endPar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矩形 2">
            <a:extLst>
              <a:ext uri="{FF2B5EF4-FFF2-40B4-BE49-F238E27FC236}">
                <a16:creationId xmlns:a16="http://schemas.microsoft.com/office/drawing/2014/main" id="{FB9C04B7-8CE1-AEA1-9E04-6F3DF89B4332}"/>
              </a:ext>
            </a:extLst>
          </p:cNvPr>
          <p:cNvSpPr/>
          <p:nvPr>
            <p:custDataLst>
              <p:tags r:id="rId2"/>
            </p:custDataLst>
          </p:nvPr>
        </p:nvSpPr>
        <p:spPr>
          <a:xfrm>
            <a:off x="5076417" y="1023848"/>
            <a:ext cx="2360613" cy="5052695"/>
          </a:xfrm>
          <a:prstGeom prst="rect">
            <a:avLst/>
          </a:prstGeom>
          <a:noFill/>
          <a:ln w="12700">
            <a:gradFill flip="none" rotWithShape="1">
              <a:gsLst>
                <a:gs pos="85000">
                  <a:schemeClr val="bg1">
                    <a:alpha val="0"/>
                  </a:schemeClr>
                </a:gs>
                <a:gs pos="15000">
                  <a:schemeClr val="bg1">
                    <a:alpha val="0"/>
                  </a:schemeClr>
                </a:gs>
                <a:gs pos="100000">
                  <a:srgbClr val="00B0F0"/>
                </a:gs>
                <a:gs pos="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3" tIns="43571" rIns="87143" bIns="43571" rtlCol="0" anchor="ctr"/>
          <a:lstStyle/>
          <a:p>
            <a:pPr algn="ctr" defTabSz="914377">
              <a:spcAft>
                <a:spcPts val="600"/>
              </a:spcAft>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1F791ED6-62CC-C6AF-C29A-F02898C8EB58}"/>
              </a:ext>
            </a:extLst>
          </p:cNvPr>
          <p:cNvGrpSpPr/>
          <p:nvPr/>
        </p:nvGrpSpPr>
        <p:grpSpPr>
          <a:xfrm>
            <a:off x="8416574" y="1031065"/>
            <a:ext cx="2360612" cy="5052695"/>
            <a:chOff x="41910" y="1767205"/>
            <a:chExt cx="2360613" cy="5052695"/>
          </a:xfrm>
        </p:grpSpPr>
        <p:sp>
          <p:nvSpPr>
            <p:cNvPr id="15" name="矩形 14">
              <a:extLst>
                <a:ext uri="{FF2B5EF4-FFF2-40B4-BE49-F238E27FC236}">
                  <a16:creationId xmlns:a16="http://schemas.microsoft.com/office/drawing/2014/main" id="{D72AA91B-21AC-C4EE-4297-B059420755C6}"/>
                </a:ext>
              </a:extLst>
            </p:cNvPr>
            <p:cNvSpPr/>
            <p:nvPr/>
          </p:nvSpPr>
          <p:spPr>
            <a:xfrm>
              <a:off x="41911" y="5672363"/>
              <a:ext cx="2360612" cy="11353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等线"/>
                <a:ea typeface="等线" panose="02010600030101010101" pitchFamily="2" charset="-122"/>
              </a:endParaRPr>
            </a:p>
          </p:txBody>
        </p:sp>
        <p:sp>
          <p:nvSpPr>
            <p:cNvPr id="19" name="矩形 18">
              <a:extLst>
                <a:ext uri="{FF2B5EF4-FFF2-40B4-BE49-F238E27FC236}">
                  <a16:creationId xmlns:a16="http://schemas.microsoft.com/office/drawing/2014/main" id="{3112F4B4-95A3-725C-D103-B3E1264D03BF}"/>
                </a:ext>
              </a:extLst>
            </p:cNvPr>
            <p:cNvSpPr/>
            <p:nvPr>
              <p:custDataLst>
                <p:tags r:id="rId5"/>
              </p:custDataLst>
            </p:nvPr>
          </p:nvSpPr>
          <p:spPr>
            <a:xfrm>
              <a:off x="277674" y="1912620"/>
              <a:ext cx="1994535" cy="318770"/>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nchor="ctr" anchorCtr="0">
              <a:noAutofit/>
            </a:bodyPr>
            <a:lstStyle/>
            <a:p>
              <a:pPr algn="ctr" defTabSz="914377"/>
              <a:r>
                <a:rPr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Test of protype</a:t>
              </a:r>
              <a:endParaRPr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5" name="矩形 2">
              <a:extLst>
                <a:ext uri="{FF2B5EF4-FFF2-40B4-BE49-F238E27FC236}">
                  <a16:creationId xmlns:a16="http://schemas.microsoft.com/office/drawing/2014/main" id="{F249D595-6716-3714-B1E6-A241AEAD1CF9}"/>
                </a:ext>
              </a:extLst>
            </p:cNvPr>
            <p:cNvSpPr/>
            <p:nvPr>
              <p:custDataLst>
                <p:tags r:id="rId6"/>
              </p:custDataLst>
            </p:nvPr>
          </p:nvSpPr>
          <p:spPr>
            <a:xfrm>
              <a:off x="41910" y="1767205"/>
              <a:ext cx="2360613" cy="5052695"/>
            </a:xfrm>
            <a:prstGeom prst="rect">
              <a:avLst/>
            </a:prstGeom>
            <a:noFill/>
            <a:ln w="12700">
              <a:gradFill flip="none" rotWithShape="1">
                <a:gsLst>
                  <a:gs pos="85000">
                    <a:schemeClr val="bg1">
                      <a:alpha val="0"/>
                    </a:schemeClr>
                  </a:gs>
                  <a:gs pos="15000">
                    <a:schemeClr val="bg1">
                      <a:alpha val="0"/>
                    </a:schemeClr>
                  </a:gs>
                  <a:gs pos="100000">
                    <a:srgbClr val="00B0F0"/>
                  </a:gs>
                  <a:gs pos="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3" tIns="43571" rIns="87143" bIns="43571" rtlCol="0" anchor="ctr"/>
            <a:lstStyle/>
            <a:p>
              <a:pPr algn="ctr" defTabSz="914377">
                <a:spcAft>
                  <a:spcPts val="600"/>
                </a:spcAft>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grpSp>
      <p:sp>
        <p:nvSpPr>
          <p:cNvPr id="34" name="文本框 33">
            <a:extLst>
              <a:ext uri="{FF2B5EF4-FFF2-40B4-BE49-F238E27FC236}">
                <a16:creationId xmlns:a16="http://schemas.microsoft.com/office/drawing/2014/main" id="{96D69EB7-0290-8F91-EB40-35590F1EB962}"/>
              </a:ext>
            </a:extLst>
          </p:cNvPr>
          <p:cNvSpPr txBox="1"/>
          <p:nvPr/>
        </p:nvSpPr>
        <p:spPr>
          <a:xfrm>
            <a:off x="8353665" y="4897686"/>
            <a:ext cx="2423520" cy="925382"/>
          </a:xfrm>
          <a:prstGeom prst="rect">
            <a:avLst/>
          </a:prstGeom>
          <a:noFill/>
        </p:spPr>
        <p:txBody>
          <a:bodyPr wrap="square">
            <a:spAutoFit/>
          </a:bodyPr>
          <a:lstStyle/>
          <a:p>
            <a:pPr marL="171446" lvl="1" indent="-171446"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Sensing</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Lane level sensing</a:t>
            </a: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sym typeface="+mn-ea"/>
              </a:rPr>
              <a:t>Accuracy</a:t>
            </a:r>
            <a:endParaRPr lang="zh-CN" altLang="en-US" sz="1067" b="1"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Positioning</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meters level</a:t>
            </a:r>
          </a:p>
        </p:txBody>
      </p:sp>
      <p:sp>
        <p:nvSpPr>
          <p:cNvPr id="44" name="矩形 43">
            <a:extLst>
              <a:ext uri="{FF2B5EF4-FFF2-40B4-BE49-F238E27FC236}">
                <a16:creationId xmlns:a16="http://schemas.microsoft.com/office/drawing/2014/main" id="{2749F7E9-D396-8026-5815-28A0438483DF}"/>
              </a:ext>
            </a:extLst>
          </p:cNvPr>
          <p:cNvSpPr/>
          <p:nvPr/>
        </p:nvSpPr>
        <p:spPr>
          <a:xfrm>
            <a:off x="1634301" y="3443515"/>
            <a:ext cx="2360612" cy="26402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latin typeface="等线"/>
              <a:ea typeface="等线" panose="02010600030101010101" pitchFamily="2" charset="-122"/>
            </a:endParaRPr>
          </a:p>
        </p:txBody>
      </p:sp>
      <p:sp>
        <p:nvSpPr>
          <p:cNvPr id="45" name="矩形 44">
            <a:extLst>
              <a:ext uri="{FF2B5EF4-FFF2-40B4-BE49-F238E27FC236}">
                <a16:creationId xmlns:a16="http://schemas.microsoft.com/office/drawing/2014/main" id="{9FC575E1-6FF0-2010-25ED-EF31687F2674}"/>
              </a:ext>
            </a:extLst>
          </p:cNvPr>
          <p:cNvSpPr/>
          <p:nvPr>
            <p:custDataLst>
              <p:tags r:id="rId3"/>
            </p:custDataLst>
          </p:nvPr>
        </p:nvSpPr>
        <p:spPr>
          <a:xfrm>
            <a:off x="1634299" y="1188664"/>
            <a:ext cx="2360613" cy="318769"/>
          </a:xfrm>
          <a:prstGeom prst="rect">
            <a:avLst/>
          </a:prstGeom>
          <a:noFill/>
          <a:extLst>
            <a:ext uri="{909E8E84-426E-40DD-AFC4-6F175D3DCCD1}">
              <a14:hiddenFill xmlns:a14="http://schemas.microsoft.com/office/drawing/2010/main">
                <a:solidFill>
                  <a:schemeClr val="accent1">
                    <a:lumMod val="20000"/>
                    <a:lumOff val="80000"/>
                  </a:schemeClr>
                </a:solidFill>
              </a14:hiddenFill>
            </a:ext>
          </a:extLst>
        </p:spPr>
        <p:txBody>
          <a:bodyPr wrap="square" anchor="ctr" anchorCtr="0">
            <a:noAutofit/>
          </a:bodyPr>
          <a:lstStyle/>
          <a:p>
            <a:pPr algn="ctr" defTabSz="914377"/>
            <a:r>
              <a:rPr lang="en-US" altLang="zh-CN"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Requirement of sensing vehicles and humans</a:t>
            </a:r>
            <a:endParaRPr lang="zh-CN" altLang="en-US" sz="16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6" name="文本框 45">
            <a:extLst>
              <a:ext uri="{FF2B5EF4-FFF2-40B4-BE49-F238E27FC236}">
                <a16:creationId xmlns:a16="http://schemas.microsoft.com/office/drawing/2014/main" id="{F215955C-9C14-896C-A7B2-958D02A805E2}"/>
              </a:ext>
            </a:extLst>
          </p:cNvPr>
          <p:cNvSpPr txBox="1"/>
          <p:nvPr/>
        </p:nvSpPr>
        <p:spPr>
          <a:xfrm>
            <a:off x="1583499" y="3443515"/>
            <a:ext cx="2574291" cy="2633028"/>
          </a:xfrm>
          <a:prstGeom prst="rect">
            <a:avLst/>
          </a:prstGeom>
          <a:noFill/>
        </p:spPr>
        <p:txBody>
          <a:bodyPr wrap="square" rtlCol="0" anchor="t">
            <a:spAutoFit/>
          </a:bodyPr>
          <a:lstStyle/>
          <a:p>
            <a:pPr marL="171446" lvl="1" indent="-171446"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Sensing</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Coverage</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67" dirty="0">
                <a:latin typeface="微软雅黑" panose="020B0503020204020204" pitchFamily="34" charset="-122"/>
                <a:ea typeface="微软雅黑" panose="020B0503020204020204" pitchFamily="34" charset="-122"/>
                <a:sym typeface="+mn-ea"/>
              </a:rPr>
              <a:t>10m~1000m</a:t>
            </a:r>
            <a:endParaRPr lang="zh-CN" altLang="en-US" sz="1067"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Latency:</a:t>
            </a:r>
            <a:r>
              <a:rPr lang="zh-CN" altLang="en-US"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≤100</a:t>
            </a:r>
            <a:r>
              <a:rPr lang="en-US" altLang="zh-CN" sz="1067"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ms</a:t>
            </a:r>
            <a:endParaRPr lang="zh-CN" altLang="en-US" sz="1067"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Reliability</a:t>
            </a:r>
            <a:endParaRPr lang="zh-CN" altLang="en-US" sz="1067"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Missed detection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 </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False alarm</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5%</a:t>
            </a:r>
          </a:p>
          <a:p>
            <a:pPr marL="201290" lvl="1" indent="-201290" defTabSz="914377">
              <a:lnSpc>
                <a:spcPct val="130000"/>
              </a:lnSpc>
              <a:buFont typeface="Arial" panose="020B0604020202020204" pitchFamily="34" charset="0"/>
              <a:buChar char="•"/>
            </a:pPr>
            <a:r>
              <a:rPr lang="en-US" altLang="zh-CN" sz="1067" b="1" dirty="0">
                <a:latin typeface="微软雅黑" panose="020B0503020204020204" pitchFamily="34" charset="-122"/>
                <a:ea typeface="微软雅黑" panose="020B0503020204020204" pitchFamily="34" charset="-122"/>
                <a:sym typeface="+mn-ea"/>
              </a:rPr>
              <a:t>Accuracy</a:t>
            </a:r>
            <a:endParaRPr lang="zh-CN" altLang="en-US" sz="1067" b="1" dirty="0">
              <a:latin typeface="微软雅黑" panose="020B0503020204020204" pitchFamily="34" charset="-122"/>
              <a:ea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Positioning</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0.5m~1m</a:t>
            </a:r>
            <a:endParaRPr lang="zh-CN" altLang="en-US" sz="1067"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Range resolution</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0.5m~1.5m</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Angular accuracy</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0.2</a:t>
            </a:r>
            <a:r>
              <a:rPr lang="en-US" altLang="zh-CN" sz="1067"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o</a:t>
            </a:r>
          </a:p>
          <a:p>
            <a:pPr marL="457189" lvl="2" defTabSz="914377">
              <a:lnSpc>
                <a:spcPct val="130000"/>
              </a:lnSpc>
            </a:pPr>
            <a:r>
              <a:rPr lang="en-US" altLang="zh-CN" sz="1067" b="1" dirty="0">
                <a:latin typeface="微软雅黑" panose="020B0503020204020204" pitchFamily="34" charset="-122"/>
                <a:ea typeface="微软雅黑" panose="020B0503020204020204" pitchFamily="34" charset="-122"/>
                <a:cs typeface="微软雅黑" panose="020B0503020204020204" pitchFamily="34" charset="-122"/>
                <a:sym typeface="+mn-ea"/>
              </a:rPr>
              <a:t>Velocity accuracy</a:t>
            </a:r>
            <a:r>
              <a:rPr lang="en-US" altLang="zh-CN" sz="1067" dirty="0">
                <a:latin typeface="微软雅黑" panose="020B0503020204020204" pitchFamily="34" charset="-122"/>
                <a:ea typeface="微软雅黑" panose="020B0503020204020204" pitchFamily="34" charset="-122"/>
                <a:cs typeface="微软雅黑" panose="020B0503020204020204" pitchFamily="34" charset="-122"/>
                <a:sym typeface="+mn-ea"/>
              </a:rPr>
              <a:t>: 1m/s</a:t>
            </a:r>
            <a:endParaRPr lang="en-US" altLang="zh-CN" sz="1067" baseline="30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7" name="矩形 2">
            <a:extLst>
              <a:ext uri="{FF2B5EF4-FFF2-40B4-BE49-F238E27FC236}">
                <a16:creationId xmlns:a16="http://schemas.microsoft.com/office/drawing/2014/main" id="{CD9CDE1B-3A49-ED28-EA71-85DEB0874465}"/>
              </a:ext>
            </a:extLst>
          </p:cNvPr>
          <p:cNvSpPr/>
          <p:nvPr>
            <p:custDataLst>
              <p:tags r:id="rId4"/>
            </p:custDataLst>
          </p:nvPr>
        </p:nvSpPr>
        <p:spPr>
          <a:xfrm>
            <a:off x="1634299" y="1043249"/>
            <a:ext cx="2360613" cy="5052695"/>
          </a:xfrm>
          <a:prstGeom prst="rect">
            <a:avLst/>
          </a:prstGeom>
          <a:noFill/>
          <a:ln w="12700">
            <a:gradFill flip="none" rotWithShape="1">
              <a:gsLst>
                <a:gs pos="85000">
                  <a:schemeClr val="bg1">
                    <a:alpha val="0"/>
                  </a:schemeClr>
                </a:gs>
                <a:gs pos="15000">
                  <a:schemeClr val="bg1">
                    <a:alpha val="0"/>
                  </a:schemeClr>
                </a:gs>
                <a:gs pos="100000">
                  <a:srgbClr val="00B0F0"/>
                </a:gs>
                <a:gs pos="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87143" tIns="43571" rIns="87143" bIns="43571" rtlCol="0" anchor="ctr"/>
          <a:lstStyle/>
          <a:p>
            <a:pPr algn="ctr" defTabSz="914377">
              <a:spcAft>
                <a:spcPts val="600"/>
              </a:spcAft>
              <a:defRPr/>
            </a:pPr>
            <a:endParaRPr lang="zh-CN" altLang="en-US" sz="1600" b="1" dirty="0">
              <a:solidFill>
                <a:prstClr val="white"/>
              </a:solidFill>
              <a:latin typeface="微软雅黑" panose="020B0503020204020204" pitchFamily="34" charset="-122"/>
              <a:ea typeface="微软雅黑" panose="020B0503020204020204" pitchFamily="34" charset="-122"/>
            </a:endParaRPr>
          </a:p>
        </p:txBody>
      </p:sp>
      <p:pic>
        <p:nvPicPr>
          <p:cNvPr id="48" name="Picture 2">
            <a:extLst>
              <a:ext uri="{FF2B5EF4-FFF2-40B4-BE49-F238E27FC236}">
                <a16:creationId xmlns:a16="http://schemas.microsoft.com/office/drawing/2014/main" id="{ABBF25F0-BA24-7D35-8E4F-57CE15681AE1}"/>
              </a:ext>
            </a:extLst>
          </p:cNvPr>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79735" y="1738977"/>
            <a:ext cx="2256000" cy="1512000"/>
          </a:xfrm>
          <a:prstGeom prst="rect">
            <a:avLst/>
          </a:prstGeom>
          <a:noFill/>
          <a:extLst>
            <a:ext uri="{909E8E84-426E-40DD-AFC4-6F175D3DCCD1}">
              <a14:hiddenFill xmlns:a14="http://schemas.microsoft.com/office/drawing/2010/main">
                <a:solidFill>
                  <a:srgbClr val="FFFFFF"/>
                </a:solidFill>
              </a14:hiddenFill>
            </a:ext>
          </a:extLst>
        </p:spPr>
      </p:pic>
      <p:pic>
        <p:nvPicPr>
          <p:cNvPr id="51" name="图片 50" descr="变道卡点-2">
            <a:extLst>
              <a:ext uri="{FF2B5EF4-FFF2-40B4-BE49-F238E27FC236}">
                <a16:creationId xmlns:a16="http://schemas.microsoft.com/office/drawing/2014/main" id="{03DD5281-F133-3D75-C48D-A479D1B37D98}"/>
              </a:ext>
            </a:extLst>
          </p:cNvPr>
          <p:cNvPicPr>
            <a:picLocks/>
          </p:cNvPicPr>
          <p:nvPr/>
        </p:nvPicPr>
        <p:blipFill rotWithShape="1">
          <a:blip r:embed="rId10"/>
          <a:srcRect l="11559"/>
          <a:stretch/>
        </p:blipFill>
        <p:spPr>
          <a:xfrm>
            <a:off x="8480020" y="1726793"/>
            <a:ext cx="2256000" cy="1512000"/>
          </a:xfrm>
          <a:prstGeom prst="rect">
            <a:avLst/>
          </a:prstGeom>
        </p:spPr>
      </p:pic>
      <p:pic>
        <p:nvPicPr>
          <p:cNvPr id="547" name="图片 546">
            <a:extLst>
              <a:ext uri="{FF2B5EF4-FFF2-40B4-BE49-F238E27FC236}">
                <a16:creationId xmlns:a16="http://schemas.microsoft.com/office/drawing/2014/main" id="{2D323227-A806-0ECC-24F4-1036B87C0495}"/>
              </a:ext>
            </a:extLst>
          </p:cNvPr>
          <p:cNvPicPr>
            <a:picLocks/>
          </p:cNvPicPr>
          <p:nvPr/>
        </p:nvPicPr>
        <p:blipFill>
          <a:blip r:embed="rId11"/>
          <a:stretch>
            <a:fillRect/>
          </a:stretch>
        </p:blipFill>
        <p:spPr>
          <a:xfrm>
            <a:off x="8463922" y="3285873"/>
            <a:ext cx="2256000" cy="1512000"/>
          </a:xfrm>
          <a:prstGeom prst="rect">
            <a:avLst/>
          </a:prstGeom>
        </p:spPr>
      </p:pic>
      <p:pic>
        <p:nvPicPr>
          <p:cNvPr id="4098" name="Picture 2">
            <a:extLst>
              <a:ext uri="{FF2B5EF4-FFF2-40B4-BE49-F238E27FC236}">
                <a16:creationId xmlns:a16="http://schemas.microsoft.com/office/drawing/2014/main" id="{A03081D5-4754-348F-5752-68A3CFE7A8B4}"/>
              </a:ext>
            </a:extLst>
          </p:cNvPr>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147020" y="1738977"/>
            <a:ext cx="2256000" cy="1512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EF27FDE3-6AF3-D9F6-BFFF-7CFF13E7E08D}"/>
              </a:ext>
            </a:extLst>
          </p:cNvPr>
          <p:cNvSpPr txBox="1"/>
          <p:nvPr/>
        </p:nvSpPr>
        <p:spPr>
          <a:xfrm>
            <a:off x="431853" y="6222583"/>
            <a:ext cx="11323983" cy="369332"/>
          </a:xfrm>
          <a:prstGeom prst="rect">
            <a:avLst/>
          </a:prstGeom>
          <a:noFill/>
        </p:spPr>
        <p:txBody>
          <a:bodyPr wrap="square">
            <a:spAutoFit/>
          </a:bodyPr>
          <a:lstStyle/>
          <a:p>
            <a:pPr marL="0" lvl="1" algn="just">
              <a:spcBef>
                <a:spcPts val="600"/>
              </a:spcBef>
            </a:pPr>
            <a:r>
              <a:rPr lang="en-US" altLang="zh-CN" sz="1800" b="1" i="1" u="sng" kern="100" dirty="0">
                <a:latin typeface="Calibri" panose="020F0502020204030204" pitchFamily="34" charset="0"/>
                <a:ea typeface="Calibri" panose="020F0502020204030204" pitchFamily="34" charset="0"/>
                <a:cs typeface="Calibri" panose="020F0502020204030204" pitchFamily="34" charset="0"/>
              </a:rPr>
              <a:t>Observation 1</a:t>
            </a:r>
            <a:r>
              <a:rPr lang="en-US" altLang="zh-CN" sz="1800" b="1" i="1" kern="100" dirty="0">
                <a:latin typeface="Calibri" panose="020F0502020204030204" pitchFamily="34" charset="0"/>
                <a:ea typeface="Calibri" panose="020F0502020204030204" pitchFamily="34" charset="0"/>
                <a:cs typeface="Calibri" panose="020F0502020204030204" pitchFamily="34" charset="0"/>
              </a:rPr>
              <a:t>: Low latency is a critical and challenging requirement for sensing</a:t>
            </a:r>
            <a:r>
              <a:rPr lang="en-US" altLang="zh-CN" sz="1800" b="1" i="1"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zh-CN" sz="1800" b="1" i="1" kern="1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3161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02B9C6D8-45E6-6DAA-2452-8F3F2FF86DB3}"/>
              </a:ext>
            </a:extLst>
          </p:cNvPr>
          <p:cNvSpPr/>
          <p:nvPr/>
        </p:nvSpPr>
        <p:spPr>
          <a:xfrm>
            <a:off x="2610679" y="3478696"/>
            <a:ext cx="2405269" cy="1566237"/>
          </a:xfrm>
          <a:prstGeom prst="roundRect">
            <a:avLst/>
          </a:prstGeom>
          <a:solidFill>
            <a:schemeClr val="accent1">
              <a:lumMod val="20000"/>
              <a:lumOff val="80000"/>
            </a:schemeClr>
          </a:solid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0B663F49-C5E4-1160-D631-95FBCE26DB79}"/>
              </a:ext>
            </a:extLst>
          </p:cNvPr>
          <p:cNvSpPr txBox="1"/>
          <p:nvPr/>
        </p:nvSpPr>
        <p:spPr>
          <a:xfrm>
            <a:off x="549729" y="952201"/>
            <a:ext cx="11212285" cy="6047809"/>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kern="100" dirty="0">
                <a:effectLst/>
                <a:latin typeface="Calibri" panose="020F0502020204030204" pitchFamily="34" charset="0"/>
                <a:ea typeface="Calibri" panose="020F0502020204030204" pitchFamily="34" charset="0"/>
                <a:cs typeface="Calibri" panose="020F0502020204030204" pitchFamily="34" charset="0"/>
              </a:rPr>
              <a:t>The study of ISAC should firstly consider the </a:t>
            </a:r>
            <a:r>
              <a:rPr lang="en-US" altLang="zh-CN" kern="100" dirty="0">
                <a:latin typeface="Calibri" panose="020F0502020204030204" pitchFamily="34" charset="0"/>
                <a:ea typeface="Calibri" panose="020F0502020204030204" pitchFamily="34" charset="0"/>
                <a:cs typeface="Calibri" panose="020F0502020204030204" pitchFamily="34" charset="0"/>
              </a:rPr>
              <a:t>data type for evaluation. The data type is highly related to the interface and architecture. Three kinds of sensing architecture can be considered.</a:t>
            </a:r>
          </a:p>
          <a:p>
            <a:pPr marL="285750"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Option 1: Core network-side sensing architecture</a:t>
            </a: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SF (sensing function) is located at core network.</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measurement (such as delay, Doppler, angle) is transmitted from gNB to core network, and sensing result (such as position and velocity of sensing target) is calculated at SF in core network. </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evaluation is based on sensing measurement. </a:t>
            </a:r>
          </a:p>
          <a:p>
            <a:pPr lvl="1" algn="just">
              <a:spcBef>
                <a:spcPts val="600"/>
              </a:spcBef>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lvl="1" algn="just">
              <a:spcBef>
                <a:spcPts val="600"/>
              </a:spcBef>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285750" indent="-285750" algn="just">
              <a:spcBef>
                <a:spcPts val="600"/>
              </a:spcBef>
              <a:buFont typeface="Arial" panose="020B0604020202020204" pitchFamily="34" charset="0"/>
              <a:buChar char="•"/>
            </a:pPr>
            <a:endParaRPr lang="en-US" altLang="zh-CN" sz="400" b="1" kern="100" dirty="0">
              <a:latin typeface="Calibri" panose="020F0502020204030204" pitchFamily="34" charset="0"/>
              <a:ea typeface="Calibri" panose="020F0502020204030204" pitchFamily="34" charset="0"/>
              <a:cs typeface="Calibri" panose="020F0502020204030204" pitchFamily="34" charset="0"/>
            </a:endParaRPr>
          </a:p>
          <a:p>
            <a:pPr marL="285750"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Transmission overhead: </a:t>
            </a:r>
            <a:r>
              <a:rPr lang="en-US" altLang="zh-CN" kern="100" dirty="0">
                <a:latin typeface="Calibri" panose="020F0502020204030204" pitchFamily="34" charset="0"/>
                <a:ea typeface="Calibri" panose="020F0502020204030204" pitchFamily="34" charset="0"/>
                <a:cs typeface="Calibri" panose="020F0502020204030204" pitchFamily="34" charset="0"/>
              </a:rPr>
              <a:t>The transmission overhead from gNB to core network is high.</a:t>
            </a:r>
          </a:p>
          <a:p>
            <a:pPr marL="285750"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Low latency requirement</a:t>
            </a:r>
            <a:r>
              <a:rPr lang="en-US" altLang="zh-CN" kern="100" dirty="0">
                <a:latin typeface="Calibri" panose="020F0502020204030204" pitchFamily="34" charset="0"/>
                <a:ea typeface="Calibri" panose="020F0502020204030204" pitchFamily="34" charset="0"/>
                <a:cs typeface="Calibri" panose="020F0502020204030204" pitchFamily="34" charset="0"/>
              </a:rPr>
              <a:t>: Core network-side sensing architecture may not satisfy the low latency requirement, such as ≤100ms for V2X. </a:t>
            </a:r>
            <a:endParaRPr lang="en-US" altLang="zh-CN" sz="1200"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Observation 2</a:t>
            </a:r>
            <a:r>
              <a:rPr lang="en-US" altLang="zh-CN" b="1" i="1" kern="100" dirty="0">
                <a:latin typeface="Calibri" panose="020F0502020204030204" pitchFamily="34" charset="0"/>
                <a:ea typeface="Calibri" panose="020F0502020204030204" pitchFamily="34" charset="0"/>
                <a:cs typeface="Calibri" panose="020F0502020204030204" pitchFamily="34" charset="0"/>
              </a:rPr>
              <a:t>: High transmission overhead and sensing latency are identified for core network-side sensing architecture. </a:t>
            </a:r>
          </a:p>
        </p:txBody>
      </p:sp>
      <p:sp>
        <p:nvSpPr>
          <p:cNvPr id="3" name="TextBox 8">
            <a:extLst>
              <a:ext uri="{FF2B5EF4-FFF2-40B4-BE49-F238E27FC236}">
                <a16:creationId xmlns:a16="http://schemas.microsoft.com/office/drawing/2014/main" id="{74C37E1B-5253-1E17-8323-F6BC51BE2377}"/>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dirty="0">
                <a:solidFill>
                  <a:prstClr val="black"/>
                </a:solidFill>
                <a:latin typeface="Arial" panose="020B0604020202020204" pitchFamily="34" charset="0"/>
                <a:cs typeface="Arial" panose="020B0604020202020204" pitchFamily="34" charset="0"/>
                <a:sym typeface="+mn-ea"/>
              </a:rPr>
              <a:t>Core network-side sensing architecture</a:t>
            </a:r>
            <a:endParaRPr lang="zh-CN" altLang="en-US" sz="2400" dirty="0">
              <a:solidFill>
                <a:prstClr val="black"/>
              </a:solidFill>
              <a:latin typeface="Arial" panose="020B0604020202020204" pitchFamily="34" charset="0"/>
              <a:cs typeface="Arial" panose="020B0604020202020204" pitchFamily="34" charset="0"/>
            </a:endParaRPr>
          </a:p>
        </p:txBody>
      </p:sp>
      <p:pic>
        <p:nvPicPr>
          <p:cNvPr id="2" name="图片 1">
            <a:extLst>
              <a:ext uri="{FF2B5EF4-FFF2-40B4-BE49-F238E27FC236}">
                <a16:creationId xmlns:a16="http://schemas.microsoft.com/office/drawing/2014/main" id="{FD3E5FD7-39AE-0C99-2504-D2CAF2B47F68}"/>
              </a:ext>
            </a:extLst>
          </p:cNvPr>
          <p:cNvPicPr>
            <a:picLocks noChangeAspect="1"/>
          </p:cNvPicPr>
          <p:nvPr/>
        </p:nvPicPr>
        <p:blipFill>
          <a:blip r:embed="rId2"/>
          <a:stretch>
            <a:fillRect/>
          </a:stretch>
        </p:blipFill>
        <p:spPr>
          <a:xfrm>
            <a:off x="2610679" y="3181370"/>
            <a:ext cx="7254177" cy="1863563"/>
          </a:xfrm>
          <a:prstGeom prst="rect">
            <a:avLst/>
          </a:prstGeom>
        </p:spPr>
      </p:pic>
    </p:spTree>
    <p:extLst>
      <p:ext uri="{BB962C8B-B14F-4D97-AF65-F5344CB8AC3E}">
        <p14:creationId xmlns:p14="http://schemas.microsoft.com/office/powerpoint/2010/main" val="4063202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1C53C-EFA7-546B-3354-BB5DBC0B6D46}"/>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DD184CBA-5C45-6476-781A-CCEEC44213D3}"/>
              </a:ext>
            </a:extLst>
          </p:cNvPr>
          <p:cNvSpPr txBox="1"/>
          <p:nvPr/>
        </p:nvSpPr>
        <p:spPr>
          <a:xfrm>
            <a:off x="372763" y="945853"/>
            <a:ext cx="11400137" cy="5755422"/>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Option 2: BBU-side sensing architecture</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SF is located at BBU side.</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raw data is transmitted from AAU to BBU, sensing measurement (such as delay, Doppler, angle) is transmitted from BBU to SF, and sensing result (such as position and velocity of sensing target) is calculated at SF. </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evaluation is based on sensing measurement. </a:t>
            </a: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lvl="1" algn="just">
              <a:spcBef>
                <a:spcPts val="600"/>
              </a:spcBef>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marL="285750" lvl="1"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Data consistency and integrity</a:t>
            </a:r>
            <a:r>
              <a:rPr lang="en-US" altLang="zh-CN" kern="100" dirty="0">
                <a:latin typeface="Calibri" panose="020F0502020204030204" pitchFamily="34" charset="0"/>
                <a:ea typeface="Calibri" panose="020F0502020204030204" pitchFamily="34" charset="0"/>
                <a:cs typeface="Calibri" panose="020F0502020204030204" pitchFamily="34" charset="0"/>
              </a:rPr>
              <a:t>: The sensing result calculated in SF is based on the sensing measurement, we may further consider the sensing data non-consistency and non-integrity caused by measurement error.</a:t>
            </a:r>
          </a:p>
          <a:p>
            <a:pPr marL="285750" indent="-285750" algn="just">
              <a:spcBef>
                <a:spcPts val="600"/>
              </a:spcBef>
              <a:buFont typeface="Arial" panose="020B0604020202020204" pitchFamily="34" charset="0"/>
              <a:buChar char="•"/>
            </a:pPr>
            <a:endParaRPr lang="en-US" altLang="zh-CN" sz="1200"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Observation 3</a:t>
            </a:r>
            <a:r>
              <a:rPr lang="en-US" altLang="zh-CN" b="1" i="1" kern="100" dirty="0">
                <a:latin typeface="Calibri" panose="020F0502020204030204" pitchFamily="34" charset="0"/>
                <a:ea typeface="Calibri" panose="020F0502020204030204" pitchFamily="34" charset="0"/>
                <a:cs typeface="Calibri" panose="020F0502020204030204" pitchFamily="34" charset="0"/>
              </a:rPr>
              <a:t>: The sensing data non-consistency and non-integrity caused by measurement error should be considered for BBU-side sensing architecture.</a:t>
            </a:r>
          </a:p>
          <a:p>
            <a:pPr marL="0" lvl="1" algn="just">
              <a:spcBef>
                <a:spcPts val="600"/>
              </a:spcBef>
            </a:pPr>
            <a:endParaRPr lang="en-US" altLang="zh-CN" b="1" i="1" kern="10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8">
            <a:extLst>
              <a:ext uri="{FF2B5EF4-FFF2-40B4-BE49-F238E27FC236}">
                <a16:creationId xmlns:a16="http://schemas.microsoft.com/office/drawing/2014/main" id="{8F4C3A5E-55A0-A14A-7852-AC3F2B893F5A}"/>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dirty="0">
                <a:solidFill>
                  <a:prstClr val="black"/>
                </a:solidFill>
                <a:latin typeface="Arial" panose="020B0604020202020204" pitchFamily="34" charset="0"/>
                <a:cs typeface="Arial" panose="020B0604020202020204" pitchFamily="34" charset="0"/>
                <a:sym typeface="+mn-ea"/>
              </a:rPr>
              <a:t>BBU-side sensing architecture</a:t>
            </a:r>
            <a:endParaRPr lang="zh-CN" altLang="en-US" sz="2400" dirty="0">
              <a:solidFill>
                <a:prstClr val="black"/>
              </a:solidFill>
              <a:latin typeface="Arial" panose="020B0604020202020204" pitchFamily="34" charset="0"/>
              <a:cs typeface="Arial" panose="020B0604020202020204" pitchFamily="34" charset="0"/>
            </a:endParaRPr>
          </a:p>
        </p:txBody>
      </p:sp>
      <p:sp>
        <p:nvSpPr>
          <p:cNvPr id="2" name="矩形: 圆角 1">
            <a:extLst>
              <a:ext uri="{FF2B5EF4-FFF2-40B4-BE49-F238E27FC236}">
                <a16:creationId xmlns:a16="http://schemas.microsoft.com/office/drawing/2014/main" id="{01791201-7DC6-E99B-500B-AE5725B85353}"/>
              </a:ext>
            </a:extLst>
          </p:cNvPr>
          <p:cNvSpPr/>
          <p:nvPr/>
        </p:nvSpPr>
        <p:spPr>
          <a:xfrm>
            <a:off x="4784037" y="2715063"/>
            <a:ext cx="2206486" cy="1863563"/>
          </a:xfrm>
          <a:prstGeom prst="roundRect">
            <a:avLst/>
          </a:prstGeom>
          <a:solidFill>
            <a:schemeClr val="accent2">
              <a:lumMod val="20000"/>
              <a:lumOff val="80000"/>
            </a:schemeClr>
          </a:solidFill>
          <a:ln>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0F202A5E-FF2D-F42A-11DF-502AA42B357D}"/>
              </a:ext>
            </a:extLst>
          </p:cNvPr>
          <p:cNvPicPr>
            <a:picLocks noChangeAspect="1"/>
          </p:cNvPicPr>
          <p:nvPr/>
        </p:nvPicPr>
        <p:blipFill>
          <a:blip r:embed="rId3"/>
          <a:stretch>
            <a:fillRect/>
          </a:stretch>
        </p:blipFill>
        <p:spPr>
          <a:xfrm>
            <a:off x="2610679" y="2757297"/>
            <a:ext cx="7254177" cy="1863563"/>
          </a:xfrm>
          <a:prstGeom prst="rect">
            <a:avLst/>
          </a:prstGeom>
        </p:spPr>
      </p:pic>
    </p:spTree>
    <p:extLst>
      <p:ext uri="{BB962C8B-B14F-4D97-AF65-F5344CB8AC3E}">
        <p14:creationId xmlns:p14="http://schemas.microsoft.com/office/powerpoint/2010/main" val="1785049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B663F49-C5E4-1160-D631-95FBCE26DB79}"/>
              </a:ext>
            </a:extLst>
          </p:cNvPr>
          <p:cNvSpPr txBox="1"/>
          <p:nvPr/>
        </p:nvSpPr>
        <p:spPr>
          <a:xfrm>
            <a:off x="429987" y="952201"/>
            <a:ext cx="11342914" cy="4616648"/>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b="1" kern="100" dirty="0">
                <a:latin typeface="Calibri" panose="020F0502020204030204" pitchFamily="34" charset="0"/>
                <a:ea typeface="Calibri" panose="020F0502020204030204" pitchFamily="34" charset="0"/>
                <a:cs typeface="Calibri" panose="020F0502020204030204" pitchFamily="34" charset="0"/>
              </a:rPr>
              <a:t>Option 3: AAU-to-BBU interface for sensing data collection</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Define the interface from AAU to BBU (backward fronthaul only). </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Sensing data is collected at the interface from AAU to BBU.</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Whether/how to quantize the raw data may need further discussion, and sensing evaluation is based on the quantization value.</a:t>
            </a:r>
          </a:p>
          <a:p>
            <a:pPr lvl="1" algn="just">
              <a:spcBef>
                <a:spcPts val="600"/>
              </a:spcBef>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Less transmission nodes to satisfy the low latency requirement.</a:t>
            </a:r>
          </a:p>
          <a:p>
            <a:pPr marL="742950" lvl="1" indent="-285750" algn="just">
              <a:spcBef>
                <a:spcPts val="600"/>
              </a:spcBef>
              <a:buFont typeface="Arial" panose="020B0604020202020204" pitchFamily="34" charset="0"/>
              <a:buChar char="•"/>
            </a:pPr>
            <a:r>
              <a:rPr lang="en-US" altLang="zh-CN" kern="100" dirty="0">
                <a:latin typeface="Calibri" panose="020F0502020204030204" pitchFamily="34" charset="0"/>
                <a:ea typeface="Calibri" panose="020F0502020204030204" pitchFamily="34" charset="0"/>
                <a:cs typeface="Calibri" panose="020F0502020204030204" pitchFamily="34" charset="0"/>
              </a:rPr>
              <a:t>The sensing data consistency and integrity could be ensured to improve sensing reliability.</a:t>
            </a:r>
            <a:endParaRPr lang="en-US" altLang="zh-CN" b="1" i="1"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1200"/>
              </a:spcBef>
            </a:pPr>
            <a:r>
              <a:rPr lang="en-US" altLang="zh-CN" b="1" i="1" u="sng" kern="100" dirty="0">
                <a:latin typeface="Calibri" panose="020F0502020204030204" pitchFamily="34" charset="0"/>
                <a:ea typeface="Calibri" panose="020F0502020204030204" pitchFamily="34" charset="0"/>
                <a:cs typeface="Calibri" panose="020F0502020204030204" pitchFamily="34" charset="0"/>
              </a:rPr>
              <a:t>Proposal 1</a:t>
            </a:r>
            <a:r>
              <a:rPr lang="en-US" altLang="zh-CN" b="1" i="1" kern="100" dirty="0">
                <a:latin typeface="Calibri" panose="020F0502020204030204" pitchFamily="34" charset="0"/>
                <a:ea typeface="Calibri" panose="020F0502020204030204" pitchFamily="34" charset="0"/>
                <a:cs typeface="Calibri" panose="020F0502020204030204" pitchFamily="34" charset="0"/>
              </a:rPr>
              <a:t>: Study AAU-to-BBU interface for sensing data collection.</a:t>
            </a:r>
          </a:p>
        </p:txBody>
      </p:sp>
      <p:sp>
        <p:nvSpPr>
          <p:cNvPr id="3" name="TextBox 8">
            <a:extLst>
              <a:ext uri="{FF2B5EF4-FFF2-40B4-BE49-F238E27FC236}">
                <a16:creationId xmlns:a16="http://schemas.microsoft.com/office/drawing/2014/main" id="{8173790B-A8A6-50AC-CD4C-5CFC181ED1E8}"/>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b="1" kern="100" dirty="0">
                <a:solidFill>
                  <a:schemeClr val="tx1"/>
                </a:solidFill>
                <a:latin typeface="Arial" panose="020B0604020202020204" pitchFamily="34" charset="0"/>
                <a:ea typeface="Calibri" panose="020F0502020204030204" pitchFamily="34" charset="0"/>
                <a:cs typeface="Arial" panose="020B0604020202020204" pitchFamily="34" charset="0"/>
              </a:rPr>
              <a:t>AAU-to-BBU interface for sensing data collection</a:t>
            </a:r>
            <a:endParaRPr lang="zh-CN" altLang="en-US" sz="2400" dirty="0">
              <a:solidFill>
                <a:schemeClr val="tx1"/>
              </a:solidFill>
              <a:latin typeface="Arial" panose="020B0604020202020204" pitchFamily="34" charset="0"/>
              <a:cs typeface="Arial" panose="020B0604020202020204" pitchFamily="34" charset="0"/>
            </a:endParaRPr>
          </a:p>
        </p:txBody>
      </p:sp>
      <p:sp>
        <p:nvSpPr>
          <p:cNvPr id="2" name="矩形: 圆角 1">
            <a:extLst>
              <a:ext uri="{FF2B5EF4-FFF2-40B4-BE49-F238E27FC236}">
                <a16:creationId xmlns:a16="http://schemas.microsoft.com/office/drawing/2014/main" id="{193960C3-72AF-A955-CC62-440B49D176BD}"/>
              </a:ext>
            </a:extLst>
          </p:cNvPr>
          <p:cNvSpPr/>
          <p:nvPr/>
        </p:nvSpPr>
        <p:spPr>
          <a:xfrm>
            <a:off x="6237767" y="2802835"/>
            <a:ext cx="3627089" cy="1499976"/>
          </a:xfrm>
          <a:prstGeom prst="roundRect">
            <a:avLst/>
          </a:prstGeom>
          <a:solidFill>
            <a:schemeClr val="accent6">
              <a:lumMod val="20000"/>
              <a:lumOff val="80000"/>
            </a:schemeClr>
          </a:solidFill>
          <a:ln>
            <a:solidFill>
              <a:schemeClr val="accent6"/>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F05BCCCA-8690-C8D3-0228-06B401F1AD47}"/>
              </a:ext>
            </a:extLst>
          </p:cNvPr>
          <p:cNvPicPr>
            <a:picLocks noChangeAspect="1"/>
          </p:cNvPicPr>
          <p:nvPr/>
        </p:nvPicPr>
        <p:blipFill>
          <a:blip r:embed="rId3"/>
          <a:stretch>
            <a:fillRect/>
          </a:stretch>
        </p:blipFill>
        <p:spPr>
          <a:xfrm>
            <a:off x="2610679" y="2498882"/>
            <a:ext cx="7254177" cy="1863563"/>
          </a:xfrm>
          <a:prstGeom prst="rect">
            <a:avLst/>
          </a:prstGeom>
        </p:spPr>
      </p:pic>
    </p:spTree>
    <p:extLst>
      <p:ext uri="{BB962C8B-B14F-4D97-AF65-F5344CB8AC3E}">
        <p14:creationId xmlns:p14="http://schemas.microsoft.com/office/powerpoint/2010/main" val="505360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a:extLst>
              <a:ext uri="{FF2B5EF4-FFF2-40B4-BE49-F238E27FC236}">
                <a16:creationId xmlns:a16="http://schemas.microsoft.com/office/drawing/2014/main" id="{0BCAF363-7B01-5158-D37F-8EEDF98B5080}"/>
              </a:ext>
            </a:extLst>
          </p:cNvPr>
          <p:cNvSpPr txBox="1"/>
          <p:nvPr/>
        </p:nvSpPr>
        <p:spPr>
          <a:xfrm>
            <a:off x="372763" y="260649"/>
            <a:ext cx="9083611" cy="461665"/>
          </a:xfrm>
          <a:prstGeom prst="rect">
            <a:avLst/>
          </a:prstGeom>
          <a:noFill/>
        </p:spPr>
        <p:txBody>
          <a:bodyPr wrap="square" rtlCol="0">
            <a:spAutoFit/>
          </a:bodyPr>
          <a:lstStyle>
            <a:defPPr>
              <a:defRPr lang="zh-CN"/>
            </a:defPPr>
            <a:lvl1pPr>
              <a:defRPr sz="2800" b="1">
                <a:solidFill>
                  <a:schemeClr val="bg1"/>
                </a:solidFill>
                <a:latin typeface="微软雅黑" panose="020B0503020204020204" charset="-122"/>
                <a:ea typeface="微软雅黑" panose="020B0503020204020204" charset="-122"/>
              </a:defRPr>
            </a:lvl1pPr>
          </a:lstStyle>
          <a:p>
            <a:pPr defTabSz="1219170"/>
            <a:r>
              <a:rPr lang="en-US" altLang="zh-CN" sz="2400" b="1" kern="100" dirty="0">
                <a:solidFill>
                  <a:schemeClr val="tx1"/>
                </a:solidFill>
                <a:latin typeface="Arial" panose="020B0604020202020204" pitchFamily="34" charset="0"/>
                <a:ea typeface="Calibri" panose="020F0502020204030204" pitchFamily="34" charset="0"/>
                <a:cs typeface="Arial" panose="020B0604020202020204" pitchFamily="34" charset="0"/>
              </a:rPr>
              <a:t>Overall consideration for ISAC</a:t>
            </a:r>
            <a:endParaRPr lang="zh-CN" altLang="en-US" sz="2400" dirty="0">
              <a:solidFill>
                <a:schemeClr val="tx1"/>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2EFA8AF7-7976-55F8-FBE4-061ED515CB28}"/>
              </a:ext>
            </a:extLst>
          </p:cNvPr>
          <p:cNvSpPr txBox="1"/>
          <p:nvPr/>
        </p:nvSpPr>
        <p:spPr>
          <a:xfrm>
            <a:off x="399070" y="918865"/>
            <a:ext cx="11342914" cy="5801588"/>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In</a:t>
            </a:r>
            <a:r>
              <a:rPr lang="zh-CN" altLang="en-US" sz="1600" kern="100" dirty="0">
                <a:latin typeface="Calibri" panose="020F0502020204030204" pitchFamily="34" charset="0"/>
                <a:ea typeface="Calibri" panose="020F0502020204030204" pitchFamily="34" charset="0"/>
                <a:cs typeface="Calibri" panose="020F0502020204030204" pitchFamily="34" charset="0"/>
              </a:rPr>
              <a:t> </a:t>
            </a:r>
            <a:r>
              <a:rPr lang="en-US" altLang="zh-CN" sz="1600" kern="100" dirty="0">
                <a:latin typeface="Calibri" panose="020F0502020204030204" pitchFamily="34" charset="0"/>
                <a:ea typeface="Calibri" panose="020F0502020204030204" pitchFamily="34" charset="0"/>
                <a:cs typeface="Calibri" panose="020F0502020204030204" pitchFamily="34" charset="0"/>
              </a:rPr>
              <a:t>RAN Chair’s Summary of 5G-Advanced in last meeting, it points out a study needs to be avoided duplicate scope in 5G-Advanced and 6G in Rel-20. Thus, the study of ISAC for 5G-Advanced should avoid overlap with the corresponding 6G study. Furthermore, considering the deployment requirements of ISAC in both 5G-A and 6G, the study of ISAC should be designed to be compatible for both 5G-A and 6G. </a:t>
            </a:r>
          </a:p>
          <a:p>
            <a:pPr marL="742950" lvl="1"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E.g., the specifications of 5G-A are 38 series, while the specifications for 6G are 40 series, so, we may consider to use the specification of 39 series for Rel-20 ISAC, which could be compatible for both 5G-A and 6G.</a:t>
            </a:r>
          </a:p>
          <a:p>
            <a:pPr marL="285750"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Now, c</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ompanies have not anticipated the negative impacts of 5G-A ISAC, and proponents believe the RAN1 evaluation results are generally positive. In fact, the RAN3-led ISAC should be based on validated RAN1 evaluations, the information exchanged via RAN3 interfaces would neither represents an urgent issue requiring immediate resolution nor pose a bottleneck for commercial deployment. </a:t>
            </a:r>
          </a:p>
          <a:p>
            <a:pPr marL="742950" lvl="1"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E.g., </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In operator’s live network testing, the sensing result </a:t>
            </a:r>
            <a:r>
              <a:rPr lang="en-US" altLang="zh-CN" sz="1600" kern="100" dirty="0">
                <a:latin typeface="Calibri" panose="020F0502020204030204" pitchFamily="34" charset="0"/>
                <a:ea typeface="Calibri" panose="020F0502020204030204" pitchFamily="34" charset="0"/>
                <a:cs typeface="Calibri" panose="020F0502020204030204" pitchFamily="34" charset="0"/>
              </a:rPr>
              <a:t>calculated by </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the SF deployed inside BBU can meet commercial requirements, so the ISAC currently can be supported by </a:t>
            </a:r>
            <a:r>
              <a:rPr lang="en-US" altLang="zh-CN" sz="1600" kern="100" dirty="0" err="1">
                <a:effectLst/>
                <a:latin typeface="Calibri" panose="020F0502020204030204" pitchFamily="34" charset="0"/>
                <a:ea typeface="Calibri" panose="020F0502020204030204" pitchFamily="34" charset="0"/>
                <a:cs typeface="Calibri" panose="020F0502020204030204" pitchFamily="34" charset="0"/>
              </a:rPr>
              <a:t>gNB</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 </a:t>
            </a:r>
            <a:r>
              <a:rPr lang="en-US" altLang="zh-CN" sz="1600" kern="100" dirty="0">
                <a:latin typeface="Calibri" panose="020F0502020204030204" pitchFamily="34" charset="0"/>
                <a:ea typeface="Calibri" panose="020F0502020204030204" pitchFamily="34" charset="0"/>
                <a:cs typeface="Calibri" panose="020F0502020204030204" pitchFamily="34" charset="0"/>
              </a:rPr>
              <a:t>implementation</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a:t>
            </a:r>
          </a:p>
          <a:p>
            <a:pPr marL="285750" indent="-285750" algn="just">
              <a:spcBef>
                <a:spcPts val="600"/>
              </a:spcBef>
              <a:buFont typeface="Arial" panose="020B0604020202020204" pitchFamily="34" charset="0"/>
              <a:buChar char="•"/>
            </a:pP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In addition to the study of physical layer aspects </a:t>
            </a:r>
            <a:r>
              <a:rPr lang="en-US" altLang="zh-CN" sz="1600" kern="100" dirty="0">
                <a:latin typeface="Calibri" panose="020F0502020204030204" pitchFamily="34" charset="0"/>
                <a:ea typeface="Calibri" panose="020F0502020204030204" pitchFamily="34" charset="0"/>
                <a:cs typeface="Calibri" panose="020F0502020204030204" pitchFamily="34" charset="0"/>
              </a:rPr>
              <a:t>of ISAC, t</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he study of ISAC should additionally consider the </a:t>
            </a:r>
            <a:r>
              <a:rPr lang="en-US" altLang="zh-CN" sz="1600" kern="100" dirty="0">
                <a:latin typeface="Calibri" panose="020F0502020204030204" pitchFamily="34" charset="0"/>
                <a:ea typeface="Calibri" panose="020F0502020204030204" pitchFamily="34" charset="0"/>
                <a:cs typeface="Calibri" panose="020F0502020204030204" pitchFamily="34" charset="0"/>
              </a:rPr>
              <a:t>data type for evaluation. The data type is highly related to the interface and architecture. Therefore, a comprehensive study that addresses the physical layer aspects, data consistency, interface and architecture of ISAC should be considered in Rel-20.</a:t>
            </a:r>
          </a:p>
          <a:p>
            <a:pPr marL="0" lvl="1" algn="just">
              <a:spcBef>
                <a:spcPts val="600"/>
              </a:spcBef>
            </a:pPr>
            <a:r>
              <a:rPr lang="en-US" altLang="zh-CN" sz="1600" b="1" i="1" u="sng" kern="100" dirty="0">
                <a:latin typeface="Calibri" panose="020F0502020204030204" pitchFamily="34" charset="0"/>
                <a:ea typeface="Calibri" panose="020F0502020204030204" pitchFamily="34" charset="0"/>
                <a:cs typeface="Calibri" panose="020F0502020204030204" pitchFamily="34" charset="0"/>
              </a:rPr>
              <a:t>Proposal 2</a:t>
            </a:r>
            <a:r>
              <a:rPr lang="en-US" altLang="zh-CN" sz="1600" b="1" i="1" kern="100" dirty="0">
                <a:latin typeface="Calibri" panose="020F0502020204030204" pitchFamily="34" charset="0"/>
                <a:ea typeface="Calibri" panose="020F0502020204030204" pitchFamily="34" charset="0"/>
                <a:cs typeface="Calibri" panose="020F0502020204030204" pitchFamily="34" charset="0"/>
              </a:rPr>
              <a:t>: The study of ISAC for 5G-Advanced should avoid overlap with the corresponding 6G study, e.g., consider to use the specification of 39 series for Rel-20 ISAC, which could be compatible for both 5G-A and 6G.</a:t>
            </a:r>
          </a:p>
          <a:p>
            <a:pPr marL="0" lvl="1" algn="just">
              <a:spcBef>
                <a:spcPts val="600"/>
              </a:spcBef>
            </a:pPr>
            <a:r>
              <a:rPr lang="en-US" altLang="zh-CN" sz="1600" b="1" i="1" u="sng" kern="100" dirty="0">
                <a:latin typeface="Calibri" panose="020F0502020204030204" pitchFamily="34" charset="0"/>
                <a:ea typeface="Calibri" panose="020F0502020204030204" pitchFamily="34" charset="0"/>
                <a:cs typeface="Calibri" panose="020F0502020204030204" pitchFamily="34" charset="0"/>
              </a:rPr>
              <a:t>Proposal 3</a:t>
            </a:r>
            <a:r>
              <a:rPr lang="en-US" altLang="zh-CN" sz="1600" b="1" i="1" kern="100" dirty="0">
                <a:latin typeface="Calibri" panose="020F0502020204030204" pitchFamily="34" charset="0"/>
                <a:ea typeface="Calibri" panose="020F0502020204030204" pitchFamily="34" charset="0"/>
                <a:cs typeface="Calibri" panose="020F0502020204030204" pitchFamily="34" charset="0"/>
              </a:rPr>
              <a:t>: </a:t>
            </a:r>
            <a:r>
              <a:rPr lang="en-US" altLang="zh-CN" sz="1600" b="1" i="1" kern="100" dirty="0">
                <a:effectLst/>
                <a:latin typeface="Calibri" panose="020F0502020204030204" pitchFamily="34" charset="0"/>
                <a:ea typeface="Calibri" panose="020F0502020204030204" pitchFamily="34" charset="0"/>
                <a:cs typeface="Calibri" panose="020F0502020204030204" pitchFamily="34" charset="0"/>
              </a:rPr>
              <a:t>The RAN3-led ISAC should be based on validated RAN1 evaluations, the information exchanged via RAN3 interfaces would neither represents an urgent issue requiring immediate resolution nor pose a bottleneck for commercial deployment</a:t>
            </a:r>
            <a:r>
              <a:rPr lang="en-US" altLang="zh-CN" sz="1600" i="1" kern="100" dirty="0">
                <a:effectLst/>
                <a:latin typeface="Calibri" panose="020F0502020204030204" pitchFamily="34" charset="0"/>
                <a:ea typeface="Calibri" panose="020F0502020204030204" pitchFamily="34" charset="0"/>
                <a:cs typeface="Calibri" panose="020F0502020204030204" pitchFamily="34" charset="0"/>
              </a:rPr>
              <a:t>.</a:t>
            </a:r>
            <a:endParaRPr lang="en-US" altLang="zh-CN" sz="1600" b="1" i="1" u="sng" kern="100" dirty="0">
              <a:latin typeface="Calibri" panose="020F0502020204030204" pitchFamily="34" charset="0"/>
              <a:ea typeface="Calibri" panose="020F0502020204030204" pitchFamily="34" charset="0"/>
              <a:cs typeface="Calibri" panose="020F0502020204030204" pitchFamily="34" charset="0"/>
            </a:endParaRPr>
          </a:p>
          <a:p>
            <a:pPr marL="0" lvl="1" algn="just">
              <a:spcBef>
                <a:spcPts val="600"/>
              </a:spcBef>
            </a:pPr>
            <a:r>
              <a:rPr lang="en-US" altLang="zh-CN" sz="1600" b="1" i="1" u="sng" kern="100" dirty="0">
                <a:latin typeface="Calibri" panose="020F0502020204030204" pitchFamily="34" charset="0"/>
                <a:ea typeface="Calibri" panose="020F0502020204030204" pitchFamily="34" charset="0"/>
                <a:cs typeface="Calibri" panose="020F0502020204030204" pitchFamily="34" charset="0"/>
              </a:rPr>
              <a:t>Proposal 4</a:t>
            </a:r>
            <a:r>
              <a:rPr lang="en-US" altLang="zh-CN" sz="1600" b="1" i="1" kern="100" dirty="0">
                <a:latin typeface="Calibri" panose="020F0502020204030204" pitchFamily="34" charset="0"/>
                <a:ea typeface="Calibri" panose="020F0502020204030204" pitchFamily="34" charset="0"/>
                <a:cs typeface="Calibri" panose="020F0502020204030204" pitchFamily="34" charset="0"/>
              </a:rPr>
              <a:t>: Comprehensive study that addresses the physical layer aspects, data consistency, interface and architecture of ISAC should be considered in Rel-20.</a:t>
            </a:r>
          </a:p>
        </p:txBody>
      </p:sp>
    </p:spTree>
    <p:extLst>
      <p:ext uri="{BB962C8B-B14F-4D97-AF65-F5344CB8AC3E}">
        <p14:creationId xmlns:p14="http://schemas.microsoft.com/office/powerpoint/2010/main" val="3983695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2F0EDE4-68CA-C95B-D0EE-974F169AC8A8}"/>
              </a:ext>
            </a:extLst>
          </p:cNvPr>
          <p:cNvSpPr txBox="1"/>
          <p:nvPr/>
        </p:nvSpPr>
        <p:spPr>
          <a:xfrm>
            <a:off x="2808595" y="27449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pitchFamily="34" charset="-122"/>
                <a:ea typeface="微软雅黑" panose="020B0503020204020204" pitchFamily="34" charset="-122"/>
              </a:rPr>
              <a:t>THANK</a:t>
            </a:r>
            <a:r>
              <a:rPr kumimoji="1" lang="zh-CN" altLang="en-US" sz="4800" b="1" dirty="0">
                <a:solidFill>
                  <a:srgbClr val="2583D1"/>
                </a:solidFill>
                <a:latin typeface="微软雅黑" panose="020B0503020204020204" pitchFamily="34" charset="-122"/>
                <a:ea typeface="微软雅黑" panose="020B0503020204020204" pitchFamily="34" charset="-122"/>
              </a:rPr>
              <a:t>  </a:t>
            </a:r>
            <a:r>
              <a:rPr kumimoji="1" lang="en-US" altLang="zh-CN" sz="4800" b="1" dirty="0">
                <a:solidFill>
                  <a:srgbClr val="2583D1"/>
                </a:solidFill>
                <a:latin typeface="微软雅黑" panose="020B0503020204020204" pitchFamily="34" charset="-122"/>
                <a:ea typeface="微软雅黑" panose="020B0503020204020204" pitchFamily="34" charset="-122"/>
              </a:rPr>
              <a:t>YOU !</a:t>
            </a:r>
          </a:p>
        </p:txBody>
      </p:sp>
    </p:spTree>
    <p:extLst>
      <p:ext uri="{BB962C8B-B14F-4D97-AF65-F5344CB8AC3E}">
        <p14:creationId xmlns:p14="http://schemas.microsoft.com/office/powerpoint/2010/main" val="37873903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402.5,&quot;left&quot;:22.35,&quot;top&quot;:136.1,&quot;width&quot;:912.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402.5,&quot;left&quot;:22.35,&quot;top&quot;:136.1,&quot;width&quot;:912.8}"/>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402.5,&quot;left&quot;:22.35,&quot;top&quot;:136.1,&quot;width&quot;:912.8}"/>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402.5,&quot;left&quot;:22.35,&quot;top&quot;:136.1,&quot;width&quot;:912.8}"/>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402.5,&quot;left&quot;:22.35,&quot;top&quot;:136.1,&quot;width&quot;:912.8}"/>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02.5,&quot;left&quot;:22.35,&quot;top&quot;:136.1,&quot;width&quot;:912.8}"/>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6344</TotalTime>
  <Words>1066</Words>
  <Application>Microsoft Office PowerPoint</Application>
  <PresentationFormat>Widescreen</PresentationFormat>
  <Paragraphs>130</Paragraphs>
  <Slides>9</Slides>
  <Notes>8</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18" baseType="lpstr">
      <vt:lpstr>Batang</vt:lpstr>
      <vt:lpstr>等线</vt:lpstr>
      <vt:lpstr>微软雅黑</vt:lpstr>
      <vt:lpstr>Arial</vt:lpstr>
      <vt:lpstr>Calibri</vt:lpstr>
      <vt:lpstr>Calibri Light</vt:lpstr>
      <vt:lpstr>Office 主题​​</vt:lpstr>
      <vt:lpstr>Office 主题</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R3-250900</cp:lastModifiedBy>
  <cp:revision>744</cp:revision>
  <dcterms:created xsi:type="dcterms:W3CDTF">2021-03-17T03:39:00Z</dcterms:created>
  <dcterms:modified xsi:type="dcterms:W3CDTF">2025-02-28T09:58:52Z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91BDCD7F8FDF4AD79437D831EB76EB49</vt:lpwstr>
  </property>
  <property fmtid="{D5CDD505-2E9C-101B-9397-08002B2CF9AE}" pid="3" name="KSOProductBuildVer">
    <vt:lpwstr>2052-11.8.2.11716</vt:lpwstr>
  </property>
</Properties>
</file>