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84" y="1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11B71-9144-4B40-85C7-514707251DC4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036E1-00A9-4CE0-B199-9AA7B9675C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11B71-9144-4B40-85C7-514707251DC4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036E1-00A9-4CE0-B199-9AA7B9675C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11B71-9144-4B40-85C7-514707251DC4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036E1-00A9-4CE0-B199-9AA7B9675C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11B71-9144-4B40-85C7-514707251DC4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036E1-00A9-4CE0-B199-9AA7B9675C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11B71-9144-4B40-85C7-514707251DC4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036E1-00A9-4CE0-B199-9AA7B9675C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11B71-9144-4B40-85C7-514707251DC4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036E1-00A9-4CE0-B199-9AA7B9675C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11B71-9144-4B40-85C7-514707251DC4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036E1-00A9-4CE0-B199-9AA7B9675C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11B71-9144-4B40-85C7-514707251DC4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036E1-00A9-4CE0-B199-9AA7B9675C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11B71-9144-4B40-85C7-514707251DC4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036E1-00A9-4CE0-B199-9AA7B9675C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11B71-9144-4B40-85C7-514707251DC4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036E1-00A9-4CE0-B199-9AA7B9675C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11B71-9144-4B40-85C7-514707251DC4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036E1-00A9-4CE0-B199-9AA7B9675C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711B71-9144-4B40-85C7-514707251DC4}" type="datetimeFigureOut">
              <a:rPr lang="zh-CN" altLang="en-US" smtClean="0"/>
              <a:t>2025/2/28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036E1-00A9-4CE0-B199-9AA7B9675C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68079"/>
            <a:ext cx="9144000" cy="2387600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Consideration on Ambient IoT for Rel-20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7754"/>
            <a:ext cx="9144000" cy="1655762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CMCC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5947" y="279161"/>
            <a:ext cx="11005680" cy="22929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 hangingPunct="1">
              <a:spcAft>
                <a:spcPts val="900"/>
              </a:spcAft>
            </a:pPr>
            <a:r>
              <a:rPr lang="en-GB" altLang="zh-CN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3GPP TSG RAN Meeting #107			</a:t>
            </a:r>
            <a:r>
              <a:rPr lang="en-GB" altLang="zh-CN" sz="1400" b="1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					</a:t>
            </a:r>
            <a:r>
              <a:rPr lang="en-GB" altLang="zh-CN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RP-250256</a:t>
            </a:r>
            <a:endParaRPr lang="zh-CN" altLang="zh-CN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</a:pPr>
            <a:r>
              <a:rPr lang="en-GB" altLang="zh-CN" sz="1400" b="1" dirty="0">
                <a:latin typeface="Arial" panose="020B0604020202020204" pitchFamily="34" charset="0"/>
                <a:ea typeface="Times New Roman" panose="02020603050405020304" pitchFamily="18" charset="0"/>
              </a:rPr>
              <a:t>Incheon</a:t>
            </a:r>
            <a:r>
              <a:rPr lang="en-GB" altLang="zh-CN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Korea, March 12-14, 2025</a:t>
            </a:r>
          </a:p>
          <a:p>
            <a:pPr hangingPunct="0">
              <a:spcAft>
                <a:spcPts val="900"/>
              </a:spcAft>
            </a:pPr>
            <a:endParaRPr lang="en-GB" altLang="zh-CN" sz="1400" b="1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</a:pPr>
            <a:r>
              <a:rPr lang="en-US" altLang="zh-CN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Agenda Item:</a:t>
            </a:r>
            <a:r>
              <a:rPr lang="en-US" altLang="zh-CN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1400" b="1" dirty="0">
                <a:latin typeface="Arial" panose="020B0604020202020204" pitchFamily="34" charset="0"/>
                <a:cs typeface="Times New Roman" panose="02020603050405020304" pitchFamily="18" charset="0"/>
              </a:rPr>
              <a:t>15.2.3</a:t>
            </a:r>
            <a:endParaRPr lang="zh-CN" altLang="zh-CN" sz="14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</a:pPr>
            <a:r>
              <a:rPr lang="en-GB" altLang="zh-CN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Source:		CMCC</a:t>
            </a:r>
            <a:endParaRPr lang="en-GB" altLang="zh-CN" sz="1400" b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</a:pPr>
            <a:r>
              <a:rPr lang="en-GB" altLang="zh-CN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Document for:</a:t>
            </a:r>
            <a:r>
              <a:rPr lang="en-GB" altLang="zh-CN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altLang="zh-CN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Discussion</a:t>
            </a:r>
            <a:endParaRPr lang="zh-CN" altLang="zh-CN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</a:pPr>
            <a:endParaRPr lang="zh-CN" altLang="zh-CN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FF3D16-F8EE-26A5-A2E2-4839958863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302F6-2152-FD6D-1E44-C7E2A0724E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Background for Rel-20 A-IoT (RAN#106)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0A57-AFEC-4425-F67D-8E3EBC9D18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kumimoji="1" lang="en-US" altLang="zh-CN" sz="22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Workplan for Rel-20:</a:t>
            </a:r>
          </a:p>
          <a:p>
            <a:pPr marL="914440" lvl="1" indent="-457200">
              <a:buFont typeface="Arial" panose="020B0604020202020204" pitchFamily="34" charset="0"/>
              <a:buChar char="•"/>
            </a:pPr>
            <a:r>
              <a:rPr kumimoji="1" lang="en-US" altLang="zh-CN" sz="22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Includes D2T2</a:t>
            </a:r>
          </a:p>
          <a:p>
            <a:pPr marL="914440" lvl="1" indent="-457200">
              <a:buFont typeface="Arial" panose="020B0604020202020204" pitchFamily="34" charset="0"/>
              <a:buChar char="•"/>
            </a:pPr>
            <a:r>
              <a:rPr kumimoji="1" lang="en-US" altLang="zh-CN" sz="22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Includes Device 2</a:t>
            </a:r>
          </a:p>
          <a:p>
            <a:pPr marL="914440" lvl="1" indent="-457200">
              <a:buFont typeface="Arial" panose="020B0604020202020204" pitchFamily="34" charset="0"/>
              <a:buChar char="•"/>
            </a:pPr>
            <a:r>
              <a:rPr kumimoji="1" lang="en-US" altLang="zh-CN" sz="22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A limited number of additional use cases, deployments, connectivity topologies, devices, traffic types in TR38.848 as a starting point</a:t>
            </a:r>
          </a:p>
          <a:p>
            <a:pPr marL="914440" lvl="1" indent="-457200">
              <a:buFont typeface="Arial" panose="020B0604020202020204" pitchFamily="34" charset="0"/>
              <a:buChar char="•"/>
            </a:pPr>
            <a:r>
              <a:rPr kumimoji="1" lang="en-US" altLang="zh-CN" sz="22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Note: work on D2T2, device 2 shall follow the Rel-19 study conclusions, and further down-selection of architecture options for topology 2 may be needed. For indoor use cases, deviations from Rel-19 study conclusion shall be well justified and agreed.</a:t>
            </a:r>
          </a:p>
          <a:p>
            <a:pPr marL="914440" lvl="1" indent="-457200">
              <a:buFont typeface="Arial" panose="020B0604020202020204" pitchFamily="34" charset="0"/>
              <a:buChar char="•"/>
            </a:pPr>
            <a:r>
              <a:rPr kumimoji="1" lang="en-US" altLang="zh-CN" sz="22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Details to be discussed at a later RAN plenary meeting, including the need for study phase.</a:t>
            </a:r>
          </a:p>
          <a:p>
            <a:endParaRPr kumimoji="1" lang="en-US" altLang="zh-CN" sz="2200" dirty="0"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r>
              <a:rPr kumimoji="1" lang="en-US" altLang="zh-CN" sz="2200" dirty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For both Rel-19 and Rel-20, co-ordination with SA2/3 is expected</a:t>
            </a:r>
          </a:p>
          <a:p>
            <a:pPr lvl="1"/>
            <a:endParaRPr lang="zh-CN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82044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High level timeline for R20 A-IoT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b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Ambient IoT is an important 5G-A technology covers both indoor and outdoor solutions</a:t>
            </a:r>
          </a:p>
          <a:p>
            <a:pPr marL="800100" lvl="1" indent="-342900"/>
            <a:r>
              <a:rPr lang="en-US" altLang="zh-CN" sz="2000" dirty="0">
                <a:solidFill>
                  <a:srgbClr val="060607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Rel-19 WI mainly focus on indoor scenarios.</a:t>
            </a:r>
          </a:p>
          <a:p>
            <a:pPr marL="800100" lvl="1" indent="-342900"/>
            <a:r>
              <a:rPr lang="en-US" altLang="zh-CN" sz="2000" dirty="0">
                <a:solidFill>
                  <a:srgbClr val="060607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Rel-20 WI mainly focus on indoor/outdoor(limited coverage) scenarios.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b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High-level timeline</a:t>
            </a:r>
          </a:p>
          <a:p>
            <a:pPr lvl="1"/>
            <a:r>
              <a:rPr lang="en-US" altLang="zh-CN" sz="2000" b="0" i="0" dirty="0">
                <a:solidFill>
                  <a:srgbClr val="06060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step-by-step release of specifications for A-IoT effectively supports market utilization.</a:t>
            </a:r>
            <a:endParaRPr lang="zh-CN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文本框 23"/>
          <p:cNvSpPr txBox="1"/>
          <p:nvPr/>
        </p:nvSpPr>
        <p:spPr>
          <a:xfrm>
            <a:off x="3206395" y="6150093"/>
            <a:ext cx="6897182" cy="3427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b="1" dirty="0">
                <a:solidFill>
                  <a:srgbClr val="00B050"/>
                </a:solidFill>
              </a:rPr>
              <a:t>The Rel-19 AIOT SI is well on track and is expected to complete in December.</a:t>
            </a:r>
            <a:endParaRPr lang="zh-CN" altLang="en-US" sz="1050" b="1" dirty="0">
              <a:solidFill>
                <a:srgbClr val="00B050"/>
              </a:solidFill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8CAA2D6-F57D-F042-91D8-19B24E15FA08}"/>
              </a:ext>
            </a:extLst>
          </p:cNvPr>
          <p:cNvGrpSpPr/>
          <p:nvPr/>
        </p:nvGrpSpPr>
        <p:grpSpPr>
          <a:xfrm>
            <a:off x="1908269" y="4209932"/>
            <a:ext cx="8565236" cy="1805224"/>
            <a:chOff x="1975775" y="4095674"/>
            <a:chExt cx="8565236" cy="1805224"/>
          </a:xfrm>
        </p:grpSpPr>
        <p:sp>
          <p:nvSpPr>
            <p:cNvPr id="4" name="箭头: 五边形 8"/>
            <p:cNvSpPr/>
            <p:nvPr/>
          </p:nvSpPr>
          <p:spPr>
            <a:xfrm>
              <a:off x="1984297" y="4504774"/>
              <a:ext cx="4225818" cy="363512"/>
            </a:xfrm>
            <a:prstGeom prst="homePlate">
              <a:avLst/>
            </a:prstGeom>
            <a:pattFill prst="pct50">
              <a:fgClr>
                <a:srgbClr val="990099"/>
              </a:fgClr>
              <a:bgClr>
                <a:schemeClr val="bg1"/>
              </a:bgClr>
            </a:pattFill>
            <a:ln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>
                  <a:solidFill>
                    <a:schemeClr val="tx1"/>
                  </a:solidFill>
                </a:rPr>
                <a:t>RAN1 5G-A Rel-19</a:t>
              </a:r>
              <a:endParaRPr lang="zh-CN" altLang="en-US" sz="1200" b="1" dirty="0">
                <a:solidFill>
                  <a:schemeClr val="tx1"/>
                </a:solidFill>
              </a:endParaRPr>
            </a:p>
          </p:txBody>
        </p:sp>
        <p:sp>
          <p:nvSpPr>
            <p:cNvPr id="5" name="箭头: V 形 10"/>
            <p:cNvSpPr/>
            <p:nvPr/>
          </p:nvSpPr>
          <p:spPr>
            <a:xfrm>
              <a:off x="6107879" y="4504773"/>
              <a:ext cx="3950521" cy="363514"/>
            </a:xfrm>
            <a:prstGeom prst="chevron">
              <a:avLst/>
            </a:prstGeom>
            <a:pattFill prst="pct50">
              <a:fgClr>
                <a:srgbClr val="990099"/>
              </a:fgClr>
              <a:bgClr>
                <a:schemeClr val="bg1"/>
              </a:bgClr>
            </a:pattFill>
            <a:ln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>
                  <a:solidFill>
                    <a:schemeClr val="tx1"/>
                  </a:solidFill>
                </a:rPr>
                <a:t>RAN1 5G-A R20 (15 mon.)</a:t>
              </a:r>
              <a:endParaRPr lang="zh-CN" altLang="en-US" sz="1200" b="1" dirty="0">
                <a:solidFill>
                  <a:schemeClr val="tx1"/>
                </a:solidFill>
              </a:endParaRPr>
            </a:p>
          </p:txBody>
        </p:sp>
        <p:sp>
          <p:nvSpPr>
            <p:cNvPr id="6" name="矩形 13"/>
            <p:cNvSpPr/>
            <p:nvPr/>
          </p:nvSpPr>
          <p:spPr>
            <a:xfrm>
              <a:off x="1975775" y="4095675"/>
              <a:ext cx="2822893" cy="36351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2024</a:t>
              </a:r>
              <a:endParaRPr lang="zh-CN" altLang="en-US" dirty="0"/>
            </a:p>
          </p:txBody>
        </p:sp>
        <p:sp>
          <p:nvSpPr>
            <p:cNvPr id="7" name="矩形 14"/>
            <p:cNvSpPr/>
            <p:nvPr/>
          </p:nvSpPr>
          <p:spPr>
            <a:xfrm>
              <a:off x="4798668" y="4095675"/>
              <a:ext cx="2822893" cy="36351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2025</a:t>
              </a:r>
              <a:endParaRPr lang="zh-CN" altLang="en-US" dirty="0"/>
            </a:p>
          </p:txBody>
        </p:sp>
        <p:sp>
          <p:nvSpPr>
            <p:cNvPr id="8" name="矩形 15"/>
            <p:cNvSpPr/>
            <p:nvPr/>
          </p:nvSpPr>
          <p:spPr>
            <a:xfrm>
              <a:off x="7621560" y="4095674"/>
              <a:ext cx="2822893" cy="36351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2026</a:t>
              </a:r>
              <a:endParaRPr lang="zh-CN" altLang="en-US" dirty="0"/>
            </a:p>
          </p:txBody>
        </p:sp>
        <p:sp>
          <p:nvSpPr>
            <p:cNvPr id="10" name="箭头: 五边形 17"/>
            <p:cNvSpPr/>
            <p:nvPr/>
          </p:nvSpPr>
          <p:spPr>
            <a:xfrm>
              <a:off x="1984297" y="5380412"/>
              <a:ext cx="2927968" cy="503978"/>
            </a:xfrm>
            <a:prstGeom prst="homePlate">
              <a:avLst/>
            </a:prstGeom>
            <a:solidFill>
              <a:srgbClr val="99CCFF"/>
            </a:solidFill>
            <a:ln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/>
                <a:t>R19 AIOT SI</a:t>
              </a:r>
              <a:endParaRPr lang="zh-CN" altLang="en-US" sz="1200" b="1" dirty="0"/>
            </a:p>
          </p:txBody>
        </p:sp>
        <p:sp>
          <p:nvSpPr>
            <p:cNvPr id="11" name="箭头: V 形 18"/>
            <p:cNvSpPr/>
            <p:nvPr/>
          </p:nvSpPr>
          <p:spPr>
            <a:xfrm>
              <a:off x="4798668" y="5380411"/>
              <a:ext cx="1540763" cy="520487"/>
            </a:xfrm>
            <a:prstGeom prst="chevron">
              <a:avLst/>
            </a:prstGeom>
            <a:solidFill>
              <a:srgbClr val="99CC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R19 AIOT WI </a:t>
              </a:r>
            </a:p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(6 mon.)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箭头: V 形 19"/>
            <p:cNvSpPr/>
            <p:nvPr/>
          </p:nvSpPr>
          <p:spPr>
            <a:xfrm>
              <a:off x="6163506" y="5373129"/>
              <a:ext cx="4377505" cy="520487"/>
            </a:xfrm>
            <a:prstGeom prst="chevron">
              <a:avLst/>
            </a:prstGeom>
            <a:solidFill>
              <a:srgbClr val="99CC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R20 AIOT WI (18 mon.)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星形: 五角 22"/>
            <p:cNvSpPr/>
            <p:nvPr/>
          </p:nvSpPr>
          <p:spPr>
            <a:xfrm>
              <a:off x="4298607" y="5563166"/>
              <a:ext cx="210154" cy="196150"/>
            </a:xfrm>
            <a:prstGeom prst="star5">
              <a:avLst/>
            </a:prstGeom>
            <a:solidFill>
              <a:srgbClr val="00B050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箭头: 五边形 8">
              <a:extLst>
                <a:ext uri="{FF2B5EF4-FFF2-40B4-BE49-F238E27FC236}">
                  <a16:creationId xmlns:a16="http://schemas.microsoft.com/office/drawing/2014/main" id="{B3D4736F-EF10-512D-689C-6D1CA23B9E8C}"/>
                </a:ext>
              </a:extLst>
            </p:cNvPr>
            <p:cNvSpPr/>
            <p:nvPr/>
          </p:nvSpPr>
          <p:spPr>
            <a:xfrm>
              <a:off x="1992818" y="4952768"/>
              <a:ext cx="5064632" cy="363512"/>
            </a:xfrm>
            <a:prstGeom prst="homePlate">
              <a:avLst/>
            </a:prstGeom>
            <a:pattFill prst="pct50">
              <a:fgClr>
                <a:srgbClr val="990099"/>
              </a:fgClr>
              <a:bgClr>
                <a:schemeClr val="bg1"/>
              </a:bgClr>
            </a:pattFill>
            <a:ln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>
                  <a:solidFill>
                    <a:schemeClr val="tx1"/>
                  </a:solidFill>
                </a:rPr>
                <a:t>RAN2/3 5G-A Rel-19</a:t>
              </a:r>
              <a:endParaRPr lang="zh-CN" altLang="en-US" sz="1200" b="1" dirty="0">
                <a:solidFill>
                  <a:schemeClr val="tx1"/>
                </a:solidFill>
              </a:endParaRPr>
            </a:p>
          </p:txBody>
        </p:sp>
        <p:sp>
          <p:nvSpPr>
            <p:cNvPr id="16" name="箭头: V 形 10">
              <a:extLst>
                <a:ext uri="{FF2B5EF4-FFF2-40B4-BE49-F238E27FC236}">
                  <a16:creationId xmlns:a16="http://schemas.microsoft.com/office/drawing/2014/main" id="{428F2766-DAEE-46D4-5FB6-A7A0F41457C5}"/>
                </a:ext>
              </a:extLst>
            </p:cNvPr>
            <p:cNvSpPr/>
            <p:nvPr/>
          </p:nvSpPr>
          <p:spPr>
            <a:xfrm>
              <a:off x="6959015" y="4952767"/>
              <a:ext cx="3502483" cy="363514"/>
            </a:xfrm>
            <a:prstGeom prst="chevron">
              <a:avLst/>
            </a:prstGeom>
            <a:pattFill prst="pct50">
              <a:fgClr>
                <a:srgbClr val="990099"/>
              </a:fgClr>
              <a:bgClr>
                <a:schemeClr val="bg1"/>
              </a:bgClr>
            </a:pattFill>
            <a:ln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>
                  <a:solidFill>
                    <a:schemeClr val="tx1"/>
                  </a:solidFill>
                </a:rPr>
                <a:t>RAN2/3 5G-A R20 (15 mon.)</a:t>
              </a:r>
              <a:endParaRPr lang="zh-CN" altLang="en-US" sz="1200" b="1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High level scope of Rel-20 A-IoT WI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Scenarios</a:t>
            </a:r>
          </a:p>
          <a:p>
            <a:pPr lvl="1"/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Support of both topology 1 and 2.</a:t>
            </a:r>
          </a:p>
          <a:p>
            <a:pPr lvl="1"/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Device type 2b (IF/ZIF) </a:t>
            </a:r>
          </a:p>
          <a:p>
            <a:pPr lvl="1"/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addition to inventory/command, support the following use cases,</a:t>
            </a:r>
          </a:p>
          <a:p>
            <a:pPr lvl="2"/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Sensor </a:t>
            </a:r>
          </a:p>
          <a:p>
            <a:pPr lvl="2"/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Positioning*</a:t>
            </a:r>
          </a:p>
          <a:p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Rel-20 A-IoT device are not replacement of LPWA technologies, </a:t>
            </a:r>
          </a:p>
          <a:p>
            <a:pPr lvl="1"/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with limited coverage, limited power consumption and low cost.</a:t>
            </a:r>
          </a:p>
          <a:p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Definition of device 2b are as in TR38.769.</a:t>
            </a:r>
          </a:p>
          <a:p>
            <a:pPr lvl="1"/>
            <a:endParaRPr lang="en-US" altLang="zh-CN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* For positioning, if included, down-scope for positioning solutions is necessary in order to avoid multiple solutions being studied/specified.</a:t>
            </a:r>
            <a:endParaRPr lang="en-US" altLang="zh-CN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High level scope of Rel-20 A-IoT WI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90272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Coverage target</a:t>
            </a:r>
          </a:p>
          <a:p>
            <a:pPr lvl="1"/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Alt 1: limited coverage </a:t>
            </a:r>
          </a:p>
          <a:p>
            <a:pPr lvl="2"/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Better coverage extension compared to Rel-19. May not be able to continuous coverage of the cell.</a:t>
            </a:r>
          </a:p>
          <a:p>
            <a:pPr lvl="2"/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Physical layer should target for simple technical enhancement based on Rel-19 design.</a:t>
            </a:r>
          </a:p>
          <a:p>
            <a:pPr lvl="1"/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Alt 2: almost MCL 140dB (i.e., full coverage of the cell)</a:t>
            </a:r>
          </a:p>
          <a:p>
            <a:pPr lvl="2"/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Initial access procedure for sync</a:t>
            </a:r>
          </a:p>
          <a:p>
            <a:pPr lvl="2"/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CFO calibrate for better UL Tx/Rx </a:t>
            </a:r>
          </a:p>
          <a:p>
            <a:pPr lvl="2"/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More repetitions in D2R to support large coverage compared to Rel-19 A-IoT.</a:t>
            </a:r>
          </a:p>
          <a:p>
            <a:pPr lvl="1"/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Remark: need to discuss whether Alt 1 or Alt 2 for Rel-20 WI.</a:t>
            </a:r>
          </a:p>
          <a:p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Necessary enhancements </a:t>
            </a:r>
          </a:p>
          <a:p>
            <a:pPr lvl="1"/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Support of active transmission in D2R for</a:t>
            </a:r>
            <a:r>
              <a:rPr lang="zh-CN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device</a:t>
            </a:r>
            <a:r>
              <a:rPr lang="zh-CN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2b</a:t>
            </a:r>
            <a:r>
              <a:rPr lang="zh-CN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altLang="zh-CN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en-US" altLang="zh-CN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DoA</a:t>
            </a:r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RACH procedure/configuration and data transmission procedure for device 2b</a:t>
            </a:r>
          </a:p>
          <a:p>
            <a:pPr lvl="1"/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Necessary solutions to extend device’s sustainable operation time</a:t>
            </a:r>
          </a:p>
          <a:p>
            <a:pPr lvl="1"/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Support device 1 and device 2b in topology 2, including,</a:t>
            </a:r>
          </a:p>
          <a:p>
            <a:pPr lvl="2"/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Down-selection or support both of RRC/UP based solutions for topo 2. </a:t>
            </a:r>
          </a:p>
          <a:p>
            <a:pPr lvl="3"/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Note: NAS based solution is not recommended by SA2</a:t>
            </a:r>
          </a:p>
          <a:p>
            <a:pPr lvl="2"/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Specify the </a:t>
            </a:r>
            <a:r>
              <a:rPr lang="en-US" altLang="zh-CN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Uu</a:t>
            </a:r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NG interface procedures and </a:t>
            </a:r>
            <a:r>
              <a:rPr lang="en-US" altLang="zh-CN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signallings</a:t>
            </a:r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for topo 2. </a:t>
            </a:r>
          </a:p>
          <a:p>
            <a:pPr lvl="3"/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Note: A-IoT interface for topo 1 should be reused as much as possible </a:t>
            </a:r>
          </a:p>
          <a:p>
            <a:pPr lvl="1"/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Co-existence </a:t>
            </a:r>
          </a:p>
          <a:p>
            <a:pPr lvl="2"/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Outdoor ambient IoT and NR/LTE co-existence is required if it target for outdoor. </a:t>
            </a:r>
          </a:p>
          <a:p>
            <a:pPr lvl="2"/>
            <a:endParaRPr lang="en-US" altLang="zh-CN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1024</TotalTime>
  <Words>579</Words>
  <Application>Microsoft Office PowerPoint</Application>
  <PresentationFormat>宽屏</PresentationFormat>
  <Paragraphs>68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等线</vt:lpstr>
      <vt:lpstr>等线 Light</vt:lpstr>
      <vt:lpstr>Arial</vt:lpstr>
      <vt:lpstr>Calibri</vt:lpstr>
      <vt:lpstr>Times New Roman</vt:lpstr>
      <vt:lpstr>Office Theme</vt:lpstr>
      <vt:lpstr>Consideration on Ambient IoT for Rel-20</vt:lpstr>
      <vt:lpstr>Background for Rel-20 A-IoT (RAN#106)</vt:lpstr>
      <vt:lpstr>High level timeline for R20 A-IoT</vt:lpstr>
      <vt:lpstr>High level scope of Rel-20 A-IoT WI</vt:lpstr>
      <vt:lpstr>High level scope of Rel-20 A-IoT WI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Ambient IoT for Rel-20</dc:title>
  <dc:creator>Xiaodong Shen</dc:creator>
  <cp:lastModifiedBy>Jingwen Zhang</cp:lastModifiedBy>
  <cp:revision>22</cp:revision>
  <dcterms:created xsi:type="dcterms:W3CDTF">2024-12-02T10:35:34Z</dcterms:created>
  <dcterms:modified xsi:type="dcterms:W3CDTF">2025-02-28T10:49:46Z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/>
  </property>
  <property fmtid="{D5CDD505-2E9C-101B-9397-08002B2CF9AE}" pid="3" name="KSOProductBuildVer">
    <vt:lpwstr>2052-0.0.0.0</vt:lpwstr>
  </property>
</Properties>
</file>