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373" r:id="rId5"/>
    <p:sldId id="257" r:id="rId6"/>
    <p:sldId id="375" r:id="rId7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ongho Jeon" initials="JJ" lastIdx="1" clrIdx="0">
    <p:extLst>
      <p:ext uri="{19B8F6BF-5375-455C-9EA6-DF929625EA0E}">
        <p15:presenceInfo xmlns:p15="http://schemas.microsoft.com/office/powerpoint/2012/main" userId="S-1-5-21-1569490900-2152479555-3239727262-58702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2B3"/>
    <a:srgbClr val="FFB545"/>
    <a:srgbClr val="6E6969"/>
    <a:srgbClr val="F2F2F2"/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034E78-7F5D-4C2E-B375-FC64B27BC917}" styleName="어두운 스타일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66" autoAdjust="0"/>
    <p:restoredTop sz="94696"/>
  </p:normalViewPr>
  <p:slideViewPr>
    <p:cSldViewPr snapToGrid="0">
      <p:cViewPr varScale="1">
        <p:scale>
          <a:sx n="117" d="100"/>
          <a:sy n="117" d="100"/>
        </p:scale>
        <p:origin x="504" y="2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45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2025/2/28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2025/2/28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F161B1-52A9-402F-A76C-85345D981977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2268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8357153" cy="2195512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kumimoji="1" lang="ko-KR" altLang="en-US" dirty="0"/>
              <a:t>마스터 텍스트 스타일 편집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SamsungOneKoreanOTF 400" panose="020B0503030303020204" pitchFamily="34" charset="-127"/>
            </a:endParaRPr>
          </a:p>
        </p:txBody>
      </p:sp>
      <p:sp>
        <p:nvSpPr>
          <p:cNvPr id="8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53710" y="6457950"/>
            <a:ext cx="914479" cy="1558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+mj-ea"/>
                <a:ea typeface="+mj-ea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  <a:latin typeface="SamsungOne 400" panose="020B0503030303020204" pitchFamily="34" charset="0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1574800"/>
            <a:ext cx="10540480" cy="1072671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30388" y="6461136"/>
            <a:ext cx="914479" cy="1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+mj-ea"/>
                <a:ea typeface="+mj-ea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400" panose="020B0503030303020204" pitchFamily="34" charset="0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30388" y="6461136"/>
            <a:ext cx="914479" cy="1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DDECB3D-A485-6A3A-7158-B948C0C68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CDA6C53-A322-0DC7-9886-F6987F83C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0F50E95-4D3E-4645-1111-05D081466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AEF1D-7351-4236-9198-EE1F8ABAAFA9}" type="datetimeFigureOut">
              <a:rPr lang="ko-KR" altLang="en-US" smtClean="0"/>
              <a:t>2025-02-28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F13B78C-E813-6591-DEE9-24A15F920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71B9F34-D469-BCB2-1F88-F0B0A63B9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BD9F4-86B9-415C-A69C-18C65441DC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9070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+mn-lt"/>
                <a:ea typeface="SamsungOneKoreanOTF 400" panose="020B0503030303020204" pitchFamily="34" charset="-127"/>
                <a:cs typeface="Samsung Sharp Sans Bold" pitchFamily="2" charset="0"/>
              </a:rPr>
              <a:pPr algn="l"/>
              <a:t>‹#›</a:t>
            </a:fld>
            <a:endParaRPr lang="en-US" sz="750" b="0" dirty="0">
              <a:solidFill>
                <a:schemeClr val="tx1"/>
              </a:solidFill>
              <a:latin typeface="+mn-lt"/>
              <a:ea typeface="SamsungOneKoreanOTF 400" panose="020B0503030303020204" pitchFamily="34" charset="-127"/>
              <a:cs typeface="Samsung Sharp Sans Bold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709" r:id="rId3"/>
    <p:sldLayoutId id="2147483673" r:id="rId4"/>
    <p:sldLayoutId id="2147483712" r:id="rId5"/>
    <p:sldLayoutId id="2147483724" r:id="rId6"/>
    <p:sldLayoutId id="2147483725" r:id="rId7"/>
  </p:sldLayoutIdLst>
  <p:hf sldNum="0" hdr="0" dt="0"/>
  <p:txStyles>
    <p:titleStyle>
      <a:lvl1pPr eaLnBrk="1" latinLnBrk="1" hangingPunct="1"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 eaLnBrk="1" latinLnBrk="1" hangingPunct="1">
        <a:defRPr>
          <a:latin typeface="+mn-lt"/>
          <a:ea typeface="+mn-ea"/>
          <a:cs typeface="+mn-cs"/>
        </a:defRPr>
      </a:lvl1pPr>
      <a:lvl2pPr marL="277262" eaLnBrk="1" latinLnBrk="1" hangingPunct="1">
        <a:defRPr>
          <a:latin typeface="+mn-lt"/>
          <a:ea typeface="+mn-ea"/>
          <a:cs typeface="+mn-cs"/>
        </a:defRPr>
      </a:lvl2pPr>
      <a:lvl3pPr marL="554524" eaLnBrk="1" latinLnBrk="1" hangingPunct="1">
        <a:defRPr>
          <a:latin typeface="+mn-lt"/>
          <a:ea typeface="+mn-ea"/>
          <a:cs typeface="+mn-cs"/>
        </a:defRPr>
      </a:lvl3pPr>
      <a:lvl4pPr marL="831786" eaLnBrk="1" latinLnBrk="1" hangingPunct="1">
        <a:defRPr>
          <a:latin typeface="+mn-lt"/>
          <a:ea typeface="+mn-ea"/>
          <a:cs typeface="+mn-cs"/>
        </a:defRPr>
      </a:lvl4pPr>
      <a:lvl5pPr marL="1109048" eaLnBrk="1" latinLnBrk="1" hangingPunct="1">
        <a:defRPr>
          <a:latin typeface="+mn-lt"/>
          <a:ea typeface="+mn-ea"/>
          <a:cs typeface="+mn-cs"/>
        </a:defRPr>
      </a:lvl5pPr>
      <a:lvl6pPr marL="1386310" eaLnBrk="1" latinLnBrk="1" hangingPunct="1">
        <a:defRPr>
          <a:latin typeface="+mn-lt"/>
          <a:ea typeface="+mn-ea"/>
          <a:cs typeface="+mn-cs"/>
        </a:defRPr>
      </a:lvl6pPr>
      <a:lvl7pPr marL="1663570" eaLnBrk="1" latinLnBrk="1" hangingPunct="1">
        <a:defRPr>
          <a:latin typeface="+mn-lt"/>
          <a:ea typeface="+mn-ea"/>
          <a:cs typeface="+mn-cs"/>
        </a:defRPr>
      </a:lvl7pPr>
      <a:lvl8pPr marL="1940834" eaLnBrk="1" latinLnBrk="1" hangingPunct="1">
        <a:defRPr>
          <a:latin typeface="+mn-lt"/>
          <a:ea typeface="+mn-ea"/>
          <a:cs typeface="+mn-cs"/>
        </a:defRPr>
      </a:lvl8pPr>
      <a:lvl9pPr marL="2218095" eaLnBrk="1" latinLnBrk="1" hangingPunct="1">
        <a:defRPr>
          <a:latin typeface="+mn-lt"/>
          <a:ea typeface="+mn-ea"/>
          <a:cs typeface="+mn-cs"/>
        </a:defRPr>
      </a:lvl9pPr>
    </p:bodyStyle>
    <p:otherStyle>
      <a:lvl1pPr marL="0" eaLnBrk="1" latinLnBrk="1" hangingPunct="1">
        <a:defRPr>
          <a:latin typeface="+mn-lt"/>
          <a:ea typeface="+mn-ea"/>
          <a:cs typeface="+mn-cs"/>
        </a:defRPr>
      </a:lvl1pPr>
      <a:lvl2pPr marL="277262" eaLnBrk="1" latinLnBrk="1" hangingPunct="1">
        <a:defRPr>
          <a:latin typeface="+mn-lt"/>
          <a:ea typeface="+mn-ea"/>
          <a:cs typeface="+mn-cs"/>
        </a:defRPr>
      </a:lvl2pPr>
      <a:lvl3pPr marL="554524" eaLnBrk="1" latinLnBrk="1" hangingPunct="1">
        <a:defRPr>
          <a:latin typeface="+mn-lt"/>
          <a:ea typeface="+mn-ea"/>
          <a:cs typeface="+mn-cs"/>
        </a:defRPr>
      </a:lvl3pPr>
      <a:lvl4pPr marL="831786" eaLnBrk="1" latinLnBrk="1" hangingPunct="1">
        <a:defRPr>
          <a:latin typeface="+mn-lt"/>
          <a:ea typeface="+mn-ea"/>
          <a:cs typeface="+mn-cs"/>
        </a:defRPr>
      </a:lvl4pPr>
      <a:lvl5pPr marL="1109048" eaLnBrk="1" latinLnBrk="1" hangingPunct="1">
        <a:defRPr>
          <a:latin typeface="+mn-lt"/>
          <a:ea typeface="+mn-ea"/>
          <a:cs typeface="+mn-cs"/>
        </a:defRPr>
      </a:lvl5pPr>
      <a:lvl6pPr marL="1386310" eaLnBrk="1" latinLnBrk="1" hangingPunct="1">
        <a:defRPr>
          <a:latin typeface="+mn-lt"/>
          <a:ea typeface="+mn-ea"/>
          <a:cs typeface="+mn-cs"/>
        </a:defRPr>
      </a:lvl6pPr>
      <a:lvl7pPr marL="1663570" eaLnBrk="1" latinLnBrk="1" hangingPunct="1">
        <a:defRPr>
          <a:latin typeface="+mn-lt"/>
          <a:ea typeface="+mn-ea"/>
          <a:cs typeface="+mn-cs"/>
        </a:defRPr>
      </a:lvl7pPr>
      <a:lvl8pPr marL="1940834" eaLnBrk="1" latinLnBrk="1" hangingPunct="1">
        <a:defRPr>
          <a:latin typeface="+mn-lt"/>
          <a:ea typeface="+mn-ea"/>
          <a:cs typeface="+mn-cs"/>
        </a:defRPr>
      </a:lvl8pPr>
      <a:lvl9pPr marL="2218095" eaLnBrk="1" latin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9569450" cy="2195512"/>
          </a:xfrm>
        </p:spPr>
        <p:txBody>
          <a:bodyPr/>
          <a:lstStyle/>
          <a:p>
            <a:r>
              <a:rPr lang="en-US" altLang="ko-KR" b="1" dirty="0">
                <a:latin typeface="+mj-ea"/>
                <a:ea typeface="+mj-ea"/>
                <a:cs typeface="Arial" panose="020B0604020202020204" pitchFamily="34" charset="0"/>
              </a:rPr>
              <a:t>Way</a:t>
            </a:r>
            <a:r>
              <a:rPr lang="ko-KR" altLang="en-US" b="1" dirty="0">
                <a:latin typeface="+mj-ea"/>
                <a:ea typeface="+mj-ea"/>
                <a:cs typeface="Arial" panose="020B0604020202020204" pitchFamily="34" charset="0"/>
              </a:rPr>
              <a:t> </a:t>
            </a:r>
            <a:r>
              <a:rPr lang="en-US" altLang="ko-KR" b="1" dirty="0">
                <a:latin typeface="+mj-ea"/>
                <a:ea typeface="+mj-ea"/>
                <a:cs typeface="Arial" panose="020B0604020202020204" pitchFamily="34" charset="0"/>
              </a:rPr>
              <a:t>forward</a:t>
            </a:r>
            <a:r>
              <a:rPr lang="ko-KR" altLang="en-US" b="1" dirty="0">
                <a:latin typeface="+mj-ea"/>
                <a:ea typeface="+mj-ea"/>
                <a:cs typeface="Arial" panose="020B0604020202020204" pitchFamily="34" charset="0"/>
              </a:rPr>
              <a:t> </a:t>
            </a:r>
            <a:r>
              <a:rPr lang="en-US" altLang="ko-KR" b="1" dirty="0">
                <a:latin typeface="+mj-ea"/>
                <a:ea typeface="+mj-ea"/>
                <a:cs typeface="Arial" panose="020B0604020202020204" pitchFamily="34" charset="0"/>
              </a:rPr>
              <a:t>on</a:t>
            </a:r>
            <a:r>
              <a:rPr lang="ko-KR" altLang="en-US" b="1" dirty="0">
                <a:latin typeface="+mj-ea"/>
                <a:ea typeface="+mj-ea"/>
                <a:cs typeface="Arial" panose="020B0604020202020204" pitchFamily="34" charset="0"/>
              </a:rPr>
              <a:t> </a:t>
            </a:r>
            <a:r>
              <a:rPr lang="en-US" altLang="ko-KR" b="1" dirty="0">
                <a:latin typeface="+mj-ea"/>
                <a:ea typeface="+mj-ea"/>
                <a:cs typeface="Arial" panose="020B0604020202020204" pitchFamily="34" charset="0"/>
              </a:rPr>
              <a:t>NES in Rel-20</a:t>
            </a:r>
            <a:endParaRPr lang="ko-KR" altLang="en-US" dirty="0"/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7813C1DD-7808-4013-883E-3B4ED8673633}"/>
              </a:ext>
            </a:extLst>
          </p:cNvPr>
          <p:cNvSpPr/>
          <p:nvPr/>
        </p:nvSpPr>
        <p:spPr>
          <a:xfrm>
            <a:off x="10781064" y="218652"/>
            <a:ext cx="14804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RP-250075</a:t>
            </a:r>
            <a:endParaRPr kumimoji="1" lang="en-US" altLang="ja-JP" sz="15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408EEA-56DD-4DBF-A59F-B018042C6ADA}"/>
              </a:ext>
            </a:extLst>
          </p:cNvPr>
          <p:cNvSpPr/>
          <p:nvPr/>
        </p:nvSpPr>
        <p:spPr>
          <a:xfrm>
            <a:off x="241913" y="254511"/>
            <a:ext cx="38522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3GPP TSG RAN #107</a:t>
            </a:r>
            <a:endParaRPr kumimoji="1" lang="en-US" altLang="ja-JP" sz="1500" baseline="0" dirty="0"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r>
              <a:rPr kumimoji="1" lang="fr-FR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Incheon, </a:t>
            </a:r>
            <a:r>
              <a:rPr kumimoji="1" lang="fr-FR" altLang="ja-JP" sz="1500" baseline="0" dirty="0" err="1">
                <a:latin typeface="SamsungOne 700" panose="020B0803030303020204" pitchFamily="34" charset="0"/>
                <a:ea typeface="SamsungOne 700" panose="020B0803030303020204" pitchFamily="34" charset="0"/>
              </a:rPr>
              <a:t>Korea</a:t>
            </a:r>
            <a:r>
              <a:rPr kumimoji="1" lang="fr-FR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, March 12-14, 2025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1D4E9-5F8B-4ED3-9A36-7B98B584DE52}"/>
              </a:ext>
            </a:extLst>
          </p:cNvPr>
          <p:cNvSpPr txBox="1"/>
          <p:nvPr/>
        </p:nvSpPr>
        <p:spPr>
          <a:xfrm>
            <a:off x="241601" y="5705596"/>
            <a:ext cx="5368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Agenda: 		</a:t>
            </a:r>
            <a:r>
              <a:rPr kumimoji="1" lang="en-US" altLang="ja-JP" sz="1500" b="0" i="0" u="none" strike="noStrike" kern="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15.2.7.2</a:t>
            </a:r>
            <a:endParaRPr kumimoji="1" lang="en-US" altLang="ja-JP" sz="15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Source:		Samsung, Intel, Xiaomi, LGE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Document for : 	Discussion and decision</a:t>
            </a:r>
            <a:endParaRPr kumimoji="1" lang="ja-JP" altLang="en-US" sz="1500" dirty="0">
              <a:solidFill>
                <a:schemeClr val="tx1"/>
              </a:solidFill>
              <a:latin typeface="SamsungOne 700" panose="020B0803030303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84527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C7079E-CBDE-0A9B-7E10-FC467517C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420" y="365125"/>
            <a:ext cx="11567160" cy="1325563"/>
          </a:xfrm>
        </p:spPr>
        <p:txBody>
          <a:bodyPr/>
          <a:lstStyle/>
          <a:p>
            <a:r>
              <a:rPr kumimoji="1" lang="en-US" altLang="ko-KR" sz="3300" dirty="0">
                <a:solidFill>
                  <a:schemeClr val="tx1"/>
                </a:solidFill>
                <a:latin typeface="+mj-ea"/>
                <a:cs typeface="Samsung Sharp Sans Bold" pitchFamily="2" charset="0"/>
              </a:rPr>
              <a:t>Background</a:t>
            </a:r>
            <a:endParaRPr kumimoji="1" lang="ko-KR" altLang="en-US" sz="3300" dirty="0">
              <a:solidFill>
                <a:schemeClr val="tx1"/>
              </a:solidFill>
              <a:latin typeface="+mj-ea"/>
              <a:cs typeface="Samsung Sharp Sans Bold" pitchFamily="2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AB62F89-6157-A5F1-BCE7-A80268FA7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2420" y="1114991"/>
            <a:ext cx="11144794" cy="4351338"/>
          </a:xfrm>
        </p:spPr>
        <p:txBody>
          <a:bodyPr>
            <a:normAutofit/>
          </a:bodyPr>
          <a:lstStyle/>
          <a:p>
            <a:pPr marL="342900" indent="-342900" algn="l" rtl="0">
              <a:spcBef>
                <a:spcPts val="300"/>
              </a:spcBef>
              <a:buFont typeface="Wingdings" panose="05000000000000000000" pitchFamily="2" charset="2"/>
              <a:buChar char="q"/>
            </a:pPr>
            <a:r>
              <a:rPr lang="en-US" altLang="ko-KR" sz="19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per the endorsed RAN Chair’s Summary of 5G-Advanced in Rel-20 (RP-243292),</a:t>
            </a:r>
          </a:p>
          <a:p>
            <a:pPr marL="897424" lvl="2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a baseline, RAN WG capacity is not expected to increase in Rel-20 due to the parallel tracks of 5G-Advanced and 6G</a:t>
            </a:r>
          </a:p>
          <a:p>
            <a:pPr marL="897424" lvl="2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Extreme care is necessary to ensure all approved items address real and critical commercial deployment needs</a:t>
            </a:r>
          </a:p>
          <a:p>
            <a:pPr marL="897424" lvl="2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 is necessary to avoid duplicate scope in 5G-Advanced and 6G in Rel-20</a:t>
            </a:r>
          </a:p>
          <a:p>
            <a:pPr marL="897424" lvl="2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altLang="ko-K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l" rtl="0">
              <a:spcBef>
                <a:spcPts val="300"/>
              </a:spcBef>
              <a:buFont typeface="Wingdings" panose="05000000000000000000" pitchFamily="2" charset="2"/>
              <a:buChar char="q"/>
            </a:pPr>
            <a:r>
              <a:rPr lang="en-US" altLang="ko-KR" sz="19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5G-Advanced Rel-20, NES was categorized into “Additional RAN1-led Candidate Topics”.</a:t>
            </a:r>
          </a:p>
          <a:p>
            <a:pPr marL="897424" lvl="2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Since existing devices continue to rely on the SSB reception assumptions established from Rel-15, improvements in 5GA are unlikely to yield NES benefits unless all existing devices are phased out. </a:t>
            </a:r>
          </a:p>
          <a:p>
            <a:pPr marL="897424" lvl="2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Given that nearly all companies have identified sustainability and energy saving as the most critical points for 6G, it is important to focus the studies on these aspects in 6G.</a:t>
            </a:r>
            <a:endParaRPr lang="en-US" altLang="ko-KR" sz="19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787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377BA8-6EF9-5E66-9EC3-67C04E312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EAE46CF-8B51-33C0-F6DF-22F97492F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420" y="365125"/>
            <a:ext cx="11567160" cy="1325563"/>
          </a:xfrm>
        </p:spPr>
        <p:txBody>
          <a:bodyPr/>
          <a:lstStyle/>
          <a:p>
            <a:r>
              <a:rPr kumimoji="1" lang="en-US" altLang="ko-KR" sz="3300" dirty="0">
                <a:solidFill>
                  <a:schemeClr val="tx1"/>
                </a:solidFill>
                <a:latin typeface="+mj-ea"/>
                <a:cs typeface="Samsung Sharp Sans Bold" pitchFamily="2" charset="0"/>
              </a:rPr>
              <a:t>Proposal</a:t>
            </a:r>
            <a:endParaRPr kumimoji="1" lang="ko-KR" altLang="en-US" sz="3300" dirty="0">
              <a:solidFill>
                <a:schemeClr val="tx1"/>
              </a:solidFill>
              <a:latin typeface="+mj-ea"/>
              <a:cs typeface="Samsung Sharp Sans Bold" pitchFamily="2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AA0DC4B-DA26-CD27-FFB1-A80782D52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772" y="1199697"/>
            <a:ext cx="10986951" cy="4351338"/>
          </a:xfrm>
        </p:spPr>
        <p:txBody>
          <a:bodyPr>
            <a:normAutofit/>
          </a:bodyPr>
          <a:lstStyle/>
          <a:p>
            <a:pPr marL="342900" indent="-342900" algn="l" rtl="0">
              <a:spcBef>
                <a:spcPts val="300"/>
              </a:spcBef>
              <a:buFont typeface="Wingdings" panose="05000000000000000000" pitchFamily="2" charset="2"/>
              <a:buChar char="q"/>
            </a:pPr>
            <a:r>
              <a:rPr lang="en-US" altLang="ko-KR" sz="19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Proposal: Not support any scope of NES for 5G-Advanced in Rel-20</a:t>
            </a:r>
          </a:p>
        </p:txBody>
      </p:sp>
    </p:spTree>
    <p:extLst>
      <p:ext uri="{BB962C8B-B14F-4D97-AF65-F5344CB8AC3E}">
        <p14:creationId xmlns:p14="http://schemas.microsoft.com/office/powerpoint/2010/main" val="4099647896"/>
      </p:ext>
    </p:extLst>
  </p:cSld>
  <p:clrMapOvr>
    <a:masterClrMapping/>
  </p:clrMapOvr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2">
      <a:majorFont>
        <a:latin typeface="Samsung Sharp Sans"/>
        <a:ea typeface="Samsung Sharp Sans Bold"/>
        <a:cs typeface=""/>
      </a:majorFont>
      <a:minorFont>
        <a:latin typeface="SamsungOne 400"/>
        <a:ea typeface="SamsungOne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neSamsung_Presentation Duplex Presentation for Rel-19 Outside.pptx" id="{5A5AB07C-70FC-4CC8-847C-6F142F9DCD6C}" vid="{B674D851-7B73-4FC5-A88C-EAC4DE221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04C05A0-4031-458C-93F9-657B34B48EEA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OneSamsung_Presentation Duplex Presentation for Rel-19 Outside</Template>
  <TotalTime>30850</TotalTime>
  <Words>202</Words>
  <Application>Microsoft Office PowerPoint</Application>
  <PresentationFormat>와이드스크린</PresentationFormat>
  <Paragraphs>19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SamsungOneKoreanOTF 400</vt:lpstr>
      <vt:lpstr>Calibri</vt:lpstr>
      <vt:lpstr>Samsung Sharp Sans Bold</vt:lpstr>
      <vt:lpstr>SamsungOne 400</vt:lpstr>
      <vt:lpstr>SamsungOne 700</vt:lpstr>
      <vt:lpstr>Wingdings</vt:lpstr>
      <vt:lpstr>Samsung Master</vt:lpstr>
      <vt:lpstr>PowerPoint 프레젠테이션</vt:lpstr>
      <vt:lpstr>Background</vt:lpstr>
      <vt:lpstr>Proposal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지형주/통신표준연구팀(SR)/삼성전자</dc:creator>
  <cp:lastModifiedBy>Samsung Hyoung-ju JI</cp:lastModifiedBy>
  <cp:revision>488</cp:revision>
  <cp:lastPrinted>2017-12-18T22:10:10Z</cp:lastPrinted>
  <dcterms:created xsi:type="dcterms:W3CDTF">2023-05-31T23:46:01Z</dcterms:created>
  <dcterms:modified xsi:type="dcterms:W3CDTF">2025-02-28T02:56:15Z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