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934" r:id="rId5"/>
    <p:sldId id="928" r:id="rId6"/>
    <p:sldId id="1139" r:id="rId7"/>
    <p:sldId id="1140" r:id="rId8"/>
    <p:sldId id="1114" r:id="rId9"/>
    <p:sldId id="1165" r:id="rId10"/>
    <p:sldId id="1166" r:id="rId11"/>
    <p:sldId id="1122" r:id="rId12"/>
    <p:sldId id="1112" r:id="rId13"/>
    <p:sldId id="1156" r:id="rId14"/>
    <p:sldId id="1167" r:id="rId15"/>
    <p:sldId id="1153" r:id="rId1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9BBB59"/>
    <a:srgbClr val="EFF3EA"/>
    <a:srgbClr val="FFFFFF"/>
    <a:srgbClr val="BEC6B4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87074" autoAdjust="0"/>
  </p:normalViewPr>
  <p:slideViewPr>
    <p:cSldViewPr snapToGrid="0">
      <p:cViewPr varScale="1">
        <p:scale>
          <a:sx n="96" d="100"/>
          <a:sy n="96" d="100"/>
        </p:scale>
        <p:origin x="81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900"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Uploaded Contributions</c:v>
                </c:pt>
              </c:strCache>
            </c:strRef>
          </c:tx>
          <c:invertIfNegative val="0"/>
          <c:cat>
            <c:strRef>
              <c:f>Sheet1!$A$2:$A$33</c:f>
              <c:strCache>
                <c:ptCount val="32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  <c:pt idx="22">
                  <c:v>#108</c:v>
                </c:pt>
                <c:pt idx="23">
                  <c:v>#108bis</c:v>
                </c:pt>
                <c:pt idx="24">
                  <c:v>#109</c:v>
                </c:pt>
                <c:pt idx="25">
                  <c:v>#110</c:v>
                </c:pt>
                <c:pt idx="26">
                  <c:v>#110bis</c:v>
                </c:pt>
                <c:pt idx="27">
                  <c:v>#111</c:v>
                </c:pt>
                <c:pt idx="28">
                  <c:v>#112</c:v>
                </c:pt>
                <c:pt idx="29">
                  <c:v>#112bis</c:v>
                </c:pt>
                <c:pt idx="30">
                  <c:v>#113</c:v>
                </c:pt>
                <c:pt idx="31">
                  <c:v>#114</c:v>
                </c:pt>
              </c:strCache>
            </c:strRef>
          </c:cat>
          <c:val>
            <c:numRef>
              <c:f>Sheet1!$B$2:$B$33</c:f>
              <c:numCache>
                <c:formatCode>General</c:formatCode>
                <c:ptCount val="32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  <c:pt idx="15">
                  <c:v>3628</c:v>
                </c:pt>
                <c:pt idx="16">
                  <c:v>3619</c:v>
                </c:pt>
                <c:pt idx="17">
                  <c:v>2231</c:v>
                </c:pt>
                <c:pt idx="18">
                  <c:v>2647</c:v>
                </c:pt>
                <c:pt idx="19">
                  <c:v>2881</c:v>
                </c:pt>
                <c:pt idx="20">
                  <c:v>2084</c:v>
                </c:pt>
                <c:pt idx="21">
                  <c:v>2816</c:v>
                </c:pt>
                <c:pt idx="22">
                  <c:v>3464</c:v>
                </c:pt>
                <c:pt idx="23">
                  <c:v>2451</c:v>
                </c:pt>
                <c:pt idx="24">
                  <c:v>3533</c:v>
                </c:pt>
                <c:pt idx="25">
                  <c:v>2854</c:v>
                </c:pt>
                <c:pt idx="26">
                  <c:v>2348</c:v>
                </c:pt>
                <c:pt idx="27">
                  <c:v>3368</c:v>
                </c:pt>
                <c:pt idx="28">
                  <c:v>2877</c:v>
                </c:pt>
                <c:pt idx="29">
                  <c:v>1869</c:v>
                </c:pt>
                <c:pt idx="30">
                  <c:v>2603</c:v>
                </c:pt>
                <c:pt idx="31">
                  <c:v>2524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5760640"/>
        <c:axId val="1585761184"/>
      </c:barChart>
      <c:catAx>
        <c:axId val="15857606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585761184"/>
        <c:crosses val="autoZero"/>
        <c:auto val="1"/>
        <c:lblAlgn val="ctr"/>
        <c:lblOffset val="100"/>
        <c:noMultiLvlLbl val="0"/>
      </c:catAx>
      <c:valAx>
        <c:axId val="158576118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158576064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500" baseline="0"/>
            </a:pPr>
            <a:endParaRPr lang="zh-CN"/>
          </a:p>
        </c:txPr>
      </c:dTable>
    </c:plotArea>
    <c:plotVisOnly val="1"/>
    <c:dispBlanksAs val="gap"/>
    <c:showDLblsOverMax val="0"/>
  </c:chart>
  <c:txPr>
    <a:bodyPr/>
    <a:lstStyle/>
    <a:p>
      <a:pPr>
        <a:defRPr sz="6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900"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invertIfNegative val="0"/>
          <c:cat>
            <c:strRef>
              <c:f>Sheet1!$A$2:$A$33</c:f>
              <c:strCache>
                <c:ptCount val="32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  <c:pt idx="22">
                  <c:v>#108</c:v>
                </c:pt>
                <c:pt idx="23">
                  <c:v>#108bis</c:v>
                </c:pt>
                <c:pt idx="24">
                  <c:v>#109</c:v>
                </c:pt>
                <c:pt idx="25">
                  <c:v>#110</c:v>
                </c:pt>
                <c:pt idx="26">
                  <c:v>#110bis</c:v>
                </c:pt>
                <c:pt idx="27">
                  <c:v>#111</c:v>
                </c:pt>
                <c:pt idx="28">
                  <c:v>#112</c:v>
                </c:pt>
                <c:pt idx="29">
                  <c:v>#112bis</c:v>
                </c:pt>
                <c:pt idx="30">
                  <c:v>#113</c:v>
                </c:pt>
                <c:pt idx="31">
                  <c:v>#114</c:v>
                </c:pt>
              </c:strCache>
            </c:strRef>
          </c:cat>
          <c:val>
            <c:numRef>
              <c:f>Sheet1!$B$2:$B$33</c:f>
              <c:numCache>
                <c:formatCode>General</c:formatCode>
                <c:ptCount val="32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  <c:pt idx="15">
                  <c:v>382</c:v>
                </c:pt>
                <c:pt idx="16">
                  <c:v>452</c:v>
                </c:pt>
                <c:pt idx="17">
                  <c:v>441</c:v>
                </c:pt>
                <c:pt idx="18">
                  <c:v>457</c:v>
                </c:pt>
                <c:pt idx="19">
                  <c:v>466</c:v>
                </c:pt>
                <c:pt idx="20">
                  <c:v>493</c:v>
                </c:pt>
                <c:pt idx="21">
                  <c:v>572</c:v>
                </c:pt>
                <c:pt idx="22">
                  <c:v>574</c:v>
                </c:pt>
                <c:pt idx="23">
                  <c:v>427</c:v>
                </c:pt>
                <c:pt idx="24">
                  <c:v>421</c:v>
                </c:pt>
                <c:pt idx="25">
                  <c:v>383</c:v>
                </c:pt>
                <c:pt idx="26">
                  <c:v>301</c:v>
                </c:pt>
                <c:pt idx="27">
                  <c:v>457</c:v>
                </c:pt>
                <c:pt idx="28">
                  <c:v>443</c:v>
                </c:pt>
                <c:pt idx="29">
                  <c:v>443</c:v>
                </c:pt>
                <c:pt idx="30">
                  <c:v>448</c:v>
                </c:pt>
                <c:pt idx="31">
                  <c:v>537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5762272"/>
        <c:axId val="1585764448"/>
      </c:barChart>
      <c:catAx>
        <c:axId val="15857622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585764448"/>
        <c:crosses val="autoZero"/>
        <c:auto val="1"/>
        <c:lblAlgn val="ctr"/>
        <c:lblOffset val="100"/>
        <c:noMultiLvlLbl val="0"/>
      </c:catAx>
      <c:valAx>
        <c:axId val="158576444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158576227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500" baseline="0"/>
            </a:pPr>
            <a:endParaRPr lang="zh-CN"/>
          </a:p>
        </c:txPr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9492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34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Athens, Greece, 17/02/2025 to 21/02/2025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2730/2524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384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474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050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5474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2056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893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59100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8317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49856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204" TargetMode="External"/><Relationship Id="rId13" Type="http://schemas.openxmlformats.org/officeDocument/2006/relationships/hyperlink" Target="https://www.3gpp.org/ftp/tsg_ran/WG4_Radio/TSGR4_114/Docs/R4-2503002.zip" TargetMode="External"/><Relationship Id="rId18" Type="http://schemas.openxmlformats.org/officeDocument/2006/relationships/hyperlink" Target="https://portal.3gpp.org/desktopmodules/Specifications/SpecificationDetails.aspx?specificationId=3202" TargetMode="External"/><Relationship Id="rId26" Type="http://schemas.openxmlformats.org/officeDocument/2006/relationships/hyperlink" Target="https://portal.3gpp.org/desktopmodules/Specifications/SpecificationDetails.aspx?specificationId=3951" TargetMode="External"/><Relationship Id="rId3" Type="http://schemas.openxmlformats.org/officeDocument/2006/relationships/hyperlink" Target="https://www.3gpp.org/ftp/tsg_ran/WG4_Radio/TSGR4_114/Docs/R4-2500087.zip" TargetMode="External"/><Relationship Id="rId21" Type="http://schemas.openxmlformats.org/officeDocument/2006/relationships/hyperlink" Target="https://www.3gpp.org/ftp/tsg_ran/WG4_Radio/TSGR4_114/Docs/R4-2500106.zip" TargetMode="External"/><Relationship Id="rId7" Type="http://schemas.openxmlformats.org/officeDocument/2006/relationships/hyperlink" Target="https://www.3gpp.org/ftp/tsg_ran/WG4_Radio/TSGR4_114/Docs/R4-2502647.zip" TargetMode="External"/><Relationship Id="rId12" Type="http://schemas.openxmlformats.org/officeDocument/2006/relationships/hyperlink" Target="https://portal.3gpp.org/desktopmodules/Specifications/SpecificationDetails.aspx?specificationId=3205" TargetMode="External"/><Relationship Id="rId17" Type="http://schemas.openxmlformats.org/officeDocument/2006/relationships/hyperlink" Target="https://www.3gpp.org/ftp/tsg_ran/WG4_Radio/TSGR4_114/Docs/R4-2500104.zip" TargetMode="External"/><Relationship Id="rId25" Type="http://schemas.openxmlformats.org/officeDocument/2006/relationships/hyperlink" Target="https://www.3gpp.org/ftp/tsg_ran/WG4_Radio/TSGR4_114/Docs/R4-2500201.zip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s://www.3gpp.org/ftp/tsg_ran/WG4_Radio/TSGR4_114/Docs/R4-2502206.zip" TargetMode="External"/><Relationship Id="rId20" Type="http://schemas.openxmlformats.org/officeDocument/2006/relationships/hyperlink" Target="https://portal.3gpp.org/desktopmodules/Specifications/SpecificationDetails.aspx?specificationId=336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20042" TargetMode="External"/><Relationship Id="rId11" Type="http://schemas.openxmlformats.org/officeDocument/2006/relationships/hyperlink" Target="https://www.3gpp.org/ftp/tsg_ran/WG4_Radio/TSGR4_114/Docs/R4-2502963.zip" TargetMode="External"/><Relationship Id="rId24" Type="http://schemas.openxmlformats.org/officeDocument/2006/relationships/hyperlink" Target="https://portal.3gpp.org/desktopmodules/Specifications/SpecificationDetails.aspx?specificationId=3874" TargetMode="External"/><Relationship Id="rId5" Type="http://schemas.openxmlformats.org/officeDocument/2006/relationships/hyperlink" Target="https://portal.3gpp.org/desktopmodules/Specifications/SpecificationDetails.aspx?specificationId=3283" TargetMode="External"/><Relationship Id="rId15" Type="http://schemas.openxmlformats.org/officeDocument/2006/relationships/hyperlink" Target="https://portal.3gpp.org/desktopmodules/Specifications/SpecificationDetails.aspx?specificationId=4063" TargetMode="External"/><Relationship Id="rId23" Type="http://schemas.openxmlformats.org/officeDocument/2006/relationships/hyperlink" Target="https://www.3gpp.org/ftp/tsg_ran/WG4_Radio/TSGR4_114/Docs/R4-2500200.zip" TargetMode="External"/><Relationship Id="rId10" Type="http://schemas.openxmlformats.org/officeDocument/2006/relationships/hyperlink" Target="https://portal.3gpp.org/desktopmodules/Specifications/SpecificationDetails.aspx?specificationId=2435" TargetMode="External"/><Relationship Id="rId19" Type="http://schemas.openxmlformats.org/officeDocument/2006/relationships/hyperlink" Target="https://www.3gpp.org/ftp/tsg_ran/WG4_Radio/TSGR4_114/Docs/R4-2500105.zip" TargetMode="External"/><Relationship Id="rId4" Type="http://schemas.openxmlformats.org/officeDocument/2006/relationships/hyperlink" Target="https://portal.3gpp.org/desktopmodules/Release/ReleaseDetails.aspx?releaseId=193" TargetMode="External"/><Relationship Id="rId9" Type="http://schemas.openxmlformats.org/officeDocument/2006/relationships/hyperlink" Target="https://www.3gpp.org/ftp/tsg_ran/WG4_Radio/TSGR4_114/Docs/R4-2502962.zip" TargetMode="External"/><Relationship Id="rId14" Type="http://schemas.openxmlformats.org/officeDocument/2006/relationships/hyperlink" Target="https://www.3gpp.org/ftp/tsg_ran/WG4_Radio/TSGR4_114/Docs/R4-2503036.zip" TargetMode="External"/><Relationship Id="rId22" Type="http://schemas.openxmlformats.org/officeDocument/2006/relationships/hyperlink" Target="https://portal.3gpp.org/desktopmodules/Specifications/SpecificationDetails.aspx?specificationId=3368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935" TargetMode="External"/><Relationship Id="rId13" Type="http://schemas.openxmlformats.org/officeDocument/2006/relationships/hyperlink" Target="https://www.3gpp.org/ftp/tsg_ran/WG4_Radio/TSGR4_114/Docs/R4-2502352.zip" TargetMode="External"/><Relationship Id="rId3" Type="http://schemas.openxmlformats.org/officeDocument/2006/relationships/hyperlink" Target="https://www.3gpp.org/ftp/tsg_ran/WG4_Radio/TSGR4_114/Docs/R4-2502348.zip" TargetMode="External"/><Relationship Id="rId7" Type="http://schemas.openxmlformats.org/officeDocument/2006/relationships/hyperlink" Target="https://www.3gpp.org/ftp/tsg_ran/WG4_Radio/TSGR4_114/Docs/R4-2502349.zip" TargetMode="External"/><Relationship Id="rId12" Type="http://schemas.openxmlformats.org/officeDocument/2006/relationships/hyperlink" Target="https://portal.3gpp.org/desktopmodules/Specifications/SpecificationDetails.aspx?specificationId=2412" TargetMode="External"/><Relationship Id="rId2" Type="http://schemas.openxmlformats.org/officeDocument/2006/relationships/notesSlide" Target="../notesSlides/notesSlide10.xml"/><Relationship Id="rId16" Type="http://schemas.openxmlformats.org/officeDocument/2006/relationships/hyperlink" Target="https://portal.3gpp.org/desktopmodules/Specifications/SpecificationDetails.aspx?specificationId=406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20042" TargetMode="External"/><Relationship Id="rId11" Type="http://schemas.openxmlformats.org/officeDocument/2006/relationships/hyperlink" Target="https://www.3gpp.org/ftp/tsg_ran/WG4_Radio/TSGR4_114/Docs/R4-2502351.zip" TargetMode="External"/><Relationship Id="rId5" Type="http://schemas.openxmlformats.org/officeDocument/2006/relationships/hyperlink" Target="https://portal.3gpp.org/desktopmodules/Specifications/SpecificationDetails.aspx?specificationId=3934" TargetMode="External"/><Relationship Id="rId15" Type="http://schemas.openxmlformats.org/officeDocument/2006/relationships/hyperlink" Target="https://www.3gpp.org/ftp/tsg_ran/WG4_Radio/TSGR4_114/Docs/R4-2502353.zip" TargetMode="External"/><Relationship Id="rId10" Type="http://schemas.openxmlformats.org/officeDocument/2006/relationships/hyperlink" Target="https://portal.3gpp.org/desktopmodules/Specifications/SpecificationDetails.aspx?specificationId=4065" TargetMode="External"/><Relationship Id="rId4" Type="http://schemas.openxmlformats.org/officeDocument/2006/relationships/hyperlink" Target="https://portal.3gpp.org/desktopmodules/Release/ReleaseDetails.aspx?releaseId=193" TargetMode="External"/><Relationship Id="rId9" Type="http://schemas.openxmlformats.org/officeDocument/2006/relationships/hyperlink" Target="https://www.3gpp.org/ftp/tsg_ran/WG4_Radio/TSGR4_114/Docs/R4-2502350.zip" TargetMode="External"/><Relationship Id="rId14" Type="http://schemas.openxmlformats.org/officeDocument/2006/relationships/hyperlink" Target="https://portal.3gpp.org/desktopmodules/Specifications/SpecificationDetails.aspx?specificationId=2421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Chair: Xizeng Dai</a:t>
            </a:r>
          </a:p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Vice Chairs: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 Fong,  Shan Yang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107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Incheon, Korea, March 12-14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</a:p>
          <a:p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Item: 5.4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RP-250009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73117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</a:t>
            </a:r>
            <a:r>
              <a:rPr lang="en-US" altLang="zh-CN" sz="1400" dirty="0" smtClean="0"/>
              <a:t>Rel-18/Rel-17 </a:t>
            </a:r>
            <a:r>
              <a:rPr lang="en-US" altLang="zh-CN" sz="1400" dirty="0"/>
              <a:t>TEI Cat-B/F/A CRs were </a:t>
            </a:r>
            <a:r>
              <a:rPr lang="en-US" altLang="zh-CN" sz="1400" dirty="0" smtClean="0"/>
              <a:t>agreed/endorsed </a:t>
            </a:r>
            <a:r>
              <a:rPr lang="en-US" altLang="zh-CN" sz="1400" dirty="0"/>
              <a:t>in RAN4 this quarter (</a:t>
            </a:r>
            <a:r>
              <a:rPr lang="en-US" altLang="zh-CN" sz="1400" dirty="0" smtClean="0"/>
              <a:t>RAN4#114) 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019EA1F3-B59F-4E95-8433-51F2668C0A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238692"/>
              </p:ext>
            </p:extLst>
          </p:nvPr>
        </p:nvGraphicFramePr>
        <p:xfrm>
          <a:off x="401650" y="1763203"/>
          <a:ext cx="11508408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682">
                  <a:extLst>
                    <a:ext uri="{9D8B030D-6E8A-4147-A177-3AD203B41FA5}">
                      <a16:colId xmlns:a16="http://schemas.microsoft.com/office/drawing/2014/main" xmlns="" val="2734382780"/>
                    </a:ext>
                  </a:extLst>
                </a:gridCol>
                <a:gridCol w="5163386">
                  <a:extLst>
                    <a:ext uri="{9D8B030D-6E8A-4147-A177-3AD203B41FA5}">
                      <a16:colId xmlns:a16="http://schemas.microsoft.com/office/drawing/2014/main" xmlns="" val="182501991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349942622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xmlns="" val="1824879660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xmlns="" val="73038973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xmlns="" val="1820430974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xmlns="" val="3607096755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xmlns="" val="1954594964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xmlns="" val="4273070522"/>
                    </a:ext>
                  </a:extLst>
                </a:gridCol>
              </a:tblGrid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Release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Version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 category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122100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3"/>
                        </a:rPr>
                        <a:t>R4-2500087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Draft CR on correction for 38.101-1 clause 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Korea Testing Laboratory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5"/>
                        </a:rPr>
                        <a:t>38.101-1</a:t>
                      </a:r>
                      <a:endParaRPr lang="zh-CN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18.8.0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zh-CN" alt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548059426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7"/>
                        </a:rPr>
                        <a:t>R4-2502647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Draft CR on correction for 38.133: clauses 3.3, 6.1.4.2.2, and 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Korea Testing Laboratory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8"/>
                        </a:rPr>
                        <a:t>38.133</a:t>
                      </a:r>
                      <a:endParaRPr lang="zh-CN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18.8.0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zh-CN" alt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9"/>
                        </a:rPr>
                        <a:t>R4-2502962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 36.307 R18 Annex A update on overlapping bands table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Overlapping_Bands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0"/>
                        </a:rPr>
                        <a:t>36.307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18.5.0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4505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1"/>
                        </a:rPr>
                        <a:t>R4-2502963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 38.307 R18 Annex A  update on overlapping bands table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Overlapping_Bands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2"/>
                        </a:rPr>
                        <a:t>38.307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18.2.0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0176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58486393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3"/>
                        </a:rPr>
                        <a:t>R4-2503002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TS 36.307: NB-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IoT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in-band operation with NR NTN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NTNNBIoT_inbandNTNNR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Qualcomm Incorporated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0"/>
                        </a:rPr>
                        <a:t>36.307</a:t>
                      </a:r>
                      <a:endParaRPr lang="zh-CN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18.5.0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4508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3093288761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4"/>
                        </a:rPr>
                        <a:t>R4-2503036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36.102 NB-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IoT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NTN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inband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operation with NR NTN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NTNNBIoT_inbandNTNNR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MediaTek Inc.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5"/>
                        </a:rPr>
                        <a:t>36.102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18.7.0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0057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330249259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6"/>
                        </a:rPr>
                        <a:t>R4-2502206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 to TS 38.133 on Inter-frequency measurements reporting requirements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NR_inter-freq_report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CATT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8"/>
                        </a:rPr>
                        <a:t>38.133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18.8.0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5434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3454663735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7"/>
                        </a:rPr>
                        <a:t>R4-2500104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38.104 on corrections to co-existence table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bands_coex_req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8"/>
                        </a:rPr>
                        <a:t>38.104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18.8.0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0678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2087496439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9"/>
                        </a:rPr>
                        <a:t>R4-2500105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38.141-1 on corrections to co-existence table [bands_coex_req]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20"/>
                        </a:rPr>
                        <a:t>38.141-1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18.8.0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0480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294046937"/>
                  </a:ext>
                </a:extLst>
              </a:tr>
              <a:tr h="221068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21"/>
                        </a:rPr>
                        <a:t>R4-2500106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38.141-2 on corrections to co-existence table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bands_coex_req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22"/>
                        </a:rPr>
                        <a:t>38.141-2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18.8.0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0617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2902715692"/>
                  </a:ext>
                </a:extLst>
              </a:tr>
              <a:tr h="221068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23"/>
                        </a:rPr>
                        <a:t>R4-2500200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38.106 on corrections to co-existence table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bands_coex_req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24"/>
                        </a:rPr>
                        <a:t>38.106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18.7.0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0106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491366743"/>
                  </a:ext>
                </a:extLst>
              </a:tr>
              <a:tr h="221068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25"/>
                        </a:rPr>
                        <a:t>R4-2500201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38.115-1 on corrections to co-existence table [bands_coex_req]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26"/>
                        </a:rPr>
                        <a:t>38.115-1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18.7.0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0060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2276490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915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73117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</a:t>
            </a:r>
            <a:r>
              <a:rPr lang="en-US" altLang="zh-CN" sz="1400" dirty="0" smtClean="0"/>
              <a:t>Rel-18/Rel-17 </a:t>
            </a:r>
            <a:r>
              <a:rPr lang="en-US" altLang="zh-CN" sz="1400" dirty="0"/>
              <a:t>TEI Cat-B/F/A CRs were </a:t>
            </a:r>
            <a:r>
              <a:rPr lang="en-US" altLang="zh-CN" sz="1400" dirty="0" smtClean="0"/>
              <a:t>agreed/endorsed </a:t>
            </a:r>
            <a:r>
              <a:rPr lang="en-US" altLang="zh-CN" sz="1400" dirty="0"/>
              <a:t>in RAN4 this quarter (</a:t>
            </a:r>
            <a:r>
              <a:rPr lang="en-US" altLang="zh-CN" sz="1400" dirty="0" smtClean="0"/>
              <a:t>RAN4#114) 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019EA1F3-B59F-4E95-8433-51F2668C0A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430903"/>
              </p:ext>
            </p:extLst>
          </p:nvPr>
        </p:nvGraphicFramePr>
        <p:xfrm>
          <a:off x="401650" y="1763203"/>
          <a:ext cx="11508411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2225">
                  <a:extLst>
                    <a:ext uri="{9D8B030D-6E8A-4147-A177-3AD203B41FA5}">
                      <a16:colId xmlns:a16="http://schemas.microsoft.com/office/drawing/2014/main" xmlns="" val="2734382780"/>
                    </a:ext>
                  </a:extLst>
                </a:gridCol>
                <a:gridCol w="4864386">
                  <a:extLst>
                    <a:ext uri="{9D8B030D-6E8A-4147-A177-3AD203B41FA5}">
                      <a16:colId xmlns:a16="http://schemas.microsoft.com/office/drawing/2014/main" xmlns="" val="1825019912"/>
                    </a:ext>
                  </a:extLst>
                </a:gridCol>
                <a:gridCol w="1076811">
                  <a:extLst>
                    <a:ext uri="{9D8B030D-6E8A-4147-A177-3AD203B41FA5}">
                      <a16:colId xmlns:a16="http://schemas.microsoft.com/office/drawing/2014/main" xmlns="" val="349942622"/>
                    </a:ext>
                  </a:extLst>
                </a:gridCol>
                <a:gridCol w="666427">
                  <a:extLst>
                    <a:ext uri="{9D8B030D-6E8A-4147-A177-3AD203B41FA5}">
                      <a16:colId xmlns:a16="http://schemas.microsoft.com/office/drawing/2014/main" xmlns="" val="1824879660"/>
                    </a:ext>
                  </a:extLst>
                </a:gridCol>
                <a:gridCol w="666427">
                  <a:extLst>
                    <a:ext uri="{9D8B030D-6E8A-4147-A177-3AD203B41FA5}">
                      <a16:colId xmlns:a16="http://schemas.microsoft.com/office/drawing/2014/main" xmlns="" val="73038973"/>
                    </a:ext>
                  </a:extLst>
                </a:gridCol>
                <a:gridCol w="666427"/>
                <a:gridCol w="666427">
                  <a:extLst>
                    <a:ext uri="{9D8B030D-6E8A-4147-A177-3AD203B41FA5}">
                      <a16:colId xmlns:a16="http://schemas.microsoft.com/office/drawing/2014/main" xmlns="" val="1820430974"/>
                    </a:ext>
                  </a:extLst>
                </a:gridCol>
                <a:gridCol w="666427">
                  <a:extLst>
                    <a:ext uri="{9D8B030D-6E8A-4147-A177-3AD203B41FA5}">
                      <a16:colId xmlns:a16="http://schemas.microsoft.com/office/drawing/2014/main" xmlns="" val="3607096755"/>
                    </a:ext>
                  </a:extLst>
                </a:gridCol>
                <a:gridCol w="666427">
                  <a:extLst>
                    <a:ext uri="{9D8B030D-6E8A-4147-A177-3AD203B41FA5}">
                      <a16:colId xmlns:a16="http://schemas.microsoft.com/office/drawing/2014/main" xmlns="" val="1954594964"/>
                    </a:ext>
                  </a:extLst>
                </a:gridCol>
                <a:gridCol w="666427">
                  <a:extLst>
                    <a:ext uri="{9D8B030D-6E8A-4147-A177-3AD203B41FA5}">
                      <a16:colId xmlns:a16="http://schemas.microsoft.com/office/drawing/2014/main" xmlns="" val="4273070522"/>
                    </a:ext>
                  </a:extLst>
                </a:gridCol>
              </a:tblGrid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Release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Version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 category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122100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3"/>
                        </a:rPr>
                        <a:t>R4-2502348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38.108 NB-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IoT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NTN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inband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operation with NR NTN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NTNNBIoT_inbandNTNNR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Inmarsat, Viasat, EchoStar, Thales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5"/>
                        </a:rPr>
                        <a:t>38.108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18.5.0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0106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548059426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7"/>
                        </a:rPr>
                        <a:t>R4-2502349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38.181 NB-IoT inband operation with NR NTN [NTNNBIoT_inbandNTNNR]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EchoStar, Thales, Inmarsat, Viasat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8"/>
                        </a:rPr>
                        <a:t>38.181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18.4.0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0056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</a:p>
                  </a:txBody>
                  <a:tcPr marL="45720" marR="45720"/>
                </a:tc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9"/>
                        </a:rPr>
                        <a:t>R4-2502350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36.181 NB-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IoT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In-band operation with NTN NR [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NTNNBIoT_inbandNTNNR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ZTE Corporation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0"/>
                        </a:rPr>
                        <a:t>36.181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18.5.0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0024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</a:p>
                  </a:txBody>
                  <a:tcPr marL="45720" marR="45720"/>
                </a:tc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1"/>
                        </a:rPr>
                        <a:t>R4-2502351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36.104 CR to introduce LTE bands for HAPS BS [LTE_HAPS_B34]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NTT DOCOMO, INC.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2"/>
                        </a:rPr>
                        <a:t>36.104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18.6.0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5003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58486393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3"/>
                        </a:rPr>
                        <a:t>R4-2502352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36.141 CR to introduce LTE bands for HAPS BS [LTE_HAPS_B34]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NTT DOCOMO, INC.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4"/>
                        </a:rPr>
                        <a:t>36.141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18.5.0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3093288761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5"/>
                        </a:rPr>
                        <a:t>R4-2502353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(TEI18) CR to 36.108 NB-IoT In-band operation with NTN NR [NTNNBIoT_inbandNTNNR]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THALES, EchoStar, Inmarsat, Viasat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/>
                        </a:rPr>
                        <a:t>Rel-18</a:t>
                      </a:r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6"/>
                        </a:rPr>
                        <a:t>36.108</a:t>
                      </a:r>
                      <a:endParaRPr lang="zh-CN" alt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18.7.0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/>
                        </a:rPr>
                        <a:t>TEI18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0030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330249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65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 All!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/>
              <a:t>Many thanks to</a:t>
            </a:r>
            <a:r>
              <a:rPr lang="zh-CN" altLang="en-US" sz="1400" b="1" dirty="0"/>
              <a:t>：</a:t>
            </a:r>
            <a:endParaRPr lang="en-US" altLang="zh-CN" sz="1400" b="1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Vice chair Gene Fong, Shan Yang for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Carolyn Taylor and </a:t>
            </a:r>
            <a:r>
              <a:rPr lang="en-US" altLang="zh-CN" sz="1400" dirty="0" smtClean="0"/>
              <a:t>Jin </a:t>
            </a:r>
            <a:r>
              <a:rPr lang="en-US" altLang="zh-CN" sz="1400" dirty="0" smtClean="0"/>
              <a:t>Lian</a:t>
            </a:r>
            <a:r>
              <a:rPr lang="en-US" altLang="en-US" sz="1400" dirty="0" smtClean="0"/>
              <a:t> </a:t>
            </a:r>
            <a:r>
              <a:rPr lang="en-US" altLang="en-US" sz="1400" dirty="0"/>
              <a:t>for excellent MCC supports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/>
              <a:t>All the moderators for leading the discussions and providing summaries</a:t>
            </a:r>
            <a:r>
              <a:rPr lang="sv-SE" altLang="en-US" sz="1200" dirty="0"/>
              <a:t>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/>
              <a:t>Delegates for great contributions and discussions.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4025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790349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</a:t>
            </a:r>
            <a:r>
              <a:rPr lang="en-US" sz="1400" dirty="0" smtClean="0"/>
              <a:t>Q1 2025, </a:t>
            </a:r>
            <a:r>
              <a:rPr lang="en-US" sz="1400" dirty="0"/>
              <a:t>RAN4 had </a:t>
            </a:r>
            <a:r>
              <a:rPr lang="en-US" sz="1400" dirty="0" smtClean="0"/>
              <a:t>1 </a:t>
            </a:r>
            <a:r>
              <a:rPr lang="en-US" sz="1400" dirty="0"/>
              <a:t>face to face meeting, i.e., </a:t>
            </a:r>
            <a:r>
              <a:rPr lang="en-US" sz="1400" dirty="0" smtClean="0"/>
              <a:t>RAN4#114 </a:t>
            </a:r>
            <a:r>
              <a:rPr lang="en-US" sz="1400" dirty="0"/>
              <a:t>in </a:t>
            </a:r>
            <a:r>
              <a:rPr lang="en-US" sz="1400" dirty="0" smtClean="0"/>
              <a:t>Athens, Greece, 17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sz="1400" dirty="0" smtClean="0"/>
              <a:t>21</a:t>
            </a:r>
            <a:r>
              <a:rPr lang="en-US" sz="1400" baseline="30000" dirty="0" smtClean="0"/>
              <a:t>st </a:t>
            </a:r>
            <a:r>
              <a:rPr lang="en-US" sz="1400" dirty="0" smtClean="0"/>
              <a:t>February, 2025.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Three parallel sessions (Main, RRM, and </a:t>
            </a:r>
            <a:r>
              <a:rPr lang="en-US" altLang="zh-CN" sz="1200" dirty="0" err="1"/>
              <a:t>BSRF_Demod_Test</a:t>
            </a:r>
            <a:r>
              <a:rPr lang="en-US" altLang="zh-CN" sz="1200" dirty="0"/>
              <a:t>) + one ad hoc session were scheduled for </a:t>
            </a:r>
            <a:r>
              <a:rPr lang="en-US" altLang="zh-CN" sz="1200" dirty="0" smtClean="0"/>
              <a:t>RAN4#114 meeting</a:t>
            </a:r>
            <a:r>
              <a:rPr lang="en-US" altLang="zh-CN" sz="1200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Full agendas including maintenance were set in </a:t>
            </a:r>
            <a:r>
              <a:rPr lang="en-US" altLang="zh-CN" sz="1200" dirty="0" smtClean="0"/>
              <a:t>RAN4#114 </a:t>
            </a:r>
            <a:r>
              <a:rPr lang="en-US" altLang="zh-CN" sz="1200" dirty="0"/>
              <a:t>meeting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NWM tool is used to handle the maintenance topics, which improves the meeting efficiency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Rel-15/Rel-16, Rel-17 and Rel-18 closed spectrum-related items 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In </a:t>
            </a:r>
            <a:r>
              <a:rPr lang="en-US" altLang="zh-CN" sz="1200" dirty="0" smtClean="0"/>
              <a:t>RAN4#114, </a:t>
            </a:r>
            <a:r>
              <a:rPr lang="en-US" altLang="zh-CN" sz="1200" dirty="0"/>
              <a:t>there were totally </a:t>
            </a:r>
            <a:r>
              <a:rPr lang="en-US" altLang="zh-CN" sz="1200" dirty="0" smtClean="0"/>
              <a:t>384 </a:t>
            </a:r>
            <a:r>
              <a:rPr lang="en-US" altLang="zh-CN" sz="1200" dirty="0"/>
              <a:t>contributions (</a:t>
            </a:r>
            <a:r>
              <a:rPr lang="en-US" altLang="zh-CN" sz="1200" dirty="0" smtClean="0"/>
              <a:t>14.07% </a:t>
            </a:r>
            <a:r>
              <a:rPr lang="en-US" altLang="zh-CN" sz="1200" dirty="0"/>
              <a:t>of total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15.02% </a:t>
            </a:r>
            <a:r>
              <a:rPr lang="en-US" altLang="zh-CN" sz="1200" dirty="0"/>
              <a:t>in </a:t>
            </a:r>
            <a:r>
              <a:rPr lang="en-US" altLang="zh-CN" sz="1200" dirty="0" smtClean="0"/>
              <a:t>Q1 2025) </a:t>
            </a:r>
            <a:r>
              <a:rPr lang="en-US" altLang="zh-CN" sz="1200" dirty="0"/>
              <a:t>for Rel-15/Rel-16/Rel-17 maintenance.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In </a:t>
            </a:r>
            <a:r>
              <a:rPr lang="en-US" altLang="zh-CN" sz="1200" dirty="0" smtClean="0"/>
              <a:t>RAN4#114, </a:t>
            </a:r>
            <a:r>
              <a:rPr lang="en-US" altLang="zh-CN" sz="1200" dirty="0"/>
              <a:t>there were totally </a:t>
            </a:r>
            <a:r>
              <a:rPr lang="en-US" altLang="zh-CN" sz="1200" dirty="0" smtClean="0"/>
              <a:t>474 </a:t>
            </a:r>
            <a:r>
              <a:rPr lang="en-US" altLang="zh-CN" sz="1200" dirty="0"/>
              <a:t>contributions (</a:t>
            </a:r>
            <a:r>
              <a:rPr lang="en-US" altLang="zh-CN" sz="1200" dirty="0" smtClean="0"/>
              <a:t>17.36% </a:t>
            </a:r>
            <a:r>
              <a:rPr lang="en-US" altLang="zh-CN" sz="1200" dirty="0"/>
              <a:t>of total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19.63</a:t>
            </a:r>
            <a:r>
              <a:rPr lang="en-US" altLang="zh-CN" sz="1200" dirty="0"/>
              <a:t>% in </a:t>
            </a:r>
            <a:r>
              <a:rPr lang="en-US" altLang="zh-CN" sz="1200" dirty="0" smtClean="0"/>
              <a:t>Q1 2025) </a:t>
            </a:r>
            <a:r>
              <a:rPr lang="en-US" altLang="zh-CN" sz="1200" dirty="0"/>
              <a:t>for Rel-18 maintenance.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Rel-19 </a:t>
            </a:r>
            <a:r>
              <a:rPr lang="en-US" altLang="zh-CN" sz="1400" dirty="0"/>
              <a:t>WI/SI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From </a:t>
            </a:r>
            <a:r>
              <a:rPr lang="en-US" altLang="zh-CN" sz="1200" dirty="0" smtClean="0"/>
              <a:t>Q1 2025, </a:t>
            </a:r>
            <a:r>
              <a:rPr lang="en-US" altLang="zh-CN" sz="1200" dirty="0"/>
              <a:t>RAN4 were focusing on working for Rel-19. The status for each item can be found in the attached spread sheet.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The following 8</a:t>
            </a:r>
            <a:r>
              <a:rPr lang="en-US" altLang="zh-CN" sz="1200" dirty="0" smtClean="0"/>
              <a:t> items </a:t>
            </a:r>
            <a:r>
              <a:rPr lang="en-US" altLang="zh-CN" sz="1200" dirty="0"/>
              <a:t>or RAN4 work can be completed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FS_NR_IMT_4400_7125_14800MHz</a:t>
            </a:r>
            <a:r>
              <a:rPr lang="en-US" altLang="zh-CN" sz="1200" dirty="0"/>
              <a:t>, NR_FR1_lessthan_5MHz_BW_Ph2-Core, NR_FDD_1400MHz, NR_bands_n87_n88, NR_band_n68, </a:t>
            </a:r>
            <a:r>
              <a:rPr lang="en-US" altLang="zh-CN" sz="1200" dirty="0" err="1" smtClean="0"/>
              <a:t>NR_HAPS_bands</a:t>
            </a:r>
            <a:r>
              <a:rPr lang="en-US" altLang="zh-CN" sz="1200" dirty="0"/>
              <a:t>-Core, </a:t>
            </a:r>
            <a:r>
              <a:rPr lang="en-US" altLang="zh-CN" sz="1200" dirty="0" smtClean="0"/>
              <a:t>NR_n28_PC2_40MHz_CBW-Core, </a:t>
            </a:r>
            <a:r>
              <a:rPr lang="en-US" altLang="zh-CN" sz="1200" dirty="0"/>
              <a:t>LTE_FDD_1800_1830MHz_CAN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nn-NO" altLang="zh-CN" sz="1200" dirty="0" smtClean="0"/>
              <a:t>The </a:t>
            </a:r>
            <a:r>
              <a:rPr lang="nn-NO" altLang="zh-CN" sz="1200" dirty="0"/>
              <a:t>following 3</a:t>
            </a:r>
            <a:r>
              <a:rPr lang="nn-NO" altLang="zh-CN" sz="1200" dirty="0" smtClean="0"/>
              <a:t> item </a:t>
            </a:r>
            <a:r>
              <a:rPr lang="nn-NO" altLang="zh-CN" sz="1200" dirty="0"/>
              <a:t>needs be extended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FS_NR_demod_SCM</a:t>
            </a:r>
            <a:r>
              <a:rPr lang="en-US" altLang="zh-CN" sz="1200" dirty="0"/>
              <a:t>, </a:t>
            </a:r>
            <a:r>
              <a:rPr lang="en-US" altLang="zh-CN" sz="1200" dirty="0" err="1" smtClean="0"/>
              <a:t>NR_NTN_Sband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IoT_NTN_FDD_S_band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Summary: Rel-19 Core part (2/2)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Rel-19 SI and WI core part with RAN4 impacts (total </a:t>
            </a:r>
            <a:r>
              <a:rPr lang="en-US" altLang="zh-CN" sz="1400" dirty="0" smtClean="0"/>
              <a:t>55 </a:t>
            </a:r>
            <a:r>
              <a:rPr lang="en-US" altLang="zh-CN" sz="1400" dirty="0"/>
              <a:t>items: </a:t>
            </a:r>
            <a:r>
              <a:rPr lang="en-US" altLang="zh-CN" sz="1400" dirty="0">
                <a:solidFill>
                  <a:srgbClr val="339966"/>
                </a:solidFill>
              </a:rPr>
              <a:t>9</a:t>
            </a:r>
            <a:r>
              <a:rPr lang="en-US" altLang="zh-CN" sz="1400" dirty="0" smtClean="0">
                <a:solidFill>
                  <a:srgbClr val="339966"/>
                </a:solidFill>
              </a:rPr>
              <a:t> </a:t>
            </a:r>
            <a:r>
              <a:rPr lang="en-US" altLang="zh-CN" sz="1400" dirty="0">
                <a:solidFill>
                  <a:srgbClr val="339966"/>
                </a:solidFill>
              </a:rPr>
              <a:t>closed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3</a:t>
            </a:r>
            <a:r>
              <a:rPr lang="en-US" altLang="zh-CN" sz="1400" dirty="0" smtClean="0">
                <a:solidFill>
                  <a:srgbClr val="FF0000"/>
                </a:solidFill>
              </a:rPr>
              <a:t> </a:t>
            </a:r>
            <a:r>
              <a:rPr lang="en-US" altLang="zh-CN" sz="1400" dirty="0">
                <a:solidFill>
                  <a:srgbClr val="FF0000"/>
                </a:solidFill>
              </a:rPr>
              <a:t>extended</a:t>
            </a:r>
            <a:r>
              <a:rPr lang="en-US" altLang="zh-CN" sz="1400" dirty="0"/>
              <a:t>, </a:t>
            </a:r>
            <a:r>
              <a:rPr lang="en-US" altLang="zh-CN" sz="1400" dirty="0" smtClean="0"/>
              <a:t>then 43 </a:t>
            </a:r>
            <a:r>
              <a:rPr lang="en-US" altLang="zh-CN" sz="1400" dirty="0"/>
              <a:t>on-going)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Red color: </a:t>
            </a:r>
            <a:r>
              <a:rPr lang="en-US" altLang="zh-CN" sz="1200" dirty="0">
                <a:solidFill>
                  <a:srgbClr val="C00000"/>
                </a:solidFill>
              </a:rPr>
              <a:t>to be extended</a:t>
            </a:r>
            <a:r>
              <a:rPr lang="en-US" altLang="zh-CN" sz="1200" dirty="0"/>
              <a:t>. Green color: </a:t>
            </a:r>
            <a:r>
              <a:rPr lang="en-US" altLang="zh-CN" sz="1200" dirty="0">
                <a:solidFill>
                  <a:srgbClr val="00B050"/>
                </a:solidFill>
              </a:rPr>
              <a:t>to be completed/stopped. </a:t>
            </a:r>
            <a:r>
              <a:rPr lang="en-US" altLang="zh-CN" sz="1200" dirty="0"/>
              <a:t>Black color: on-going.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848" y="1936195"/>
            <a:ext cx="31549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RAN1~3 led WI/SI (RAN4 core. part)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13/</a:t>
            </a:r>
            <a:r>
              <a:rPr lang="en-US" altLang="zh-CN" sz="1000" b="1" dirty="0" smtClean="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8809" y="1936195"/>
            <a:ext cx="313085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RAN4 non-spectrum WI/SI(core)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16/</a:t>
            </a:r>
            <a:r>
              <a:rPr lang="en-US" altLang="zh-CN" sz="1000" b="1" dirty="0" smtClean="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RAN4 led spectrum WI/SI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lang="en-US" altLang="zh-CN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/</a:t>
            </a:r>
            <a:r>
              <a:rPr lang="en-US" altLang="zh-CN" sz="1000" b="1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367616"/>
              </p:ext>
            </p:extLst>
          </p:nvPr>
        </p:nvGraphicFramePr>
        <p:xfrm>
          <a:off x="6463999" y="2182415"/>
          <a:ext cx="2494263" cy="375406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942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NR_FDD_1400MHz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NR_bands_n87_n88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NR_band_n68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NR_NTN_Sband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NR_NTN_combinedLband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NR_NTN_Ku_bands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NR_bands_xFeature_R19-Core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 err="1" smtClean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NR_HAPS_bands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DC_R19_xBLTE_yBNR-Core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NR_CADC_SUL_R19-Core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LTE_NR_R19_Simult_RxTx-Core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DL_intrpt_combos_TxSW_R19-Core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2891969495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HPUE_DC_LTE_NR_R19-Core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46266176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HPUE_NR_CADC_SUL_R19-Core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288185443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NR_PC2_RedCap_UE-Core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374198049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HPUE_NR_FR1_bands_R19-Core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81225021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NR_n28_PC2_40MHz_CBW-Core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15765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NR_bands_CA_ENDC_R19_BWs-Core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239575833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NR_mmWave_protect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NR_FR1_7MHz_BW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LTE_FDD_1800_1830MHz_CAN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xmlns="" val="2569784976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002956"/>
              </p:ext>
            </p:extLst>
          </p:nvPr>
        </p:nvGraphicFramePr>
        <p:xfrm>
          <a:off x="3314700" y="2182415"/>
          <a:ext cx="3072798" cy="2964260"/>
        </p:xfrm>
        <a:graphic>
          <a:graphicData uri="http://schemas.openxmlformats.org/drawingml/2006/table">
            <a:tbl>
              <a:tblPr/>
              <a:tblGrid>
                <a:gridCol w="30727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FS_NR_demod_SCM</a:t>
                      </a:r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5636686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956366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FS_NR_IMT_4400_7125_14800MHz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204001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FS_NR_FR1_DL_Frag_Carrier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959958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NR_ENDC_RF_Ph4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NR_BS_RF_req_evo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24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NR_SL_intraB_CA_ITS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TRP_TRS_MIMO_OTA_Ph3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NR_IoT_NTN_req_test_enh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NR_LBCA_Sw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LTE_terr_bcast_Ph2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85940404"/>
                  </a:ext>
                </a:extLst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359003"/>
              </p:ext>
            </p:extLst>
          </p:nvPr>
        </p:nvGraphicFramePr>
        <p:xfrm>
          <a:off x="293687" y="2182415"/>
          <a:ext cx="2628900" cy="2402205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FS_Ambient_IoT_solutions</a:t>
                      </a:r>
                    </a:p>
                  </a:txBody>
                  <a:tcPr marL="4763" marR="4763" marT="4763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FS_NR_AIML_air_Ph2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FS_NR_AIML_Mob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NR_duplex_evo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NR_AIML_air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NR_LPWUS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Ambient_IoT_Solutions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NR_Mob_Ph4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NR_XR_Ph3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254256"/>
              </p:ext>
            </p:extLst>
          </p:nvPr>
        </p:nvGraphicFramePr>
        <p:xfrm>
          <a:off x="9206823" y="2182415"/>
          <a:ext cx="2494263" cy="90519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94263"/>
              </a:tblGrid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IoT_NTN_FDD_S_band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HPUE_LTE_bands_R19-Core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LTE_CA_R19_xBDL_yBUL-Core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IoT_NTN_TDD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LTE_terr_bcast_bands_sub_108-Core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59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969558"/>
              </p:ext>
            </p:extLst>
          </p:nvPr>
        </p:nvGraphicFramePr>
        <p:xfrm>
          <a:off x="687446" y="1599985"/>
          <a:ext cx="1090065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445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703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32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RAN4#114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17</a:t>
                      </a:r>
                      <a:r>
                        <a:rPr lang="en-US" altLang="zh-CN" sz="1200" baseline="30000" dirty="0" smtClean="0"/>
                        <a:t>th</a:t>
                      </a:r>
                      <a:r>
                        <a:rPr lang="en-US" altLang="zh-CN" sz="1200" dirty="0" smtClean="0"/>
                        <a:t> – 21</a:t>
                      </a:r>
                      <a:r>
                        <a:rPr lang="en-US" altLang="zh-CN" sz="1200" baseline="30000" dirty="0" smtClean="0"/>
                        <a:t>st </a:t>
                      </a:r>
                      <a:r>
                        <a:rPr lang="en-US" altLang="zh-CN" sz="1200" dirty="0" smtClean="0"/>
                        <a:t>February, 2025</a:t>
                      </a:r>
                      <a:endParaRPr kumimoji="0" lang="fr-FR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Athens, Greece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F3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594/537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2730/2524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1193283511"/>
              </p:ext>
            </p:extLst>
          </p:nvPr>
        </p:nvGraphicFramePr>
        <p:xfrm>
          <a:off x="6037265" y="2971217"/>
          <a:ext cx="6008685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1"/>
          <p:cNvGraphicFramePr/>
          <p:nvPr>
            <p:extLst>
              <p:ext uri="{D42A27DB-BD31-4B8C-83A1-F6EECF244321}">
                <p14:modId xmlns:p14="http://schemas.microsoft.com/office/powerpoint/2010/main" val="3054764145"/>
              </p:ext>
            </p:extLst>
          </p:nvPr>
        </p:nvGraphicFramePr>
        <p:xfrm>
          <a:off x="126864" y="2970634"/>
          <a:ext cx="5910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6609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Rel-19 status and RAN4 related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proposals to modify scope and/or open issues related RAN4 work, which may need discussions in </a:t>
            </a:r>
            <a:r>
              <a:rPr lang="en-US" sz="1400" dirty="0" smtClean="0"/>
              <a:t>RAN#106</a:t>
            </a: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974500"/>
              </p:ext>
            </p:extLst>
          </p:nvPr>
        </p:nvGraphicFramePr>
        <p:xfrm>
          <a:off x="498019" y="1714060"/>
          <a:ext cx="11410954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6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4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01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605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9.2.6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FS_NR_FR2_OTA_Ph3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90.00%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RP-250639 Motivation to add VSAT testability to NR FR2 OTA testing Phase 3: The work on developing VSAT test methods following the completion in June 2024 of the core requirements specification for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Ka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band VSAT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RP-250640 Revised SID: Study on NR frequency range 2 (FR2) OTA (Over the Air) testing Phase 3: Proposal: add VSAT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ka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band test</a:t>
                      </a:r>
                      <a:endParaRPr lang="en-GB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9.3.4.1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NR_ENDC_RF_Ph4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2025, Mar. 2026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50%,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 20%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RP-250324 Views on revised WID objective for 6 MIMO layers support: Reflect the agreement of RAN4 by revising the WID for 6-layer.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NR_FR1_lessthan_5MHz_BW_Ph2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Mar. 2025, Jun. 2025</a:t>
                      </a:r>
                    </a:p>
                    <a:p>
                      <a:pPr marL="0" algn="l" defTabSz="914354" rtl="0" eaLnBrk="1" fontAlgn="t" latinLnBrk="0" hangingPunct="1"/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100%,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 30%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RP-250152 On &lt;5MHz demodulation requirements for CA	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Proposal: whether RAN4 shall introduce UE demodulation performance requirements for CA in Rel-19 “NR_FR1_lessthan_5MHz_BW_Ph2-Perf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9.3.4.11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NR_LBCA_Sw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2025, Mar. 2026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10%,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0%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RP-250641 Discussion on LB-LB CA via switching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Proposal: Switch between FDD and FDD+SDL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9.4.1.6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NR_NTN_Ku_bands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2025, Mar. 2026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%,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RP-250351 Check point on Ku Band WID revision	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Proposal: Two Ku bands in both FR1-NTN with 30KHz SCS and FR2-NTN with 120KHz SCS.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RP-250412 Views on the check point of NR NTN Ku band WID	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Proposal: Include the 15 kHz SCS support for the FR1-NTN Ku bands to the existing channel bandwidths not larger than 50MHz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RP-250466 Ku Band Status Report  Core: 50% 09/2025;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0% 03/2026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RP-250467 Ku Band Revised WID Rev WID: adding both 15KHz and 30KHz SCS to FR1-NTN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RP-250468 Motivation of Including 15 kHz Sub-Carrier Spacing for FR1 in the Ku band 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Proposal: add 15KHz SCS for FR1-NTN.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RP-250654 Revised Ku band WID for checkpoint removal	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54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RAN tasks and other open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310108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Framework simplification for co-location/co-existence requirements (RP-243288)</a:t>
            </a:r>
            <a:endParaRPr lang="en-GB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R4-2502306 Way </a:t>
            </a:r>
            <a:r>
              <a:rPr lang="en-US" altLang="zh-CN" sz="1200" dirty="0"/>
              <a:t>Forward for [114][331] </a:t>
            </a:r>
            <a:r>
              <a:rPr lang="en-US" altLang="zh-CN" sz="1200" dirty="0" err="1"/>
              <a:t>BSRF_Simplify_CoLo_Coex</a:t>
            </a:r>
            <a:r>
              <a:rPr lang="en-GB" altLang="zh-CN" sz="1200" dirty="0" smtClean="0"/>
              <a:t>UE </a:t>
            </a:r>
            <a:r>
              <a:rPr lang="en-GB" altLang="zh-CN" sz="1200" dirty="0"/>
              <a:t>RF </a:t>
            </a:r>
            <a:r>
              <a:rPr lang="en-GB" altLang="zh-CN" sz="1200" dirty="0" smtClean="0"/>
              <a:t>specifications was approved</a:t>
            </a:r>
            <a:endParaRPr lang="en-GB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Focus on the following options: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1. Maintain </a:t>
            </a:r>
            <a:r>
              <a:rPr lang="en-US" altLang="zh-CN" sz="1200" dirty="0"/>
              <a:t>tables for co-existence and co-location in each specification but simplify them, e.g., according proposals in [3, 4].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</a:t>
            </a:r>
            <a:r>
              <a:rPr lang="en-US" altLang="zh-CN" sz="1200" dirty="0" smtClean="0"/>
              <a:t>. Create </a:t>
            </a:r>
            <a:r>
              <a:rPr lang="en-US" altLang="zh-CN" sz="1200" dirty="0"/>
              <a:t>a new standalone specification, capturing all the network-node requirements for co-existence and co-location.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a. This </a:t>
            </a:r>
            <a:r>
              <a:rPr lang="en-US" altLang="zh-CN" sz="1200" dirty="0"/>
              <a:t>option does not exclude simplification of existing tables as the same time, as in bullet 1.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Other options are not precluded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Companies are encouraged to present the possible implementations of these options during next meetings, e.g., draft CR, etc.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Companies are encouraged to identify pros and cons of the above options, considering (but not limited to) the following aspects: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1.	Workload for introduction of a new operating band,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2.	Future-proof consideration, especially considering 6G introduction,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3.	Repetitions reduction among multiple specifications,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4.	Amount of specifications that contain together the complete information necessary to perform conformance testing in the lab.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 solution shall cover network node specifications, including the following aspects: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a.	BS, IAB, and Repeater requirements,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b.	All RATs of interest,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c.	SRAT, and MSR requirements,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d.	Core and Performance parts to be covered,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e.	Conducted and OTA requirements.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839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RAN tasks and other open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CA </a:t>
            </a:r>
            <a:r>
              <a:rPr lang="en-US" altLang="zh-CN" sz="1400" dirty="0" smtClean="0"/>
              <a:t>framework database</a:t>
            </a:r>
            <a:endParaRPr lang="en-GB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R4-2502976	WF on progress update and next steps for the CA database</a:t>
            </a:r>
            <a:r>
              <a:rPr lang="en-GB" altLang="zh-CN" sz="1200" dirty="0" smtClean="0"/>
              <a:t>Attributes </a:t>
            </a:r>
            <a:r>
              <a:rPr lang="en-GB" altLang="zh-CN" sz="1200" dirty="0"/>
              <a:t>of the band combination </a:t>
            </a:r>
            <a:r>
              <a:rPr lang="en-GB" altLang="zh-CN" sz="1200" dirty="0" smtClean="0"/>
              <a:t>database were </a:t>
            </a:r>
            <a:r>
              <a:rPr lang="en-GB" altLang="zh-CN" sz="1200" dirty="0" smtClean="0"/>
              <a:t>introduced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8918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new WI/SI proposals (Rel-19)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298929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New Rel-19 RAN4-led WI proposals</a:t>
            </a:r>
          </a:p>
          <a:p>
            <a:pPr marL="74291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0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xmlns="" id="{6CB45A4A-3CFD-465B-A578-F47D2AF9A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579143"/>
              </p:ext>
            </p:extLst>
          </p:nvPr>
        </p:nvGraphicFramePr>
        <p:xfrm>
          <a:off x="373166" y="1604010"/>
          <a:ext cx="1163595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277"/>
                <a:gridCol w="828277">
                  <a:extLst>
                    <a:ext uri="{9D8B030D-6E8A-4147-A177-3AD203B41FA5}">
                      <a16:colId xmlns:a16="http://schemas.microsoft.com/office/drawing/2014/main" xmlns="" val="1855726357"/>
                    </a:ext>
                  </a:extLst>
                </a:gridCol>
                <a:gridCol w="4543812">
                  <a:extLst>
                    <a:ext uri="{9D8B030D-6E8A-4147-A177-3AD203B41FA5}">
                      <a16:colId xmlns:a16="http://schemas.microsoft.com/office/drawing/2014/main" xmlns="" val="9784541"/>
                    </a:ext>
                  </a:extLst>
                </a:gridCol>
                <a:gridCol w="4763217">
                  <a:extLst>
                    <a:ext uri="{9D8B030D-6E8A-4147-A177-3AD203B41FA5}">
                      <a16:colId xmlns:a16="http://schemas.microsoft.com/office/drawing/2014/main" xmlns="" val="3396542418"/>
                    </a:ext>
                  </a:extLst>
                </a:gridCol>
                <a:gridCol w="672371">
                  <a:extLst>
                    <a:ext uri="{9D8B030D-6E8A-4147-A177-3AD203B41FA5}">
                      <a16:colId xmlns:a16="http://schemas.microsoft.com/office/drawing/2014/main" xmlns="" val="10801588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num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 companies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7801172"/>
                  </a:ext>
                </a:extLst>
              </a:tr>
              <a:tr h="145551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spectrum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RP-250051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band for 5G Broadcast Utilizing Geosynchronous Satellite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ASTRUM MOBILE PTE. LTD.</a:t>
                      </a:r>
                      <a:endParaRPr lang="en-US" sz="10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10.1.5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3286238259"/>
                  </a:ext>
                </a:extLst>
              </a:tr>
              <a:tr h="145551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RP-250052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New band for 5G Broadcast Utilizing Geosynchronous Satellite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ASTRUM MOBILE PTE. LTD.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10.1.5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spectrum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RP-250131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NR TDD 4.9GHz Band for US Operation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Fujitsu Limited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3182406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5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554128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RAN4 TU budget (based on </a:t>
            </a:r>
            <a:r>
              <a:rPr lang="en-US" altLang="zh-CN" sz="1400" dirty="0" smtClean="0"/>
              <a:t>RP-242955)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 total available TUs: R4RF 24.5 (main session + RF/OTA topics in </a:t>
            </a:r>
            <a:r>
              <a:rPr lang="en-US" altLang="zh-CN" sz="1200" dirty="0" err="1" smtClean="0"/>
              <a:t>BDaT</a:t>
            </a:r>
            <a:r>
              <a:rPr lang="en-US" altLang="zh-CN" sz="1200" dirty="0" smtClean="0"/>
              <a:t> session); R4RD 20.5 (RRM session + </a:t>
            </a:r>
            <a:r>
              <a:rPr lang="en-US" altLang="zh-CN" sz="1200" dirty="0" err="1" smtClean="0"/>
              <a:t>Demod</a:t>
            </a:r>
            <a:r>
              <a:rPr lang="en-US" altLang="zh-CN" sz="1200" dirty="0" smtClean="0"/>
              <a:t> topics in </a:t>
            </a:r>
            <a:r>
              <a:rPr lang="en-US" altLang="zh-CN" sz="1200" dirty="0" err="1" smtClean="0"/>
              <a:t>BDaT</a:t>
            </a:r>
            <a:r>
              <a:rPr lang="en-US" altLang="zh-CN" sz="1200" dirty="0" smtClean="0"/>
              <a:t> session)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Maintenance TU (R4RF 3, R4RD 2), Spectrum TU (R4RF 6.5), Reserved TU (2.5)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Remaining TU: highlighted by </a:t>
            </a:r>
            <a:r>
              <a:rPr lang="en-US" altLang="zh-CN" sz="1200" dirty="0" smtClean="0">
                <a:solidFill>
                  <a:srgbClr val="FF0000"/>
                </a:solidFill>
              </a:rPr>
              <a:t>Red </a:t>
            </a:r>
            <a:r>
              <a:rPr lang="en-US" altLang="zh-CN" sz="1200" dirty="0" smtClean="0"/>
              <a:t>in the bottom of right table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30" y="2507578"/>
            <a:ext cx="5761486" cy="3822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83" y="2507578"/>
            <a:ext cx="5696291" cy="382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1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23d77754-4ccc-4c57-9291-cab09e81894a"/>
    <ds:schemaRef ds:uri="a915fe38-2618-47b6-8303-829fb71466d5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360094</TotalTime>
  <Words>1502</Words>
  <Application>Microsoft Office PowerPoint</Application>
  <PresentationFormat>宽屏</PresentationFormat>
  <Paragraphs>413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Status Report RAN WG4 </vt:lpstr>
      <vt:lpstr>Summary (1/2)</vt:lpstr>
      <vt:lpstr>Summary: Rel-19 Core part (2/2)</vt:lpstr>
      <vt:lpstr>Statistics</vt:lpstr>
      <vt:lpstr>Rel-19 status and RAN4 related issues</vt:lpstr>
      <vt:lpstr>RAN tasks and other open issues</vt:lpstr>
      <vt:lpstr>RAN tasks and other open issues</vt:lpstr>
      <vt:lpstr>RAN4 new WI/SI proposals (Rel-19)</vt:lpstr>
      <vt:lpstr>RAN4 TU Planning</vt:lpstr>
      <vt:lpstr>TEI CR</vt:lpstr>
      <vt:lpstr>TEI CR</vt:lpstr>
      <vt:lpstr>Thank You All!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3684</cp:revision>
  <cp:lastPrinted>2016-09-15T08:31:35Z</cp:lastPrinted>
  <dcterms:created xsi:type="dcterms:W3CDTF">2009-11-27T05:15:11Z</dcterms:created>
  <dcterms:modified xsi:type="dcterms:W3CDTF">2025-03-12T00:20:28Z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(3)us+cdbYkaFThl86PgRBVQd4eFC/6WE7M5OMm64/I2SDK37zruh+9B91PFxA1uWFmZjm5KmOb
PxQNWc8LJMAaiqNiQ+Tu21FB/8VhOGXWbYrvuibmVyzwueBi+ZLtAsRoyMGxXhG+zAKJUe9u
8G0/PcIVBdLMRnV2bjziBp2UWgwpFqP8m502x/C77++i9nO8MkjdO2Y3B38dZtuIwC62HIbX
dhLlpbxLrRd3VHWUh1</vt:lpwstr>
  </property>
  <property fmtid="{D5CDD505-2E9C-101B-9397-08002B2CF9AE}" pid="11" name="_2015_ms_pID_7253431">
    <vt:lpwstr>kadDJ+wrvCH4BAuQ4g1OkrM1SDHxzyRw3rY5IA8KP7SPYzFrjC4aNV
2Yab/KiR9gH8zhTZ/TdYzb4rAJwGBd5jyNRG49UcnTZCKPMMBcIwqHqJacTR+MOQdXNpasED
G1p+eIkcsbJSnfhu/AOijeai8Klhgd56bsB90dDBPxnnJw7rurWaMR/XCStvOBp9TiOIgown
/JMUKG4s0ApIjXOJSnpIrKipcpHmPOVNAEuj</vt:lpwstr>
  </property>
  <property fmtid="{D5CDD505-2E9C-101B-9397-08002B2CF9AE}" pid="12" name="_2015_ms_pID_7253432">
    <vt:lpwstr>QhVfpg3mEFfnLpv7oa6nN8c=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1741715530</vt:lpwstr>
  </property>
</Properties>
</file>