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989" r:id="rId4"/>
    <p:sldId id="1005" r:id="rId5"/>
    <p:sldId id="1012" r:id="rId6"/>
    <p:sldId id="1002" r:id="rId7"/>
    <p:sldId id="993" r:id="rId8"/>
    <p:sldId id="996" r:id="rId9"/>
    <p:sldId id="1028" r:id="rId10"/>
    <p:sldId id="998" r:id="rId11"/>
    <p:sldId id="1006" r:id="rId12"/>
    <p:sldId id="1027" r:id="rId13"/>
    <p:sldId id="1001"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109" d="100"/>
          <a:sy n="109" d="100"/>
        </p:scale>
        <p:origin x="168"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67682" cy="400110"/>
          </a:xfrm>
          <a:prstGeom prst="rect">
            <a:avLst/>
          </a:prstGeom>
          <a:noFill/>
        </p:spPr>
        <p:txBody>
          <a:bodyPr wrap="none" rtlCol="0">
            <a:spAutoFit/>
          </a:bodyPr>
          <a:lstStyle/>
          <a:p>
            <a:r>
              <a:rPr lang="en-US" sz="2000" b="1" i="1" dirty="0"/>
              <a:t>RP-250003</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ko-KR" sz="1800" dirty="0">
                <a:ea typeface="맑은 고딕" panose="020B0503020000020004" pitchFamily="34" charset="-127"/>
              </a:rPr>
              <a:t>Overall, progress for Rel-19 was reasonable</a:t>
            </a:r>
          </a:p>
          <a:p>
            <a:pPr lvl="1" eaLnBrk="1" fontAlgn="t" hangingPunct="1">
              <a:lnSpc>
                <a:spcPct val="120000"/>
              </a:lnSpc>
              <a:spcBef>
                <a:spcPts val="0"/>
              </a:spcBef>
              <a:spcAft>
                <a:spcPts val="0"/>
              </a:spcAft>
            </a:pPr>
            <a:endParaRPr lang="en-US" sz="1600" dirty="0">
              <a:ea typeface="맑은 고딕" panose="020B0503020000020004" pitchFamily="34" charset="-127"/>
            </a:endParaRPr>
          </a:p>
          <a:p>
            <a:pPr eaLnBrk="1" fontAlgn="t" hangingPunct="1">
              <a:lnSpc>
                <a:spcPct val="120000"/>
              </a:lnSpc>
              <a:spcBef>
                <a:spcPts val="0"/>
              </a:spcBef>
              <a:spcAft>
                <a:spcPts val="0"/>
              </a:spcAft>
            </a:pPr>
            <a:r>
              <a:rPr lang="en-US" altLang="ko-KR" sz="1800" dirty="0">
                <a:ea typeface="맑은 고딕" panose="020B0503020000020004" pitchFamily="34" charset="-127"/>
              </a:rPr>
              <a:t>RAN1 has kicked off Rel-19 UE feature discussions on the following WIs in RAN1#120</a:t>
            </a:r>
          </a:p>
          <a:p>
            <a:pPr lvl="1" eaLnBrk="1" fontAlgn="t" hangingPunct="1">
              <a:lnSpc>
                <a:spcPct val="120000"/>
              </a:lnSpc>
              <a:spcBef>
                <a:spcPts val="0"/>
              </a:spcBef>
              <a:spcAft>
                <a:spcPts val="0"/>
              </a:spcAft>
            </a:pPr>
            <a:r>
              <a:rPr lang="en-US" altLang="ko-KR" sz="1600" dirty="0">
                <a:ea typeface="맑은 고딕" panose="020B0503020000020004" pitchFamily="34" charset="-127"/>
              </a:rPr>
              <a:t>XR</a:t>
            </a:r>
          </a:p>
          <a:p>
            <a:pPr lvl="1" eaLnBrk="1" fontAlgn="t" hangingPunct="1">
              <a:lnSpc>
                <a:spcPct val="120000"/>
              </a:lnSpc>
              <a:spcBef>
                <a:spcPts val="0"/>
              </a:spcBef>
              <a:spcAft>
                <a:spcPts val="0"/>
              </a:spcAft>
            </a:pPr>
            <a:r>
              <a:rPr lang="en-US" altLang="ko-KR" sz="1600" dirty="0">
                <a:ea typeface="맑은 고딕" panose="020B0503020000020004" pitchFamily="34" charset="-127"/>
              </a:rPr>
              <a:t>Network Energy Savings</a:t>
            </a:r>
          </a:p>
          <a:p>
            <a:pPr lvl="1" eaLnBrk="1" fontAlgn="t" hangingPunct="1">
              <a:lnSpc>
                <a:spcPct val="120000"/>
              </a:lnSpc>
              <a:spcBef>
                <a:spcPts val="0"/>
              </a:spcBef>
              <a:spcAft>
                <a:spcPts val="0"/>
              </a:spcAft>
            </a:pPr>
            <a:r>
              <a:rPr lang="en-US" altLang="ko-KR" sz="1600" dirty="0">
                <a:ea typeface="맑은 고딕" panose="020B0503020000020004" pitchFamily="34" charset="-127"/>
              </a:rPr>
              <a:t>LP-WUS/LP-WUR</a:t>
            </a:r>
          </a:p>
          <a:p>
            <a:pPr lvl="1" eaLnBrk="1" fontAlgn="t" hangingPunct="1">
              <a:lnSpc>
                <a:spcPct val="120000"/>
              </a:lnSpc>
              <a:spcBef>
                <a:spcPts val="0"/>
              </a:spcBef>
              <a:spcAft>
                <a:spcPts val="0"/>
              </a:spcAft>
            </a:pPr>
            <a:r>
              <a:rPr lang="en-US" altLang="ko-KR" sz="1600" dirty="0">
                <a:ea typeface="맑은 고딕" panose="020B0503020000020004" pitchFamily="34" charset="-127"/>
              </a:rPr>
              <a:t>Duplex evolution</a:t>
            </a:r>
          </a:p>
          <a:p>
            <a:pPr eaLnBrk="1" fontAlgn="t" hangingPunct="1">
              <a:lnSpc>
                <a:spcPct val="120000"/>
              </a:lnSpc>
              <a:spcBef>
                <a:spcPts val="0"/>
              </a:spcBef>
              <a:spcAft>
                <a:spcPts val="0"/>
              </a:spcAft>
            </a:pPr>
            <a:endParaRPr lang="en-US" altLang="ko-KR" sz="1800" dirty="0">
              <a:ea typeface="맑은 고딕" panose="020B0503020000020004" pitchFamily="34" charset="-127"/>
            </a:endParaRPr>
          </a:p>
          <a:p>
            <a:pPr eaLnBrk="1" fontAlgn="t" hangingPunct="1">
              <a:lnSpc>
                <a:spcPct val="120000"/>
              </a:lnSpc>
              <a:spcBef>
                <a:spcPts val="0"/>
              </a:spcBef>
              <a:spcAft>
                <a:spcPts val="0"/>
              </a:spcAft>
            </a:pPr>
            <a:r>
              <a:rPr lang="en-US" altLang="ko-KR" sz="1800" dirty="0">
                <a:ea typeface="맑은 고딕" panose="020B0503020000020004" pitchFamily="34" charset="-127"/>
              </a:rPr>
              <a:t>RAN1 has sent LSs to RAN2 on the following</a:t>
            </a:r>
          </a:p>
          <a:p>
            <a:pPr lvl="1" eaLnBrk="1" fontAlgn="t" hangingPunct="1">
              <a:lnSpc>
                <a:spcPct val="120000"/>
              </a:lnSpc>
              <a:spcBef>
                <a:spcPts val="0"/>
              </a:spcBef>
              <a:spcAft>
                <a:spcPts val="0"/>
              </a:spcAft>
            </a:pPr>
            <a:r>
              <a:rPr lang="en-US" sz="1600" dirty="0">
                <a:ea typeface="맑은 고딕" panose="020B0503020000020004" pitchFamily="34" charset="-127"/>
              </a:rPr>
              <a:t>Updated Rel-19 RRC parameter list</a:t>
            </a:r>
          </a:p>
          <a:p>
            <a:pPr lvl="1" eaLnBrk="1" fontAlgn="t" hangingPunct="1">
              <a:lnSpc>
                <a:spcPct val="120000"/>
              </a:lnSpc>
              <a:spcBef>
                <a:spcPts val="0"/>
              </a:spcBef>
              <a:spcAft>
                <a:spcPts val="0"/>
              </a:spcAft>
            </a:pPr>
            <a:r>
              <a:rPr lang="en-US" sz="1600" dirty="0">
                <a:ea typeface="맑은 고딕" panose="020B0503020000020004" pitchFamily="34" charset="-127"/>
              </a:rPr>
              <a:t>Rel-19 UE feature list</a:t>
            </a:r>
          </a:p>
          <a:p>
            <a:pPr lvl="2" eaLnBrk="1" fontAlgn="t" hangingPunct="1">
              <a:lnSpc>
                <a:spcPct val="120000"/>
              </a:lnSpc>
              <a:spcBef>
                <a:spcPts val="0"/>
              </a:spcBef>
              <a:spcAft>
                <a:spcPts val="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1468799568"/>
              </p:ext>
            </p:extLst>
          </p:nvPr>
        </p:nvGraphicFramePr>
        <p:xfrm>
          <a:off x="1113663" y="1470112"/>
          <a:ext cx="9960696" cy="4261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RP-250241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enhancements for 7-24GHz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RP-250066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0367393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AI/ML for NR air interface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RP-250307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516074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RP-250267</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166326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RP-250310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RP-250053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RP-250490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RP-250342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RP-250194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Multi-Carrier Enhancements for NR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RP-250413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924223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RP-250106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RP-250041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NR mobility enhancements Phase 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RP-250338</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54944056"/>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2000" dirty="0"/>
              <a:t>NR specifications (including Rel-18) are stable</a:t>
            </a:r>
          </a:p>
          <a:p>
            <a:pPr lvl="1">
              <a:spcBef>
                <a:spcPts val="300"/>
              </a:spcBef>
              <a:spcAft>
                <a:spcPts val="300"/>
              </a:spcAft>
            </a:pPr>
            <a:r>
              <a:rPr lang="en-US" altLang="ko-KR" dirty="0"/>
              <a:t>Pre-Rel-17: No CRs</a:t>
            </a:r>
          </a:p>
          <a:p>
            <a:pPr lvl="1">
              <a:spcBef>
                <a:spcPts val="300"/>
              </a:spcBef>
              <a:spcAft>
                <a:spcPts val="300"/>
              </a:spcAft>
            </a:pPr>
            <a:r>
              <a:rPr lang="en-US" altLang="ko-KR" dirty="0"/>
              <a:t>Rel-17: 3 Cat-F CRs were endorsed</a:t>
            </a:r>
          </a:p>
          <a:p>
            <a:pPr lvl="1">
              <a:spcBef>
                <a:spcPts val="300"/>
              </a:spcBef>
              <a:spcAft>
                <a:spcPts val="300"/>
              </a:spcAft>
            </a:pPr>
            <a:r>
              <a:rPr lang="en-US" altLang="ko-KR" dirty="0"/>
              <a:t>Rel-18: 13 Cat-F CRs were endorsed</a:t>
            </a:r>
          </a:p>
          <a:p>
            <a:pPr lvl="1">
              <a:spcBef>
                <a:spcPts val="300"/>
              </a:spcBef>
              <a:spcAft>
                <a:spcPts val="300"/>
              </a:spcAft>
            </a:pPr>
            <a:endParaRPr lang="en-US" altLang="ko-KR" dirty="0"/>
          </a:p>
          <a:p>
            <a:pPr>
              <a:spcBef>
                <a:spcPts val="300"/>
              </a:spcBef>
              <a:spcAft>
                <a:spcPts val="300"/>
              </a:spcAft>
            </a:pPr>
            <a:r>
              <a:rPr lang="en-US" altLang="ko-KR" dirty="0"/>
              <a:t>There were no CRs on TEI</a:t>
            </a:r>
          </a:p>
          <a:p>
            <a:pPr lvl="1">
              <a:spcBef>
                <a:spcPts val="300"/>
              </a:spcBef>
              <a:spcAft>
                <a:spcPts val="300"/>
              </a:spcAft>
            </a:pPr>
            <a:endParaRPr lang="en-US" altLang="ko-KR" dirty="0"/>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two meeting in 2025.Q2</a:t>
            </a:r>
          </a:p>
          <a:p>
            <a:pPr lvl="1">
              <a:spcBef>
                <a:spcPts val="600"/>
              </a:spcBef>
              <a:spcAft>
                <a:spcPts val="300"/>
              </a:spcAft>
            </a:pPr>
            <a:r>
              <a:rPr lang="en-US" dirty="0"/>
              <a:t>RAN1#120bis (April 7 ~ 11, Wuhan</a:t>
            </a:r>
            <a:r>
              <a:rPr lang="en-US" altLang="ko-KR" b="0" i="0" dirty="0">
                <a:solidFill>
                  <a:srgbClr val="312E25"/>
                </a:solidFill>
                <a:effectLst/>
                <a:latin typeface="Arial" panose="020B0604020202020204" pitchFamily="34" charset="0"/>
              </a:rPr>
              <a:t>, China</a:t>
            </a:r>
            <a:r>
              <a:rPr lang="en-US" dirty="0"/>
              <a:t>)</a:t>
            </a:r>
          </a:p>
          <a:p>
            <a:pPr lvl="1">
              <a:spcBef>
                <a:spcPts val="600"/>
              </a:spcBef>
              <a:spcAft>
                <a:spcPts val="300"/>
              </a:spcAft>
            </a:pPr>
            <a:r>
              <a:rPr lang="en-US" dirty="0"/>
              <a:t>RAN1#121 (May 19 ~ 23, Malta)</a:t>
            </a:r>
          </a:p>
          <a:p>
            <a:pPr>
              <a:spcBef>
                <a:spcPts val="600"/>
              </a:spcBef>
              <a:spcAft>
                <a:spcPts val="300"/>
              </a:spcAft>
            </a:pPr>
            <a:endParaRPr lang="en-US" dirty="0"/>
          </a:p>
          <a:p>
            <a:pPr>
              <a:spcBef>
                <a:spcPts val="600"/>
              </a:spcBef>
              <a:spcAft>
                <a:spcPts val="300"/>
              </a:spcAft>
            </a:pPr>
            <a:r>
              <a:rPr lang="en-US" dirty="0"/>
              <a:t>RAN1 will have elections for Chair and Vice-Chair(s) in RAN1#121</a:t>
            </a:r>
          </a:p>
          <a:p>
            <a:pPr lvl="1">
              <a:spcBef>
                <a:spcPts val="600"/>
              </a:spcBef>
              <a:spcAft>
                <a:spcPts val="300"/>
              </a:spcAft>
            </a:pPr>
            <a:r>
              <a:rPr lang="en-US" dirty="0"/>
              <a:t>Number of Vice-Chair positions up for election will depend on the outcome of the Chair election</a:t>
            </a:r>
          </a:p>
          <a:p>
            <a:pPr lvl="1">
              <a:spcBef>
                <a:spcPts val="600"/>
              </a:spcBef>
              <a:spcAft>
                <a:spcPts val="300"/>
              </a:spcAft>
            </a:pPr>
            <a:endParaRPr lang="en-US" dirty="0"/>
          </a:p>
          <a:p>
            <a:pPr>
              <a:spcBef>
                <a:spcPts val="600"/>
              </a:spcBef>
              <a:spcAft>
                <a:spcPts val="300"/>
              </a:spcAft>
            </a:pPr>
            <a:r>
              <a:rPr lang="en-US" dirty="0"/>
              <a:t>RAN1 plans to submit the first set of Rel-19 CRs to RAN#108</a:t>
            </a:r>
          </a:p>
          <a:p>
            <a:pPr lvl="1">
              <a:spcBef>
                <a:spcPts val="600"/>
              </a:spcBef>
              <a:spcAft>
                <a:spcPts val="300"/>
              </a:spcAft>
            </a:pPr>
            <a:endParaRPr lang="en-US" dirty="0"/>
          </a:p>
          <a:p>
            <a:pPr lvl="1">
              <a:spcBef>
                <a:spcPts val="600"/>
              </a:spcBef>
              <a:spcAft>
                <a:spcPts val="300"/>
              </a:spcAft>
            </a:pPr>
            <a:endParaRPr lang="en-US" dirty="0"/>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RAN1#120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a:t>
            </a:r>
            <a:r>
              <a:rPr lang="sv-SE" sz="1600" i="1"/>
              <a:t>ETSI </a:t>
            </a:r>
            <a:r>
              <a:rPr lang="sv-SE" sz="1600"/>
              <a:t>for </a:t>
            </a:r>
            <a:r>
              <a:rPr lang="sv-SE" sz="1600" dirty="0"/>
              <a:t>hosting the meeting in Athens</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16452" y="3946682"/>
            <a:ext cx="10966981" cy="1580816"/>
          </a:xfrm>
        </p:spPr>
        <p:txBody>
          <a:bodyPr/>
          <a:lstStyle/>
          <a:p>
            <a:pPr>
              <a:spcBef>
                <a:spcPts val="300"/>
              </a:spcBef>
              <a:spcAft>
                <a:spcPts val="300"/>
              </a:spcAft>
            </a:pPr>
            <a:r>
              <a:rPr lang="en-US" altLang="en-US" b="1" dirty="0"/>
              <a:t>Rel-19 study/work items</a:t>
            </a:r>
            <a:r>
              <a:rPr lang="en-US" altLang="en-US" dirty="0"/>
              <a:t>: Currently, there are 3 study items and 13 work items under development </a:t>
            </a:r>
          </a:p>
          <a:p>
            <a:pPr lvl="1">
              <a:spcBef>
                <a:spcPts val="300"/>
              </a:spcBef>
              <a:spcAft>
                <a:spcPts val="300"/>
              </a:spcAft>
            </a:pPr>
            <a:r>
              <a:rPr lang="en-US" altLang="en-US" dirty="0"/>
              <a:t>In general, all Rel-19 work/study items are progressing adequately</a:t>
            </a:r>
          </a:p>
          <a:p>
            <a:pPr>
              <a:spcBef>
                <a:spcPts val="300"/>
              </a:spcBef>
              <a:spcAft>
                <a:spcPts val="300"/>
              </a:spcAft>
            </a:pPr>
            <a:r>
              <a:rPr lang="en-US" altLang="en-US" b="1" dirty="0"/>
              <a:t>Pre-Rel-19</a:t>
            </a:r>
            <a:r>
              <a:rPr lang="en-US" altLang="en-US" dirty="0"/>
              <a:t>: RAN1 specifications are stable</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3726040434"/>
              </p:ext>
            </p:extLst>
          </p:nvPr>
        </p:nvGraphicFramePr>
        <p:xfrm>
          <a:off x="984000" y="1830534"/>
          <a:ext cx="10224000" cy="1369806"/>
        </p:xfrm>
        <a:graphic>
          <a:graphicData uri="http://schemas.openxmlformats.org/drawingml/2006/table">
            <a:tbl>
              <a:tblPr/>
              <a:tblGrid>
                <a:gridCol w="1620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2304000">
                  <a:extLst>
                    <a:ext uri="{9D8B030D-6E8A-4147-A177-3AD203B41FA5}">
                      <a16:colId xmlns:a16="http://schemas.microsoft.com/office/drawing/2014/main" val="1028757335"/>
                    </a:ext>
                  </a:extLst>
                </a:gridCol>
                <a:gridCol w="3384000">
                  <a:extLst>
                    <a:ext uri="{9D8B030D-6E8A-4147-A177-3AD203B41FA5}">
                      <a16:colId xmlns:a16="http://schemas.microsoft.com/office/drawing/2014/main" val="1049069711"/>
                    </a:ext>
                  </a:extLst>
                </a:gridCol>
              </a:tblGrid>
              <a:tr h="648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RAN1#120</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Feb 17</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 21</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Athens, Greece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866325858"/>
                  </a:ext>
                </a:extLst>
              </a:tr>
              <a:tr h="64800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hlink"/>
                          </a:solidFill>
                          <a:effectLst/>
                          <a:latin typeface="Calibri" pitchFamily="34" charset="0"/>
                          <a:ea typeface="ＭＳ Ｐゴシック" pitchFamily="50" charset="-128"/>
                        </a:rPr>
                        <a:t>RAN#107</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Mar 12</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 14</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Incheon, Korea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and the number is increasing in recent meetings</a:t>
            </a:r>
            <a:br>
              <a:rPr lang="en-US" sz="1800" dirty="0"/>
            </a:br>
            <a:r>
              <a:rPr lang="en-US" sz="1800" dirty="0"/>
              <a:t>(RAN1#118bis: 653, RAN1#119: 631, RAN1#120: 666)</a:t>
            </a:r>
          </a:p>
        </p:txBody>
      </p:sp>
      <p:sp>
        <p:nvSpPr>
          <p:cNvPr id="3" name="제목 2"/>
          <p:cNvSpPr>
            <a:spLocks noGrp="1"/>
          </p:cNvSpPr>
          <p:nvPr>
            <p:ph type="title"/>
          </p:nvPr>
        </p:nvSpPr>
        <p:spPr/>
        <p:txBody>
          <a:bodyPr/>
          <a:lstStyle/>
          <a:p>
            <a:r>
              <a:rPr lang="en-US" dirty="0"/>
              <a:t>Delegates in RAN1</a:t>
            </a:r>
          </a:p>
        </p:txBody>
      </p:sp>
      <p:pic>
        <p:nvPicPr>
          <p:cNvPr id="2" name="그림 1">
            <a:extLst>
              <a:ext uri="{FF2B5EF4-FFF2-40B4-BE49-F238E27FC236}">
                <a16:creationId xmlns:a16="http://schemas.microsoft.com/office/drawing/2014/main" id="{0ED1F097-22D7-4AA5-9A2C-47227D86C8AA}"/>
              </a:ext>
            </a:extLst>
          </p:cNvPr>
          <p:cNvPicPr>
            <a:picLocks noChangeAspect="1"/>
          </p:cNvPicPr>
          <p:nvPr/>
        </p:nvPicPr>
        <p:blipFill>
          <a:blip r:embed="rId2"/>
          <a:stretch>
            <a:fillRect/>
          </a:stretch>
        </p:blipFill>
        <p:spPr>
          <a:xfrm>
            <a:off x="1828430" y="2349604"/>
            <a:ext cx="8535140" cy="3761558"/>
          </a:xfrm>
          <a:prstGeom prst="rect">
            <a:avLst/>
          </a:prstGeom>
        </p:spPr>
      </p:pic>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(RAN1#120: 1647)</a:t>
            </a:r>
          </a:p>
        </p:txBody>
      </p:sp>
      <p:pic>
        <p:nvPicPr>
          <p:cNvPr id="2" name="그림 1">
            <a:extLst>
              <a:ext uri="{FF2B5EF4-FFF2-40B4-BE49-F238E27FC236}">
                <a16:creationId xmlns:a16="http://schemas.microsoft.com/office/drawing/2014/main" id="{D64348FF-3250-4663-B7DA-431A645CB9AE}"/>
              </a:ext>
            </a:extLst>
          </p:cNvPr>
          <p:cNvPicPr>
            <a:picLocks noChangeAspect="1"/>
          </p:cNvPicPr>
          <p:nvPr/>
        </p:nvPicPr>
        <p:blipFill>
          <a:blip r:embed="rId2"/>
          <a:stretch>
            <a:fillRect/>
          </a:stretch>
        </p:blipFill>
        <p:spPr>
          <a:xfrm>
            <a:off x="1828427" y="2305460"/>
            <a:ext cx="8535140" cy="3767655"/>
          </a:xfrm>
          <a:prstGeom prst="rect">
            <a:avLst/>
          </a:prstGeom>
        </p:spPr>
      </p:pic>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178925"/>
            <a:ext cx="11314633" cy="1146063"/>
          </a:xfrm>
        </p:spPr>
        <p:txBody>
          <a:bodyPr/>
          <a:lstStyle/>
          <a:p>
            <a:pPr>
              <a:lnSpc>
                <a:spcPct val="120000"/>
              </a:lnSpc>
              <a:spcBef>
                <a:spcPts val="300"/>
              </a:spcBef>
              <a:spcAft>
                <a:spcPts val="300"/>
              </a:spcAft>
            </a:pPr>
            <a:r>
              <a:rPr lang="en-US" sz="1800" dirty="0"/>
              <a:t>Up to 3 parallel sessions were used for online discussions in RAN1#120</a:t>
            </a:r>
          </a:p>
          <a:p>
            <a:pPr lvl="1">
              <a:spcBef>
                <a:spcPts val="300"/>
              </a:spcBef>
              <a:spcAft>
                <a:spcPts val="300"/>
              </a:spcAft>
            </a:pPr>
            <a:r>
              <a:rPr lang="en-US" altLang="ko-KR" sz="1600" dirty="0"/>
              <a:t>In general, online time used per WI/SI was roughly proportional to the number of TUs per WI/SI assigned by RAN</a:t>
            </a:r>
          </a:p>
          <a:p>
            <a:pPr>
              <a:lnSpc>
                <a:spcPct val="120000"/>
              </a:lnSpc>
              <a:spcBef>
                <a:spcPts val="300"/>
              </a:spcBef>
              <a:spcAft>
                <a:spcPts val="300"/>
              </a:spcAft>
            </a:pPr>
            <a:r>
              <a:rPr lang="en-US" altLang="ko-KR" sz="1800" dirty="0"/>
              <a:t>Up to 2 parallel sessions were used for organized offline discussions in RAN1#120</a:t>
            </a: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1158379234"/>
              </p:ext>
            </p:extLst>
          </p:nvPr>
        </p:nvGraphicFramePr>
        <p:xfrm>
          <a:off x="761751" y="2722428"/>
          <a:ext cx="10619193" cy="3078196"/>
        </p:xfrm>
        <a:graphic>
          <a:graphicData uri="http://schemas.openxmlformats.org/drawingml/2006/table">
            <a:tbl>
              <a:tblPr firstRow="1" bandRow="1">
                <a:tableStyleId>{5940675A-B579-460E-94D1-54222C63F5DA}</a:tableStyleId>
              </a:tblPr>
              <a:tblGrid>
                <a:gridCol w="1115193">
                  <a:extLst>
                    <a:ext uri="{9D8B030D-6E8A-4147-A177-3AD203B41FA5}">
                      <a16:colId xmlns:a16="http://schemas.microsoft.com/office/drawing/2014/main" val="2288741288"/>
                    </a:ext>
                  </a:extLst>
                </a:gridCol>
                <a:gridCol w="612000">
                  <a:extLst>
                    <a:ext uri="{9D8B030D-6E8A-4147-A177-3AD203B41FA5}">
                      <a16:colId xmlns:a16="http://schemas.microsoft.com/office/drawing/2014/main" val="1529471702"/>
                    </a:ext>
                  </a:extLst>
                </a:gridCol>
                <a:gridCol w="612000">
                  <a:extLst>
                    <a:ext uri="{9D8B030D-6E8A-4147-A177-3AD203B41FA5}">
                      <a16:colId xmlns:a16="http://schemas.microsoft.com/office/drawing/2014/main" val="799471431"/>
                    </a:ext>
                  </a:extLst>
                </a:gridCol>
                <a:gridCol w="612000">
                  <a:extLst>
                    <a:ext uri="{9D8B030D-6E8A-4147-A177-3AD203B41FA5}">
                      <a16:colId xmlns:a16="http://schemas.microsoft.com/office/drawing/2014/main" val="1299444280"/>
                    </a:ext>
                  </a:extLst>
                </a:gridCol>
                <a:gridCol w="612000">
                  <a:extLst>
                    <a:ext uri="{9D8B030D-6E8A-4147-A177-3AD203B41FA5}">
                      <a16:colId xmlns:a16="http://schemas.microsoft.com/office/drawing/2014/main" val="1192263184"/>
                    </a:ext>
                  </a:extLst>
                </a:gridCol>
                <a:gridCol w="648000">
                  <a:extLst>
                    <a:ext uri="{9D8B030D-6E8A-4147-A177-3AD203B41FA5}">
                      <a16:colId xmlns:a16="http://schemas.microsoft.com/office/drawing/2014/main" val="2174517937"/>
                    </a:ext>
                  </a:extLst>
                </a:gridCol>
                <a:gridCol w="612000">
                  <a:extLst>
                    <a:ext uri="{9D8B030D-6E8A-4147-A177-3AD203B41FA5}">
                      <a16:colId xmlns:a16="http://schemas.microsoft.com/office/drawing/2014/main" val="2778070285"/>
                    </a:ext>
                  </a:extLst>
                </a:gridCol>
                <a:gridCol w="648000">
                  <a:extLst>
                    <a:ext uri="{9D8B030D-6E8A-4147-A177-3AD203B41FA5}">
                      <a16:colId xmlns:a16="http://schemas.microsoft.com/office/drawing/2014/main" val="3969171253"/>
                    </a:ext>
                  </a:extLst>
                </a:gridCol>
                <a:gridCol w="648000">
                  <a:extLst>
                    <a:ext uri="{9D8B030D-6E8A-4147-A177-3AD203B41FA5}">
                      <a16:colId xmlns:a16="http://schemas.microsoft.com/office/drawing/2014/main" val="1248273859"/>
                    </a:ext>
                  </a:extLst>
                </a:gridCol>
                <a:gridCol w="504000">
                  <a:extLst>
                    <a:ext uri="{9D8B030D-6E8A-4147-A177-3AD203B41FA5}">
                      <a16:colId xmlns:a16="http://schemas.microsoft.com/office/drawing/2014/main" val="3199722088"/>
                    </a:ext>
                  </a:extLst>
                </a:gridCol>
                <a:gridCol w="648000">
                  <a:extLst>
                    <a:ext uri="{9D8B030D-6E8A-4147-A177-3AD203B41FA5}">
                      <a16:colId xmlns:a16="http://schemas.microsoft.com/office/drawing/2014/main" val="1656258419"/>
                    </a:ext>
                  </a:extLst>
                </a:gridCol>
                <a:gridCol w="576000">
                  <a:extLst>
                    <a:ext uri="{9D8B030D-6E8A-4147-A177-3AD203B41FA5}">
                      <a16:colId xmlns:a16="http://schemas.microsoft.com/office/drawing/2014/main" val="3725405787"/>
                    </a:ext>
                  </a:extLst>
                </a:gridCol>
                <a:gridCol w="612000">
                  <a:extLst>
                    <a:ext uri="{9D8B030D-6E8A-4147-A177-3AD203B41FA5}">
                      <a16:colId xmlns:a16="http://schemas.microsoft.com/office/drawing/2014/main" val="2924429996"/>
                    </a:ext>
                  </a:extLst>
                </a:gridCol>
                <a:gridCol w="612000">
                  <a:extLst>
                    <a:ext uri="{9D8B030D-6E8A-4147-A177-3AD203B41FA5}">
                      <a16:colId xmlns:a16="http://schemas.microsoft.com/office/drawing/2014/main" val="950094202"/>
                    </a:ext>
                  </a:extLst>
                </a:gridCol>
                <a:gridCol w="648000">
                  <a:extLst>
                    <a:ext uri="{9D8B030D-6E8A-4147-A177-3AD203B41FA5}">
                      <a16:colId xmlns:a16="http://schemas.microsoft.com/office/drawing/2014/main" val="4032617827"/>
                    </a:ext>
                  </a:extLst>
                </a:gridCol>
                <a:gridCol w="900000">
                  <a:extLst>
                    <a:ext uri="{9D8B030D-6E8A-4147-A177-3AD203B41FA5}">
                      <a16:colId xmlns:a16="http://schemas.microsoft.com/office/drawing/2014/main" val="482474405"/>
                    </a:ext>
                  </a:extLst>
                </a:gridCol>
              </a:tblGrid>
              <a:tr h="741250">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br>
                        <a:rPr lang="en-US" sz="1100" b="1" dirty="0">
                          <a:solidFill>
                            <a:schemeClr val="bg1"/>
                          </a:solidFill>
                          <a:latin typeface="Arial Narrow" panose="020B0606020202030204" pitchFamily="34" charset="0"/>
                        </a:rPr>
                      </a:br>
                      <a:r>
                        <a:rPr lang="en-US" sz="1100" b="1" dirty="0">
                          <a:solidFill>
                            <a:schemeClr val="bg1"/>
                          </a:solidFill>
                          <a:latin typeface="Arial Narrow" panose="020B0606020202030204" pitchFamily="34" charset="0"/>
                        </a:rPr>
                        <a:t>(SI+WI)</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7-24GHz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Mobility</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 WIs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Multi-Carrier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Broad</a:t>
                      </a:r>
                      <a:br>
                        <a:rPr lang="en-US" sz="1100" b="1" dirty="0">
                          <a:solidFill>
                            <a:schemeClr val="bg1"/>
                          </a:solidFill>
                          <a:latin typeface="Arial Narrow" panose="020B0606020202030204" pitchFamily="34" charset="0"/>
                        </a:rPr>
                      </a:br>
                      <a:r>
                        <a:rPr lang="en-US" sz="1100" b="1" dirty="0">
                          <a:solidFill>
                            <a:schemeClr val="bg1"/>
                          </a:solidFill>
                          <a:latin typeface="Arial Narrow" panose="020B0606020202030204" pitchFamily="34" charset="0"/>
                        </a:rPr>
                        <a:t>-cast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R19 UE features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888386">
                <a:tc>
                  <a:txBody>
                    <a:bodyPr/>
                    <a:lstStyle/>
                    <a:p>
                      <a:r>
                        <a:rPr lang="en-US" altLang="ko-KR" sz="1100" b="1" dirty="0"/>
                        <a:t>RAN assigned TUs (per meeting)</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0.5</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extLst>
                  <a:ext uri="{0D108BD9-81ED-4DB2-BD59-A6C34878D82A}">
                    <a16:rowId xmlns:a16="http://schemas.microsoft.com/office/drawing/2014/main" val="1208576553"/>
                  </a:ext>
                </a:extLst>
              </a:tr>
              <a:tr h="7107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RAN1#120</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945</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375</a:t>
                      </a:r>
                    </a:p>
                  </a:txBody>
                  <a:tcPr marL="97833" marR="97833" marT="48916" marB="48916" anchor="ctr"/>
                </a:tc>
                <a:tc>
                  <a:txBody>
                    <a:bodyPr/>
                    <a:lstStyle/>
                    <a:p>
                      <a:pPr algn="ctr"/>
                      <a:r>
                        <a:rPr lang="en-US" sz="1100" dirty="0">
                          <a:latin typeface="Arial Narrow" panose="020B0606020202030204" pitchFamily="34" charset="0"/>
                        </a:rPr>
                        <a:t>330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820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510</a:t>
                      </a:r>
                    </a:p>
                  </a:txBody>
                  <a:tcPr marL="97833" marR="97833" marT="48916" marB="48916" anchor="ctr"/>
                </a:tc>
                <a:tc>
                  <a:txBody>
                    <a:bodyPr/>
                    <a:lstStyle/>
                    <a:p>
                      <a:pPr algn="ctr"/>
                      <a:r>
                        <a:rPr lang="en-US" sz="1100" dirty="0">
                          <a:latin typeface="Arial Narrow" panose="020B0606020202030204" pitchFamily="34" charset="0"/>
                        </a:rPr>
                        <a:t>605</a:t>
                      </a:r>
                    </a:p>
                  </a:txBody>
                  <a:tcPr marL="97833" marR="97833" marT="48916" marB="48916" anchor="ctr"/>
                </a:tc>
                <a:tc>
                  <a:txBody>
                    <a:bodyPr/>
                    <a:lstStyle/>
                    <a:p>
                      <a:pPr algn="ctr"/>
                      <a:r>
                        <a:rPr lang="en-US" sz="1100" dirty="0">
                          <a:latin typeface="Arial Narrow" panose="020B0606020202030204" pitchFamily="34" charset="0"/>
                        </a:rPr>
                        <a:t>345</a:t>
                      </a:r>
                    </a:p>
                  </a:txBody>
                  <a:tcPr marL="97833" marR="97833" marT="48916" marB="48916" anchor="ctr"/>
                </a:tc>
                <a:tc>
                  <a:txBody>
                    <a:bodyPr/>
                    <a:lstStyle/>
                    <a:p>
                      <a:pPr algn="ctr"/>
                      <a:r>
                        <a:rPr lang="en-US" sz="1100" dirty="0">
                          <a:latin typeface="Arial Narrow" panose="020B0606020202030204" pitchFamily="34" charset="0"/>
                        </a:rPr>
                        <a:t>285</a:t>
                      </a:r>
                    </a:p>
                  </a:txBody>
                  <a:tcPr marL="97833" marR="97833" marT="48916" marB="48916" anchor="ctr"/>
                </a:tc>
                <a:tc>
                  <a:txBody>
                    <a:bodyPr/>
                    <a:lstStyle/>
                    <a:p>
                      <a:pPr algn="ctr"/>
                      <a:r>
                        <a:rPr lang="en-US" sz="1100" dirty="0">
                          <a:latin typeface="Arial Narrow" panose="020B0606020202030204" pitchFamily="34" charset="0"/>
                        </a:rPr>
                        <a:t>65</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490</a:t>
                      </a:r>
                    </a:p>
                  </a:txBody>
                  <a:tcPr marL="97833" marR="97833" marT="48916" marB="48916" anchor="ctr"/>
                </a:tc>
                <a:tc>
                  <a:txBody>
                    <a:bodyPr/>
                    <a:lstStyle/>
                    <a:p>
                      <a:pPr algn="ctr"/>
                      <a:r>
                        <a:rPr lang="en-US" sz="1100" dirty="0">
                          <a:latin typeface="Arial Narrow" panose="020B0606020202030204" pitchFamily="34" charset="0"/>
                        </a:rPr>
                        <a:t>125</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535</a:t>
                      </a:r>
                    </a:p>
                  </a:txBody>
                  <a:tcPr marL="97833" marR="97833" marT="48916" marB="48916" anchor="ctr"/>
                </a:tc>
                <a:tc>
                  <a:txBody>
                    <a:bodyPr/>
                    <a:lstStyle/>
                    <a:p>
                      <a:pPr algn="ctr"/>
                      <a:r>
                        <a:rPr lang="en-US" sz="1100" dirty="0">
                          <a:latin typeface="Arial Narrow" panose="020B0606020202030204" pitchFamily="34" charset="0"/>
                        </a:rPr>
                        <a:t>465</a:t>
                      </a:r>
                    </a:p>
                  </a:txBody>
                  <a:tcPr marL="97833" marR="97833" marT="48916" marB="48916" anchor="ctr"/>
                </a:tc>
                <a:extLst>
                  <a:ext uri="{0D108BD9-81ED-4DB2-BD59-A6C34878D82A}">
                    <a16:rowId xmlns:a16="http://schemas.microsoft.com/office/drawing/2014/main" val="98662380"/>
                  </a:ext>
                </a:extLst>
              </a:tr>
              <a:tr h="7107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RAN1#119</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600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330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540</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180</a:t>
                      </a:r>
                    </a:p>
                  </a:txBody>
                  <a:tcPr marL="97833" marR="97833" marT="48916" marB="48916" anchor="ctr"/>
                </a:tc>
                <a:tc>
                  <a:txBody>
                    <a:bodyPr/>
                    <a:lstStyle/>
                    <a:p>
                      <a:pPr algn="ctr"/>
                      <a:r>
                        <a:rPr lang="en-US" sz="1100" dirty="0">
                          <a:latin typeface="Arial Narrow" panose="020B0606020202030204" pitchFamily="34" charset="0"/>
                        </a:rPr>
                        <a:t>30</a:t>
                      </a:r>
                    </a:p>
                  </a:txBody>
                  <a:tcPr marL="97833" marR="97833" marT="48916" marB="48916" anchor="ctr"/>
                </a:tc>
                <a:tc>
                  <a:txBody>
                    <a:bodyPr/>
                    <a:lstStyle/>
                    <a:p>
                      <a:pPr algn="ctr"/>
                      <a:r>
                        <a:rPr lang="en-US" sz="1100" dirty="0">
                          <a:latin typeface="Arial Narrow" panose="020B0606020202030204" pitchFamily="34" charset="0"/>
                        </a:rPr>
                        <a:t>60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a:t>
                      </a:r>
                    </a:p>
                  </a:txBody>
                  <a:tcPr marL="97833" marR="97833" marT="48916" marB="48916" anchor="ctr"/>
                </a:tc>
                <a:tc>
                  <a:txBody>
                    <a:bodyPr/>
                    <a:lstStyle/>
                    <a:p>
                      <a:pPr algn="ctr"/>
                      <a:r>
                        <a:rPr lang="en-US" sz="1100" dirty="0">
                          <a:latin typeface="Arial Narrow" panose="020B0606020202030204" pitchFamily="34" charset="0"/>
                        </a:rPr>
                        <a:t>-</a:t>
                      </a:r>
                    </a:p>
                  </a:txBody>
                  <a:tcPr marL="97833" marR="97833" marT="48916" marB="48916" anchor="ctr"/>
                </a:tc>
                <a:tc>
                  <a:txBody>
                    <a:bodyPr/>
                    <a:lstStyle/>
                    <a:p>
                      <a:pPr algn="ctr"/>
                      <a:r>
                        <a:rPr lang="en-US" sz="1100" dirty="0">
                          <a:latin typeface="Arial Narrow" panose="020B0606020202030204" pitchFamily="34" charset="0"/>
                        </a:rPr>
                        <a:t>-</a:t>
                      </a:r>
                    </a:p>
                  </a:txBody>
                  <a:tcPr marL="97833" marR="97833" marT="48916" marB="48916" anchor="ctr"/>
                </a:tc>
                <a:extLst>
                  <a:ext uri="{0D108BD9-81ED-4DB2-BD59-A6C34878D82A}">
                    <a16:rowId xmlns:a16="http://schemas.microsoft.com/office/drawing/2014/main" val="26786161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for the following purposes</a:t>
            </a:r>
          </a:p>
          <a:p>
            <a:pPr lvl="1">
              <a:spcBef>
                <a:spcPts val="600"/>
              </a:spcBef>
              <a:spcAft>
                <a:spcPts val="600"/>
              </a:spcAft>
            </a:pPr>
            <a:r>
              <a:rPr lang="en-US" sz="1600" dirty="0"/>
              <a:t>Review and endorsement of RAN1 CRs for submission to RAN</a:t>
            </a:r>
          </a:p>
          <a:p>
            <a:pPr lvl="1">
              <a:spcBef>
                <a:spcPts val="600"/>
              </a:spcBef>
              <a:spcAft>
                <a:spcPts val="600"/>
              </a:spcAft>
            </a:pPr>
            <a:r>
              <a:rPr lang="en-US" sz="1600" dirty="0"/>
              <a:t>Review and endorsement of Rel-19 RRC parameters and corresponding outgoing LS</a:t>
            </a:r>
          </a:p>
          <a:p>
            <a:pPr lvl="1">
              <a:spcBef>
                <a:spcPts val="600"/>
              </a:spcBef>
              <a:spcAft>
                <a:spcPts val="600"/>
              </a:spcAft>
            </a:pPr>
            <a:r>
              <a:rPr lang="en-US" sz="1600" dirty="0">
                <a:effectLst/>
                <a:latin typeface="Arial" panose="020B0604020202020204" pitchFamily="34" charset="0"/>
                <a:ea typeface="맑은 고딕" panose="020B0503020000020004" pitchFamily="50" charset="-127"/>
                <a:cs typeface="Calibri" panose="020F0502020204030204" pitchFamily="34" charset="0"/>
              </a:rPr>
              <a:t>Email discussion on calibration for channel modelling enhancements for 7-24GHz for NR</a:t>
            </a:r>
          </a:p>
          <a:p>
            <a:pPr lvl="1">
              <a:spcBef>
                <a:spcPts val="600"/>
              </a:spcBef>
              <a:spcAft>
                <a:spcPts val="600"/>
              </a:spcAft>
            </a:pPr>
            <a:r>
              <a:rPr lang="en-US" sz="1600" dirty="0">
                <a:effectLst/>
                <a:latin typeface="Arial" panose="020B0604020202020204" pitchFamily="34" charset="0"/>
                <a:ea typeface="맑은 고딕" panose="020B0503020000020004" pitchFamily="50" charset="-127"/>
                <a:cs typeface="Calibri" panose="020F0502020204030204" pitchFamily="34" charset="0"/>
              </a:rPr>
              <a:t>Email discussions on values/pattern of A*B1 of RCS for target for monostatic sensing</a:t>
            </a:r>
            <a:endParaRPr lang="en-US" sz="1600" dirty="0"/>
          </a:p>
          <a:p>
            <a:pPr lvl="1">
              <a:spcBef>
                <a:spcPts val="600"/>
              </a:spcBef>
              <a:spcAft>
                <a:spcPts val="600"/>
              </a:spcAft>
            </a:pPr>
            <a:r>
              <a:rPr lang="en-US" sz="1600" dirty="0"/>
              <a:t>Email approval of reply LS on AI/ML positioning Case 3b</a:t>
            </a:r>
            <a:endParaRPr lang="en-US" sz="1400" dirty="0"/>
          </a:p>
        </p:txBody>
      </p:sp>
      <p:sp>
        <p:nvSpPr>
          <p:cNvPr id="3" name="제목 2"/>
          <p:cNvSpPr>
            <a:spLocks noGrp="1"/>
          </p:cNvSpPr>
          <p:nvPr>
            <p:ph type="title"/>
          </p:nvPr>
        </p:nvSpPr>
        <p:spPr/>
        <p:txBody>
          <a:bodyPr/>
          <a:lstStyle/>
          <a:p>
            <a:r>
              <a:rPr lang="en-US" dirty="0"/>
              <a:t>Other Information on RAN1 for 2025.Q1</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lnSpc>
                <a:spcPct val="120000"/>
              </a:lnSpc>
              <a:spcBef>
                <a:spcPts val="0"/>
              </a:spcBef>
              <a:spcAft>
                <a:spcPts val="0"/>
              </a:spcAft>
            </a:pPr>
            <a:r>
              <a:rPr lang="en-US" altLang="en-US" sz="1800" dirty="0">
                <a:ea typeface="맑은 고딕" panose="020B0503020000020004" pitchFamily="34" charset="-127"/>
              </a:rPr>
              <a:t>Rel-19 LTE</a:t>
            </a:r>
          </a:p>
          <a:p>
            <a:pPr marL="712788" lvl="2" indent="-358775" eaLnBrk="1" fontAlgn="t" hangingPunct="1">
              <a:lnSpc>
                <a:spcPct val="120000"/>
              </a:lnSpc>
              <a:spcBef>
                <a:spcPts val="0"/>
              </a:spcBef>
              <a:spcAft>
                <a:spcPts val="0"/>
              </a:spcAft>
              <a:buBlip>
                <a:blip r:embed="rId2"/>
              </a:buBlip>
            </a:pPr>
            <a:r>
              <a:rPr lang="en-US" altLang="en-US" dirty="0">
                <a:ea typeface="맑은 고딕" panose="020B0503020000020004" pitchFamily="34" charset="-127"/>
              </a:rPr>
              <a:t>Reasonable progress for both NTN WIs (</a:t>
            </a:r>
            <a:r>
              <a:rPr lang="en-US" altLang="ko-KR" dirty="0">
                <a:ea typeface="맑은 고딕" panose="020B0503020000020004" pitchFamily="34" charset="-127"/>
              </a:rPr>
              <a:t>NTN for IoT Phase 3, </a:t>
            </a:r>
            <a:r>
              <a:rPr lang="en-US" altLang="en-US" dirty="0">
                <a:ea typeface="맑은 고딕" panose="020B0503020000020004" pitchFamily="34" charset="-127"/>
              </a:rPr>
              <a:t>IoT-NTN TDD mode)</a:t>
            </a:r>
          </a:p>
          <a:p>
            <a:pPr marL="712788" lvl="2" indent="-358775" eaLnBrk="1" fontAlgn="t" hangingPunct="1">
              <a:lnSpc>
                <a:spcPct val="120000"/>
              </a:lnSpc>
              <a:spcBef>
                <a:spcPts val="0"/>
              </a:spcBef>
              <a:spcAft>
                <a:spcPts val="0"/>
              </a:spcAft>
              <a:buBlip>
                <a:blip r:embed="rId2"/>
              </a:buBlip>
            </a:pPr>
            <a:r>
              <a:rPr lang="en-US" altLang="en-US" dirty="0">
                <a:ea typeface="맑은 고딕" panose="020B0503020000020004" pitchFamily="34" charset="-127"/>
              </a:rPr>
              <a:t>RAN1 kicked off discussions on </a:t>
            </a:r>
            <a:r>
              <a:rPr lang="en-US" dirty="0">
                <a:ea typeface="맑은 고딕" panose="020B0503020000020004" pitchFamily="34" charset="-127"/>
              </a:rPr>
              <a:t>LTE-based 5G Broadcast Phase 2 </a:t>
            </a:r>
            <a:r>
              <a:rPr lang="en-US" dirty="0">
                <a:ea typeface="맑은 고딕" panose="020B0503020000020004" pitchFamily="34" charset="-127"/>
                <a:sym typeface="Wingdings" panose="05000000000000000000" pitchFamily="2" charset="2"/>
              </a:rPr>
              <a:t> Good progress</a:t>
            </a:r>
            <a:endParaRPr lang="en-US" altLang="en-US" dirty="0">
              <a:ea typeface="맑은 고딕" panose="020B0503020000020004" pitchFamily="34" charset="-127"/>
            </a:endParaRPr>
          </a:p>
          <a:p>
            <a:pPr eaLnBrk="1" fontAlgn="t" hangingPunct="1">
              <a:lnSpc>
                <a:spcPct val="120000"/>
              </a:lnSpc>
              <a:spcBef>
                <a:spcPts val="0"/>
              </a:spcBef>
              <a:spcAft>
                <a:spcPts val="0"/>
              </a:spcAft>
            </a:pPr>
            <a:endParaRPr lang="en-US" altLang="en-US" sz="1800" dirty="0">
              <a:ea typeface="맑은 고딕" panose="020B0503020000020004" pitchFamily="34" charset="-127"/>
            </a:endParaRPr>
          </a:p>
          <a:p>
            <a:pPr eaLnBrk="1" fontAlgn="t" hangingPunct="1">
              <a:lnSpc>
                <a:spcPct val="120000"/>
              </a:lnSpc>
              <a:spcBef>
                <a:spcPts val="0"/>
              </a:spcBef>
              <a:spcAft>
                <a:spcPts val="0"/>
              </a:spcAft>
            </a:pPr>
            <a:r>
              <a:rPr lang="en-US" altLang="en-US" sz="1800" dirty="0">
                <a:ea typeface="맑은 고딕" panose="020B0503020000020004" pitchFamily="34" charset="-127"/>
              </a:rPr>
              <a:t>LTE specifications (including Rel-18) are stable</a:t>
            </a:r>
          </a:p>
          <a:p>
            <a:pPr marL="712788" lvl="2" indent="-358775" eaLnBrk="1" fontAlgn="t" hangingPunct="1">
              <a:lnSpc>
                <a:spcPct val="120000"/>
              </a:lnSpc>
              <a:spcBef>
                <a:spcPts val="0"/>
              </a:spcBef>
              <a:spcAft>
                <a:spcPts val="0"/>
              </a:spcAft>
              <a:buBlip>
                <a:blip r:embed="rId2"/>
              </a:buBlip>
            </a:pPr>
            <a:r>
              <a:rPr lang="en-US" altLang="en-US" dirty="0">
                <a:ea typeface="맑은 고딕" panose="020B0503020000020004" pitchFamily="34" charset="-127"/>
              </a:rPr>
              <a:t>No CRs endorsed in RAN1</a:t>
            </a:r>
          </a:p>
          <a:p>
            <a:pPr marL="358775" lvl="1" indent="-358775" eaLnBrk="1" fontAlgn="t" hangingPunct="1">
              <a:lnSpc>
                <a:spcPct val="120000"/>
              </a:lnSpc>
              <a:spcBef>
                <a:spcPts val="0"/>
              </a:spcBef>
              <a:spcAft>
                <a:spcPts val="0"/>
              </a:spcAft>
              <a:buBlip>
                <a:blip r:embed="rId2"/>
              </a:buBlip>
            </a:pPr>
            <a:endParaRPr lang="en-US" altLang="en-US" dirty="0">
              <a:ea typeface="맑은 고딕" panose="020B0503020000020004" pitchFamily="34" charset="-127"/>
            </a:endParaRPr>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LTE Summary</a:t>
            </a:r>
          </a:p>
        </p:txBody>
      </p:sp>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3BF84832-E72B-441D-B444-E07FCFAB817B}"/>
              </a:ext>
            </a:extLst>
          </p:cNvPr>
          <p:cNvSpPr>
            <a:spLocks noGrp="1"/>
          </p:cNvSpPr>
          <p:nvPr>
            <p:ph type="title"/>
          </p:nvPr>
        </p:nvSpPr>
        <p:spPr/>
        <p:txBody>
          <a:bodyPr/>
          <a:lstStyle/>
          <a:p>
            <a:r>
              <a:rPr lang="en-GB" altLang="ja-JP" dirty="0"/>
              <a:t>Rel-19 LTE Work Item List</a:t>
            </a:r>
            <a:endParaRPr lang="en-US" dirty="0"/>
          </a:p>
        </p:txBody>
      </p:sp>
      <p:graphicFrame>
        <p:nvGraphicFramePr>
          <p:cNvPr id="4" name="Table 1">
            <a:extLst>
              <a:ext uri="{FF2B5EF4-FFF2-40B4-BE49-F238E27FC236}">
                <a16:creationId xmlns:a16="http://schemas.microsoft.com/office/drawing/2014/main" id="{088E64E7-C4E3-4366-858B-16CDA3CD1934}"/>
              </a:ext>
            </a:extLst>
          </p:cNvPr>
          <p:cNvGraphicFramePr>
            <a:graphicFrameLocks noGrp="1"/>
          </p:cNvGraphicFramePr>
          <p:nvPr>
            <p:extLst>
              <p:ext uri="{D42A27DB-BD31-4B8C-83A1-F6EECF244321}">
                <p14:modId xmlns:p14="http://schemas.microsoft.com/office/powerpoint/2010/main" val="1924567226"/>
              </p:ext>
            </p:extLst>
          </p:nvPr>
        </p:nvGraphicFramePr>
        <p:xfrm>
          <a:off x="1121149" y="1715094"/>
          <a:ext cx="9960696" cy="1381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Introduction of IoT-NTN TDD mode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RP-250045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t>LTE-based 5G Broadcast Phase 2</a:t>
                      </a:r>
                      <a:endPar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RP-250238</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1148242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RP-250470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502070"/>
                  </a:ext>
                </a:extLst>
              </a:tr>
            </a:tbl>
          </a:graphicData>
        </a:graphic>
      </p:graphicFrame>
    </p:spTree>
    <p:extLst>
      <p:ext uri="{BB962C8B-B14F-4D97-AF65-F5344CB8AC3E}">
        <p14:creationId xmlns:p14="http://schemas.microsoft.com/office/powerpoint/2010/main" val="39512982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33928</TotalTime>
  <Words>960</Words>
  <Application>Microsoft Office PowerPoint</Application>
  <PresentationFormat>와이드스크린</PresentationFormat>
  <Paragraphs>238</Paragraphs>
  <Slides>15</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15</vt:i4>
      </vt:variant>
    </vt:vector>
  </HeadingPairs>
  <TitlesOfParts>
    <vt:vector size="22" baseType="lpstr">
      <vt:lpstr>微软雅黑</vt:lpstr>
      <vt:lpstr>Arial</vt:lpstr>
      <vt:lpstr>Arial Black</vt:lpstr>
      <vt:lpstr>Arial Narrow</vt:lpstr>
      <vt:lpstr>Calibri</vt:lpstr>
      <vt:lpstr>Times New Roman</vt:lpstr>
      <vt:lpstr>3gpp</vt:lpstr>
      <vt:lpstr>Status Report RAN WG1</vt:lpstr>
      <vt:lpstr>Executive Summary</vt:lpstr>
      <vt:lpstr>Delegates in RAN1</vt:lpstr>
      <vt:lpstr>Tdocs submitted to RAN1</vt:lpstr>
      <vt:lpstr>Online/Offline sessions</vt:lpstr>
      <vt:lpstr>Other Information on RAN1 for 2025.Q1</vt:lpstr>
      <vt:lpstr>PowerPoint 프레젠테이션</vt:lpstr>
      <vt:lpstr>LTE Summary</vt:lpstr>
      <vt:lpstr>Rel-19 LTE Work Item List</vt:lpstr>
      <vt:lpstr>PowerPoint 프레젠테이션</vt:lpstr>
      <vt:lpstr>NR Summary: Rel-19</vt:lpstr>
      <vt:lpstr>Rel-19 NR Study/Work Item List</vt:lpstr>
      <vt:lpstr>Maintenance on NR</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김윤선/기술표준연구팀(SR)/Master/삼성전자</cp:lastModifiedBy>
  <cp:revision>1218</cp:revision>
  <cp:lastPrinted>2016-09-15T08:31:00Z</cp:lastPrinted>
  <dcterms:created xsi:type="dcterms:W3CDTF">2009-11-27T05:15:00Z</dcterms:created>
  <dcterms:modified xsi:type="dcterms:W3CDTF">2025-03-05T03:47:08Z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