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525" r:id="rId6"/>
    <p:sldId id="526" r:id="rId7"/>
    <p:sldId id="515" r:id="rId8"/>
    <p:sldId id="516" r:id="rId9"/>
    <p:sldId id="527" r:id="rId10"/>
    <p:sldId id="530" r:id="rId11"/>
    <p:sldId id="528" r:id="rId12"/>
    <p:sldId id="52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3DA06C-8A62-4D56-A72A-CA4F6289665E}" v="23" dt="2024-03-11T18:23:45.8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14" d="100"/>
          <a:sy n="114" d="100"/>
        </p:scale>
        <p:origin x="2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11T20:19:14.726" v="5238" actId="20577"/>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 del">
        <pc:chgData name="Luca Lodigiani" userId="dbecbdc4-19ea-4ab2-8160-ea7bc6df931a" providerId="ADAL" clId="{773DA06C-8A62-4D56-A72A-CA4F6289665E}" dt="2024-03-11T18:23:52.004" v="5192" actId="47"/>
        <pc:sldMkLst>
          <pc:docMk/>
          <pc:sldMk cId="2085197738" sldId="5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7093146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11/03/2024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11/03/2024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0" y="2423506"/>
            <a:ext cx="11845255" cy="1873906"/>
          </a:xfrm>
        </p:spPr>
        <p:txBody>
          <a:bodyPr>
            <a:noAutofit/>
          </a:bodyPr>
          <a:lstStyle/>
          <a:p>
            <a:r>
              <a:rPr lang="en-US" sz="4800" b="1" dirty="0"/>
              <a:t>MSS Satellite operator RAN4-led non-spectrum priorities for NTN Evolution in Release 19</a:t>
            </a:r>
            <a:endParaRPr lang="en-GB" sz="4800" b="1" dirty="0"/>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a:t>
            </a:r>
            <a:r>
              <a:rPr lang="en-GB" b="1"/>
              <a:t>: Inmarsat, Viasat, </a:t>
            </a:r>
            <a:r>
              <a:rPr lang="en-GB" b="1" dirty="0" err="1"/>
              <a:t>Omnispace</a:t>
            </a:r>
            <a:r>
              <a:rPr lang="en-GB" b="1" dirty="0"/>
              <a:t>, Hughes/EchoStar, </a:t>
            </a:r>
            <a:r>
              <a:rPr lang="en-GB" b="1" dirty="0" err="1"/>
              <a:t>Terrestar</a:t>
            </a:r>
            <a:r>
              <a:rPr lang="en-GB" b="1" dirty="0"/>
              <a:t> Solutions, </a:t>
            </a:r>
            <a:r>
              <a:rPr lang="en-GB" b="1" dirty="0" err="1"/>
              <a:t>Ligado</a:t>
            </a:r>
            <a:r>
              <a:rPr lang="en-GB" b="1" dirty="0"/>
              <a:t> Networks</a:t>
            </a:r>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US" altLang="fr-FR" sz="2800" b="1" dirty="0">
                <a:solidFill>
                  <a:schemeClr val="tx1"/>
                </a:solidFill>
              </a:rPr>
              <a:t>3GPP TSG RAN #103</a:t>
            </a:r>
            <a:endParaRPr lang="fr-FR" altLang="fr-FR" sz="2800" b="1" dirty="0">
              <a:solidFill>
                <a:schemeClr val="tx1"/>
              </a:solidFill>
            </a:endParaRPr>
          </a:p>
          <a:p>
            <a:pPr eaLnBrk="1" hangingPunct="1">
              <a:spcBef>
                <a:spcPct val="0"/>
              </a:spcBef>
              <a:buFontTx/>
              <a:buNone/>
            </a:pPr>
            <a:r>
              <a:rPr lang="fr-FR" altLang="fr-FR" sz="2800" b="1" dirty="0">
                <a:solidFill>
                  <a:schemeClr val="tx1"/>
                </a:solidFill>
              </a:rPr>
              <a:t>March 18 - 22, 2024, Maastricht/The </a:t>
            </a:r>
            <a:r>
              <a:rPr lang="fr-FR" altLang="fr-FR" sz="2800" b="1" dirty="0" err="1">
                <a:solidFill>
                  <a:schemeClr val="tx1"/>
                </a:solidFill>
              </a:rPr>
              <a:t>Netherlands</a:t>
            </a:r>
            <a:endParaRPr lang="fr-FR" altLang="fr-FR" sz="2800" b="1" dirty="0">
              <a:solidFill>
                <a:schemeClr val="tx1"/>
              </a:solidFill>
            </a:endParaRPr>
          </a:p>
          <a:p>
            <a:pPr eaLnBrk="1" hangingPunct="1">
              <a:spcBef>
                <a:spcPct val="0"/>
              </a:spcBef>
              <a:buFontTx/>
              <a:buNone/>
            </a:pPr>
            <a:r>
              <a:rPr lang="fr-FR" altLang="fr-FR" sz="2000" b="1" dirty="0">
                <a:solidFill>
                  <a:schemeClr val="tx1"/>
                </a:solidFill>
              </a:rPr>
              <a:t>Agenda:  </a:t>
            </a:r>
            <a:r>
              <a:rPr lang="en-US" altLang="fr-FR" sz="2000" b="1" dirty="0">
                <a:solidFill>
                  <a:schemeClr val="tx1"/>
                </a:solidFill>
              </a:rPr>
              <a:t>9.1.4.6 - Proposals led by RAN4 </a:t>
            </a:r>
            <a:r>
              <a:rPr lang="en-US" altLang="fr-FR" sz="2000" b="1">
                <a:solidFill>
                  <a:schemeClr val="tx1"/>
                </a:solidFill>
              </a:rPr>
              <a:t>(not spectrum </a:t>
            </a:r>
            <a:r>
              <a:rPr lang="en-US" altLang="fr-FR" sz="2000" b="1" dirty="0">
                <a:solidFill>
                  <a:schemeClr val="tx1"/>
                </a:solidFill>
              </a:rPr>
              <a:t>related), </a:t>
            </a:r>
            <a:r>
              <a:rPr lang="en-GB" altLang="fr-FR" sz="2000" b="1" dirty="0">
                <a:solidFill>
                  <a:schemeClr val="tx1"/>
                </a:solidFill>
              </a:rPr>
              <a:t>Other topics (e.g. covering multiple)</a:t>
            </a:r>
            <a:endParaRPr lang="fr-FR" altLang="fr-FR" sz="2000" b="1" dirty="0">
              <a:solidFill>
                <a:schemeClr val="tx1"/>
              </a:solidFill>
            </a:endParaRPr>
          </a:p>
          <a:p>
            <a:pPr eaLnBrk="1" hangingPunct="1">
              <a:spcBef>
                <a:spcPct val="0"/>
              </a:spcBef>
              <a:buFontTx/>
              <a:buNone/>
            </a:pPr>
            <a:r>
              <a:rPr lang="fr-FR" altLang="fr-FR" sz="2000" b="1" dirty="0">
                <a:solidFill>
                  <a:schemeClr val="tx1"/>
                </a:solidFill>
              </a:rPr>
              <a:t>TDOC:	 RP-240506</a:t>
            </a:r>
          </a:p>
          <a:p>
            <a:pPr eaLnBrk="1" hangingPunct="1">
              <a:spcBef>
                <a:spcPct val="0"/>
              </a:spcBef>
              <a:buFontTx/>
              <a:buNone/>
            </a:pPr>
            <a:r>
              <a:rPr lang="fr-FR" altLang="fr-FR" sz="2000" b="1" dirty="0">
                <a:solidFill>
                  <a:schemeClr val="tx1"/>
                </a:solidFill>
              </a:rPr>
              <a:t>For:	discussion</a:t>
            </a: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1521714"/>
            <a:ext cx="10871200" cy="4517136"/>
          </a:xfrm>
        </p:spPr>
        <p:txBody>
          <a:bodyPr>
            <a:normAutofit/>
          </a:bodyPr>
          <a:lstStyle/>
          <a:p>
            <a:pPr marL="342900" indent="-342900">
              <a:buFont typeface="+mj-lt"/>
              <a:buAutoNum type="arabicPeriod"/>
            </a:pPr>
            <a:r>
              <a:rPr lang="en-GB" b="1" u="sng" dirty="0"/>
              <a:t>NR less than 5 MHz</a:t>
            </a:r>
            <a:r>
              <a:rPr lang="en-GB" b="1" dirty="0"/>
              <a:t> </a:t>
            </a:r>
            <a:r>
              <a:rPr lang="en-GB" dirty="0"/>
              <a:t>– At least enabling support for 3 MHz channel BW and 12 PRB transmission, as already specified by </a:t>
            </a:r>
            <a:r>
              <a:rPr lang="nn-NO" dirty="0"/>
              <a:t>NR_FR1_lessthan_5MHz_BW</a:t>
            </a:r>
            <a:r>
              <a:rPr lang="en-GB" dirty="0"/>
              <a:t> also for NTN bands. This is critical to enable NR NTN deployments within the context of existing non-3GPP services, as well as to support EIRP limited satellites and maximize frequency reuse efficiency.</a:t>
            </a:r>
            <a:endParaRPr lang="en-GB" b="1" u="sng" dirty="0"/>
          </a:p>
          <a:p>
            <a:pPr marL="342900" indent="-342900">
              <a:buFont typeface="+mj-lt"/>
              <a:buAutoNum type="arabicPeriod"/>
            </a:pPr>
            <a:r>
              <a:rPr lang="en-GB" b="1" u="sng" dirty="0"/>
              <a:t>HPUE for NR NTN </a:t>
            </a:r>
            <a:r>
              <a:rPr lang="en-GB" dirty="0"/>
              <a:t>– For all FR1 NTN bands, with support for PC2 (+26 dBm), PC 1.5 (+29 dBm) and PC1 (31 dBm), reusing existing TN assumptions for FDD HPUE</a:t>
            </a:r>
          </a:p>
          <a:p>
            <a:pPr marL="342900" indent="-342900">
              <a:buFont typeface="+mj-lt"/>
              <a:buAutoNum type="arabicPeriod"/>
            </a:pPr>
            <a:r>
              <a:rPr lang="en-GB" u="sng" dirty="0"/>
              <a:t>NTN-NTN intra-SAN Carrier aggregation (CA)</a:t>
            </a:r>
            <a:r>
              <a:rPr lang="en-GB" dirty="0"/>
              <a:t> -  Focused on improving throughput per user and aggregating BW across different NTN frequency blocks within the same SAN (e.g. intra-band and inter-band L + S)</a:t>
            </a:r>
            <a:endParaRPr lang="en-GB" u="sng" dirty="0"/>
          </a:p>
          <a:p>
            <a:pPr marL="342900" indent="-342900">
              <a:buFont typeface="+mj-lt"/>
              <a:buAutoNum type="arabicPeriod"/>
            </a:pPr>
            <a:r>
              <a:rPr lang="en-GB" u="sng" dirty="0"/>
              <a:t>Better Support of Fragmented Spectrum</a:t>
            </a:r>
            <a:r>
              <a:rPr lang="en-GB" dirty="0"/>
              <a:t>  - To accommodate situations where the existing legacy services may interrupt a 5G NR channel allocation, requiring 5G NR NTN services to be scheduled around, with a larger system bandwidth</a:t>
            </a:r>
            <a:endParaRPr lang="en-GB" u="sng" dirty="0"/>
          </a:p>
          <a:p>
            <a:pPr marL="342900" indent="-342900">
              <a:buFont typeface="+mj-lt"/>
              <a:buAutoNum type="arabicPeriod"/>
            </a:pPr>
            <a:r>
              <a:rPr lang="en-GB" u="sng" dirty="0"/>
              <a:t>4RX for NR NTN</a:t>
            </a:r>
            <a:r>
              <a:rPr lang="en-GB" dirty="0"/>
              <a:t> – To improve receive performance and align NR NTN UE with TN specification and requirements for devices that can fit </a:t>
            </a:r>
            <a:r>
              <a:rPr lang="en-GB" b="1" dirty="0"/>
              <a:t>up to four </a:t>
            </a:r>
            <a:r>
              <a:rPr lang="en-GB" dirty="0"/>
              <a:t>L and S-band antennas.</a:t>
            </a:r>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b="1" dirty="0"/>
              <a:t>NR NTN Operator Priorities</a:t>
            </a:r>
          </a:p>
        </p:txBody>
      </p:sp>
    </p:spTree>
    <p:extLst>
      <p:ext uri="{BB962C8B-B14F-4D97-AF65-F5344CB8AC3E}">
        <p14:creationId xmlns:p14="http://schemas.microsoft.com/office/powerpoint/2010/main" val="809741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74128C-8A2F-FC8D-25F9-05325576462F}"/>
              </a:ext>
            </a:extLst>
          </p:cNvPr>
          <p:cNvSpPr>
            <a:spLocks noGrp="1"/>
          </p:cNvSpPr>
          <p:nvPr>
            <p:ph sz="quarter" idx="12"/>
          </p:nvPr>
        </p:nvSpPr>
        <p:spPr>
          <a:xfrm>
            <a:off x="660400" y="1655064"/>
            <a:ext cx="10871200" cy="4517136"/>
          </a:xfrm>
        </p:spPr>
        <p:txBody>
          <a:bodyPr>
            <a:normAutofit/>
          </a:bodyPr>
          <a:lstStyle/>
          <a:p>
            <a:pPr marL="342900" indent="-342900">
              <a:buFont typeface="+mj-lt"/>
              <a:buAutoNum type="arabicPeriod"/>
            </a:pPr>
            <a:r>
              <a:rPr lang="en-GB" b="1" u="sng" dirty="0"/>
              <a:t>HPUE for IoT NTN</a:t>
            </a:r>
            <a:r>
              <a:rPr lang="en-GB" b="1" dirty="0"/>
              <a:t> </a:t>
            </a:r>
            <a:r>
              <a:rPr lang="en-GB" dirty="0"/>
              <a:t>- For all FR1 IoT NTN bands including especially for NB-IoT NTN, with support for PC2 (+26 dBm) and PC1 (31 dBm).</a:t>
            </a:r>
          </a:p>
          <a:p>
            <a:pPr marL="228600" lvl="1" indent="0">
              <a:buNone/>
            </a:pPr>
            <a:endParaRPr lang="en-GB" dirty="0"/>
          </a:p>
          <a:p>
            <a:pPr marL="342900" indent="-342900">
              <a:buFont typeface="+mj-lt"/>
              <a:buAutoNum type="arabicPeriod"/>
            </a:pPr>
            <a:r>
              <a:rPr lang="en-GB" u="sng" dirty="0"/>
              <a:t>In-Band NB-IoT NTN with NR NTN in same SAN</a:t>
            </a:r>
            <a:r>
              <a:rPr lang="en-GB" dirty="0"/>
              <a:t> – Currently, deployment of NB-IoT within 5G NR carriers is already supported for terrestrial networks as of Rel-16, helping greatly improve spectrum usage efficiency and deployment flexibility. </a:t>
            </a:r>
            <a:br>
              <a:rPr lang="en-GB" dirty="0"/>
            </a:br>
            <a:r>
              <a:rPr lang="en-GB" b="1" dirty="0"/>
              <a:t>This is a key missing feature and low hanging fruit for NTN</a:t>
            </a:r>
            <a:r>
              <a:rPr lang="en-GB" dirty="0"/>
              <a:t>. </a:t>
            </a:r>
            <a:endParaRPr lang="en-GB" b="1" dirty="0"/>
          </a:p>
          <a:p>
            <a:pPr lvl="1"/>
            <a:r>
              <a:rPr lang="en-GB" b="1" dirty="0"/>
              <a:t>No change in NB-IoT vs NR coexistence assumptions </a:t>
            </a:r>
            <a:r>
              <a:rPr lang="en-GB" dirty="0"/>
              <a:t>(TR 37.824)</a:t>
            </a:r>
          </a:p>
          <a:p>
            <a:pPr lvl="1"/>
            <a:r>
              <a:rPr lang="en-GB" dirty="0"/>
              <a:t>Already discussed in Athens RAN4#110</a:t>
            </a:r>
          </a:p>
          <a:p>
            <a:pPr marL="0" indent="0">
              <a:buNone/>
            </a:pPr>
            <a:endParaRPr lang="en-GB" b="1" u="sng" dirty="0"/>
          </a:p>
        </p:txBody>
      </p:sp>
      <p:sp>
        <p:nvSpPr>
          <p:cNvPr id="3" name="Footer Placeholder 2">
            <a:extLst>
              <a:ext uri="{FF2B5EF4-FFF2-40B4-BE49-F238E27FC236}">
                <a16:creationId xmlns:a16="http://schemas.microsoft.com/office/drawing/2014/main" id="{F6B34DE9-B3CF-4FE4-B24D-521E402EB8DA}"/>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365B0DE1-E0E0-54F3-19AC-5C27FD7520E7}"/>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BE7301EA-F3B5-B38A-CC2A-CF0A0326C644}"/>
              </a:ext>
            </a:extLst>
          </p:cNvPr>
          <p:cNvSpPr>
            <a:spLocks noGrp="1"/>
          </p:cNvSpPr>
          <p:nvPr>
            <p:ph type="title"/>
          </p:nvPr>
        </p:nvSpPr>
        <p:spPr/>
        <p:txBody>
          <a:bodyPr/>
          <a:lstStyle/>
          <a:p>
            <a:r>
              <a:rPr lang="en-GB" b="1" dirty="0"/>
              <a:t>IoT NTN Operator Priorities</a:t>
            </a:r>
          </a:p>
        </p:txBody>
      </p:sp>
    </p:spTree>
    <p:extLst>
      <p:ext uri="{BB962C8B-B14F-4D97-AF65-F5344CB8AC3E}">
        <p14:creationId xmlns:p14="http://schemas.microsoft.com/office/powerpoint/2010/main" val="3216216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B549CB-F5FA-8DD8-0908-3BB811224454}"/>
              </a:ext>
            </a:extLst>
          </p:cNvPr>
          <p:cNvSpPr>
            <a:spLocks noGrp="1"/>
          </p:cNvSpPr>
          <p:nvPr>
            <p:ph sz="quarter" idx="12"/>
          </p:nvPr>
        </p:nvSpPr>
        <p:spPr>
          <a:xfrm>
            <a:off x="660400" y="1426128"/>
            <a:ext cx="10871200" cy="4930222"/>
          </a:xfrm>
        </p:spPr>
        <p:txBody>
          <a:bodyPr>
            <a:normAutofit/>
          </a:bodyPr>
          <a:lstStyle/>
          <a:p>
            <a:pPr marL="0" indent="0">
              <a:buNone/>
            </a:pPr>
            <a:r>
              <a:rPr lang="en-GB" sz="1600" b="1" dirty="0"/>
              <a:t>Background:</a:t>
            </a:r>
          </a:p>
          <a:p>
            <a:r>
              <a:rPr lang="en-GB" sz="1600" dirty="0"/>
              <a:t>Initial NR NTN deployments will have to coexist with existing non-3GPP satellite services</a:t>
            </a:r>
          </a:p>
          <a:p>
            <a:r>
              <a:rPr lang="en-GB" sz="1600" dirty="0"/>
              <a:t>Furthermore, satellites will still have limited power and will be largely EIRP-limited</a:t>
            </a:r>
          </a:p>
          <a:p>
            <a:r>
              <a:rPr lang="en-GB" sz="1600" dirty="0"/>
              <a:t>Reduction of the minimum BW required can facilitate with:</a:t>
            </a:r>
          </a:p>
          <a:p>
            <a:pPr lvl="1"/>
            <a:r>
              <a:rPr lang="en-GB" sz="1400" dirty="0"/>
              <a:t>Early NR NTN deployment around existing services</a:t>
            </a:r>
          </a:p>
          <a:p>
            <a:pPr lvl="1"/>
            <a:r>
              <a:rPr lang="en-GB" sz="1400" dirty="0"/>
              <a:t>Support of EIRP-limited satellite assets</a:t>
            </a:r>
          </a:p>
          <a:p>
            <a:pPr lvl="1"/>
            <a:r>
              <a:rPr lang="en-GB" sz="1400" dirty="0"/>
              <a:t>Easier frequency resource management and reuse </a:t>
            </a:r>
          </a:p>
          <a:p>
            <a:pPr lvl="1"/>
            <a:endParaRPr lang="en-GB" b="1" dirty="0"/>
          </a:p>
          <a:p>
            <a:pPr marL="0" indent="0">
              <a:buNone/>
            </a:pPr>
            <a:r>
              <a:rPr lang="en-GB" sz="1600" b="1" dirty="0"/>
              <a:t>Proposals:</a:t>
            </a:r>
          </a:p>
          <a:p>
            <a:r>
              <a:rPr lang="en-GB" sz="1600" dirty="0"/>
              <a:t>Specify support for 12 and 15 PRB operation and new 3 MHz NR channel BW for NR NTN bands n255, n256 the n254 and upcoming Extended L-band [n253] </a:t>
            </a:r>
          </a:p>
          <a:p>
            <a:pPr lvl="1"/>
            <a:r>
              <a:rPr lang="en-GB" sz="1400" b="1" u="sng" dirty="0"/>
              <a:t>Support of 12 PRB and 15 PRB should include deployment with a larger system/channel BW than 3 MHz</a:t>
            </a:r>
          </a:p>
          <a:p>
            <a:r>
              <a:rPr lang="en-GB" sz="1600" dirty="0"/>
              <a:t>As a minimum, reuse existing TN assumption of support down to 12 PRB with no further impact to PSS/SSS and PBCH puncturing. </a:t>
            </a:r>
          </a:p>
          <a:p>
            <a:pPr lvl="1"/>
            <a:r>
              <a:rPr lang="en-GB" sz="1400" dirty="0"/>
              <a:t>Potentially up to 5 dB PBCH link budget loss has been identified due to puncturing</a:t>
            </a:r>
          </a:p>
          <a:p>
            <a:pPr lvl="1"/>
            <a:r>
              <a:rPr lang="en-GB" sz="1400" dirty="0"/>
              <a:t>Clarify link budget loss for NTN and consider techniques to recover PBCH performance loss</a:t>
            </a:r>
          </a:p>
          <a:p>
            <a:pPr lvl="1"/>
            <a:r>
              <a:rPr lang="en-GB" sz="1400" dirty="0"/>
              <a:t>Consider if further reduction could be achieved at least for certain physical layer channels (i.e. no impact to PSS/SSS)</a:t>
            </a:r>
          </a:p>
          <a:p>
            <a:pPr lvl="1"/>
            <a:endParaRPr lang="en-GB" sz="1400" dirty="0"/>
          </a:p>
        </p:txBody>
      </p:sp>
      <p:sp>
        <p:nvSpPr>
          <p:cNvPr id="3" name="Footer Placeholder 2">
            <a:extLst>
              <a:ext uri="{FF2B5EF4-FFF2-40B4-BE49-F238E27FC236}">
                <a16:creationId xmlns:a16="http://schemas.microsoft.com/office/drawing/2014/main" id="{61D2B38D-92E8-1C2D-2611-6761B7500CB8}"/>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E592DEFF-3218-5DBA-2278-2A62184804DA}"/>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DE44DE1A-014D-B18C-E1CE-C9CE683B11D5}"/>
              </a:ext>
            </a:extLst>
          </p:cNvPr>
          <p:cNvSpPr>
            <a:spLocks noGrp="1"/>
          </p:cNvSpPr>
          <p:nvPr>
            <p:ph type="title"/>
          </p:nvPr>
        </p:nvSpPr>
        <p:spPr/>
        <p:txBody>
          <a:bodyPr/>
          <a:lstStyle/>
          <a:p>
            <a:r>
              <a:rPr lang="en-GB" b="1" dirty="0"/>
              <a:t>NR NTN less than 5 MHz </a:t>
            </a:r>
          </a:p>
        </p:txBody>
      </p:sp>
    </p:spTree>
    <p:extLst>
      <p:ext uri="{BB962C8B-B14F-4D97-AF65-F5344CB8AC3E}">
        <p14:creationId xmlns:p14="http://schemas.microsoft.com/office/powerpoint/2010/main" val="233463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08B9BB-B45A-3CC4-EDE9-865C70101E0D}"/>
              </a:ext>
            </a:extLst>
          </p:cNvPr>
          <p:cNvSpPr>
            <a:spLocks noGrp="1"/>
          </p:cNvSpPr>
          <p:nvPr>
            <p:ph sz="quarter" idx="12"/>
          </p:nvPr>
        </p:nvSpPr>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ffectLst/>
                <a:ea typeface="Calibri" panose="020F0502020204030204" pitchFamily="34" charset="0"/>
                <a:cs typeface="Times New Roman" panose="02020603050405020304" pitchFamily="18" charset="0"/>
              </a:rPr>
              <a:t>Current NTN systems in are both coverage and capacity challenged in UL due to the tight link budget, especially when taking realistic antenna gain assumptions (e</a:t>
            </a:r>
            <a:r>
              <a:rPr lang="en-GB" sz="1400" kern="100" dirty="0">
                <a:ea typeface="Calibri" panose="020F0502020204030204" pitchFamily="34" charset="0"/>
                <a:cs typeface="Times New Roman" panose="02020603050405020304" pitchFamily="18" charset="0"/>
              </a:rPr>
              <a:t>.g. -5.5 </a:t>
            </a:r>
            <a:r>
              <a:rPr lang="en-GB" sz="1400" kern="100" dirty="0" err="1">
                <a:ea typeface="Calibri" panose="020F0502020204030204" pitchFamily="34" charset="0"/>
                <a:cs typeface="Times New Roman" panose="02020603050405020304" pitchFamily="18" charset="0"/>
              </a:rPr>
              <a:t>dBi</a:t>
            </a:r>
            <a:r>
              <a:rPr lang="en-GB" sz="1400" kern="100" dirty="0">
                <a:ea typeface="Calibri" panose="020F0502020204030204" pitchFamily="34" charset="0"/>
                <a:cs typeface="Times New Roman" panose="02020603050405020304" pitchFamily="18" charset="0"/>
              </a:rPr>
              <a:t> gain)</a:t>
            </a:r>
            <a:endParaRPr lang="en-GB" sz="1400" kern="100" dirty="0">
              <a:effectLst/>
              <a:ea typeface="Calibri" panose="020F0502020204030204" pitchFamily="34" charset="0"/>
              <a:cs typeface="Times New Roman" panose="02020603050405020304" pitchFamily="18" charset="0"/>
            </a:endParaRPr>
          </a:p>
          <a:p>
            <a:r>
              <a:rPr lang="en-GB" sz="1400" kern="100" dirty="0">
                <a:effectLst/>
                <a:ea typeface="Calibri" panose="020F0502020204030204" pitchFamily="34" charset="0"/>
                <a:cs typeface="Times New Roman" panose="02020603050405020304" pitchFamily="18" charset="0"/>
              </a:rPr>
              <a:t>Current solutions to improve coverage are mostly based on repetitions, which severely affect system capacity.</a:t>
            </a:r>
          </a:p>
          <a:p>
            <a:r>
              <a:rPr lang="en-GB" sz="1400" kern="100" dirty="0">
                <a:effectLst/>
                <a:ea typeface="Calibri" panose="020F0502020204030204" pitchFamily="34" charset="0"/>
                <a:cs typeface="Times New Roman" panose="02020603050405020304" pitchFamily="18" charset="0"/>
              </a:rPr>
              <a:t>This issue was raised during RAN#97 and later RAN#99 and was postponed to Rel-19.</a:t>
            </a:r>
          </a:p>
          <a:p>
            <a:r>
              <a:rPr lang="en-GB" sz="1400" dirty="0"/>
              <a:t>Satellite UE transmission regulation allow UL transmission powers up to 15 </a:t>
            </a:r>
            <a:r>
              <a:rPr lang="en-GB" sz="1400" dirty="0" err="1"/>
              <a:t>dBW</a:t>
            </a:r>
            <a:r>
              <a:rPr lang="en-GB" sz="1400" dirty="0"/>
              <a:t> for hand-held type terminals (e.g. satellite phones) and far higher for non-handheld. 3GPP should better align with what is allowed within the current satellite regulatory framework.</a:t>
            </a:r>
          </a:p>
          <a:p>
            <a:r>
              <a:rPr lang="en-GB" sz="1400" u="sng" dirty="0"/>
              <a:t>The lack of this capability will be severely limiting for a number of use cases in upcoming NR NTN deployments</a:t>
            </a:r>
          </a:p>
          <a:p>
            <a:pPr marL="0" indent="0">
              <a:buNone/>
            </a:pPr>
            <a:endParaRPr lang="en-GB" b="1" dirty="0"/>
          </a:p>
          <a:p>
            <a:pPr marL="0" indent="0">
              <a:buNone/>
            </a:pPr>
            <a:r>
              <a:rPr lang="en-GB" sz="1600" b="1" dirty="0"/>
              <a:t>Objectives:</a:t>
            </a:r>
            <a:endParaRPr lang="en-GB" sz="1600" dirty="0"/>
          </a:p>
          <a:p>
            <a:pPr>
              <a:lnSpc>
                <a:spcPct val="107000"/>
              </a:lnSpc>
              <a:spcAft>
                <a:spcPts val="800"/>
              </a:spcAft>
            </a:pPr>
            <a:r>
              <a:rPr lang="en-GB" sz="1600" kern="100" dirty="0">
                <a:effectLst/>
                <a:ea typeface="Calibri" panose="020F0502020204030204" pitchFamily="34" charset="0"/>
                <a:cs typeface="Times New Roman" panose="02020603050405020304" pitchFamily="18" charset="0"/>
              </a:rPr>
              <a:t>Taking reference NTN bands n255, n256 the n254 and upcoming Extended L-band </a:t>
            </a:r>
            <a:r>
              <a:rPr lang="en-GB" sz="1600" kern="100" dirty="0">
                <a:ea typeface="Calibri" panose="020F0502020204030204" pitchFamily="34" charset="0"/>
                <a:cs typeface="Times New Roman" panose="02020603050405020304" pitchFamily="18" charset="0"/>
              </a:rPr>
              <a:t>[</a:t>
            </a:r>
            <a:r>
              <a:rPr lang="en-GB" sz="1600" kern="100" dirty="0">
                <a:effectLst/>
                <a:ea typeface="Calibri" panose="020F0502020204030204" pitchFamily="34" charset="0"/>
                <a:cs typeface="Times New Roman" panose="02020603050405020304" pitchFamily="18" charset="0"/>
              </a:rPr>
              <a:t>n253</a:t>
            </a:r>
            <a:r>
              <a:rPr lang="en-GB" sz="1600" kern="100" dirty="0">
                <a:ea typeface="Calibri" panose="020F0502020204030204" pitchFamily="34" charset="0"/>
                <a:cs typeface="Times New Roman" panose="02020603050405020304" pitchFamily="18" charset="0"/>
              </a:rPr>
              <a:t>]</a:t>
            </a:r>
            <a:r>
              <a:rPr lang="en-GB" sz="1600" kern="100" dirty="0">
                <a:effectLst/>
                <a:ea typeface="Calibri" panose="020F0502020204030204" pitchFamily="34" charset="0"/>
                <a:cs typeface="Times New Roman" panose="02020603050405020304" pitchFamily="18" charset="0"/>
              </a:rPr>
              <a:t> into consideration:</a:t>
            </a:r>
          </a:p>
          <a:p>
            <a:pPr lvl="1" fontAlgn="base">
              <a:lnSpc>
                <a:spcPct val="100000"/>
              </a:lnSpc>
              <a:spcAft>
                <a:spcPts val="800"/>
              </a:spcAft>
            </a:pPr>
            <a:r>
              <a:rPr lang="en-GB" sz="1400" dirty="0"/>
              <a:t>For NR NTN UEs: Specify support for PC2 (+26 dBm) for smartphone form factor; PC1.5 (+29 dBm) and PC1 (+31 dBm) at least for non-smartphone form factor.</a:t>
            </a:r>
          </a:p>
          <a:p>
            <a:pPr lvl="1" fontAlgn="base">
              <a:lnSpc>
                <a:spcPct val="100000"/>
              </a:lnSpc>
              <a:spcAft>
                <a:spcPts val="800"/>
              </a:spcAft>
            </a:pPr>
            <a:r>
              <a:rPr lang="en-GB" sz="1400" dirty="0"/>
              <a:t>If necessary, consider aspects related to duty cycle to control Specific Absorption Rate (SAR) for smartphone applications.</a:t>
            </a:r>
          </a:p>
        </p:txBody>
      </p:sp>
      <p:sp>
        <p:nvSpPr>
          <p:cNvPr id="3" name="Footer Placeholder 2">
            <a:extLst>
              <a:ext uri="{FF2B5EF4-FFF2-40B4-BE49-F238E27FC236}">
                <a16:creationId xmlns:a16="http://schemas.microsoft.com/office/drawing/2014/main" id="{16C42E63-E11E-57E9-4BA8-3A2199B6220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16FF72AE-878B-7085-EB77-88FB8087F947}"/>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48236C53-2EB3-E5E5-8C3E-FEAFAD1CE3A7}"/>
              </a:ext>
            </a:extLst>
          </p:cNvPr>
          <p:cNvSpPr>
            <a:spLocks noGrp="1"/>
          </p:cNvSpPr>
          <p:nvPr>
            <p:ph type="title"/>
          </p:nvPr>
        </p:nvSpPr>
        <p:spPr/>
        <p:txBody>
          <a:bodyPr/>
          <a:lstStyle/>
          <a:p>
            <a:r>
              <a:rPr lang="en-GB" b="1" dirty="0"/>
              <a:t>HPUE support for NR NTN</a:t>
            </a:r>
          </a:p>
        </p:txBody>
      </p:sp>
    </p:spTree>
    <p:extLst>
      <p:ext uri="{BB962C8B-B14F-4D97-AF65-F5344CB8AC3E}">
        <p14:creationId xmlns:p14="http://schemas.microsoft.com/office/powerpoint/2010/main" val="2645447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08B9BB-B45A-3CC4-EDE9-865C70101E0D}"/>
              </a:ext>
            </a:extLst>
          </p:cNvPr>
          <p:cNvSpPr>
            <a:spLocks noGrp="1"/>
          </p:cNvSpPr>
          <p:nvPr>
            <p:ph sz="quarter" idx="12"/>
          </p:nvPr>
        </p:nvSpPr>
        <p:spPr>
          <a:xfrm>
            <a:off x="660400" y="1317625"/>
            <a:ext cx="10871200" cy="5038725"/>
          </a:xfrm>
        </p:spPr>
        <p:txBody>
          <a:bodyPr>
            <a:normAutofit lnSpcReduction="10000"/>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ffectLst/>
                <a:ea typeface="Calibri" panose="020F0502020204030204" pitchFamily="34" charset="0"/>
                <a:cs typeface="Times New Roman" panose="02020603050405020304" pitchFamily="18" charset="0"/>
              </a:rPr>
              <a:t>Current NTN systems in are both coverage and capacity challenged in UL due to the tight link budget, especially when taking realistic antenna gain assumptions (e</a:t>
            </a:r>
            <a:r>
              <a:rPr lang="en-GB" sz="1400" kern="100" dirty="0">
                <a:ea typeface="Calibri" panose="020F0502020204030204" pitchFamily="34" charset="0"/>
                <a:cs typeface="Times New Roman" panose="02020603050405020304" pitchFamily="18" charset="0"/>
              </a:rPr>
              <a:t>.g. -5.5 </a:t>
            </a:r>
            <a:r>
              <a:rPr lang="en-GB" sz="1400" kern="100" dirty="0" err="1">
                <a:ea typeface="Calibri" panose="020F0502020204030204" pitchFamily="34" charset="0"/>
                <a:cs typeface="Times New Roman" panose="02020603050405020304" pitchFamily="18" charset="0"/>
              </a:rPr>
              <a:t>dBi</a:t>
            </a:r>
            <a:r>
              <a:rPr lang="en-GB" sz="1400" kern="100" dirty="0">
                <a:ea typeface="Calibri" panose="020F0502020204030204" pitchFamily="34" charset="0"/>
                <a:cs typeface="Times New Roman" panose="02020603050405020304" pitchFamily="18" charset="0"/>
              </a:rPr>
              <a:t> gain)</a:t>
            </a:r>
            <a:endParaRPr lang="en-GB" sz="1400" kern="100" dirty="0">
              <a:effectLst/>
              <a:ea typeface="Calibri" panose="020F0502020204030204" pitchFamily="34" charset="0"/>
              <a:cs typeface="Times New Roman" panose="02020603050405020304" pitchFamily="18" charset="0"/>
            </a:endParaRPr>
          </a:p>
          <a:p>
            <a:r>
              <a:rPr lang="en-GB" sz="1400" kern="100" dirty="0">
                <a:effectLst/>
                <a:ea typeface="Calibri" panose="020F0502020204030204" pitchFamily="34" charset="0"/>
                <a:cs typeface="Times New Roman" panose="02020603050405020304" pitchFamily="18" charset="0"/>
              </a:rPr>
              <a:t>Current solutions to improve coverage are mostly based on repetitions, which severely affect system capacity.</a:t>
            </a:r>
          </a:p>
          <a:p>
            <a:r>
              <a:rPr lang="en-GB" sz="1400" kern="100" dirty="0">
                <a:effectLst/>
                <a:ea typeface="Calibri" panose="020F0502020204030204" pitchFamily="34" charset="0"/>
                <a:cs typeface="Times New Roman" panose="02020603050405020304" pitchFamily="18" charset="0"/>
              </a:rPr>
              <a:t>This issue was raised during RAN#97 and later RAN#99 and was postponed to Rel-19.</a:t>
            </a:r>
          </a:p>
          <a:p>
            <a:r>
              <a:rPr lang="en-GB" sz="1400" dirty="0"/>
              <a:t>Satellite UE transmission regulation allow transmission powers up to 15 </a:t>
            </a:r>
            <a:r>
              <a:rPr lang="en-GB" sz="1400" dirty="0" err="1"/>
              <a:t>dBW</a:t>
            </a:r>
            <a:r>
              <a:rPr lang="en-GB" sz="1400" dirty="0"/>
              <a:t> for hand-held type terminals (e.g. satellite phones) and far higher for non-handheld. 3GPP should better align with what is allowed within the current satellite regulatory framework.</a:t>
            </a:r>
          </a:p>
          <a:p>
            <a:r>
              <a:rPr lang="en-GB" sz="1400" u="sng" dirty="0"/>
              <a:t>The lack of this capability is currently severely limiting ongoing NTN deployments and use cases, which are starting with NB-IoT.</a:t>
            </a:r>
          </a:p>
          <a:p>
            <a:pPr marL="0" indent="0">
              <a:buNone/>
            </a:pPr>
            <a:endParaRPr lang="en-GB" sz="1600" b="1" dirty="0"/>
          </a:p>
          <a:p>
            <a:pPr marL="0" indent="0">
              <a:buNone/>
            </a:pPr>
            <a:r>
              <a:rPr lang="en-GB" sz="1600" b="1" dirty="0"/>
              <a:t>Objectives:</a:t>
            </a:r>
            <a:endParaRPr lang="en-GB" sz="1600" dirty="0"/>
          </a:p>
          <a:p>
            <a:pPr>
              <a:lnSpc>
                <a:spcPct val="107000"/>
              </a:lnSpc>
              <a:spcAft>
                <a:spcPts val="800"/>
              </a:spcAft>
            </a:pPr>
            <a:r>
              <a:rPr lang="en-GB" sz="1500" kern="100" dirty="0">
                <a:effectLst/>
                <a:ea typeface="Calibri" panose="020F0502020204030204" pitchFamily="34" charset="0"/>
                <a:cs typeface="Times New Roman" panose="02020603050405020304" pitchFamily="18" charset="0"/>
              </a:rPr>
              <a:t>Taking reference NTN bands 255, 256</a:t>
            </a:r>
            <a:r>
              <a:rPr lang="en-GB" sz="1500" kern="100" dirty="0">
                <a:ea typeface="Calibri" panose="020F0502020204030204" pitchFamily="34" charset="0"/>
                <a:cs typeface="Times New Roman" panose="02020603050405020304" pitchFamily="18" charset="0"/>
              </a:rPr>
              <a:t>, </a:t>
            </a:r>
            <a:r>
              <a:rPr lang="en-GB" sz="1500" kern="100" dirty="0">
                <a:effectLst/>
                <a:ea typeface="Calibri" panose="020F0502020204030204" pitchFamily="34" charset="0"/>
                <a:cs typeface="Times New Roman" panose="02020603050405020304" pitchFamily="18" charset="0"/>
              </a:rPr>
              <a:t>254 and 253 into consideration:</a:t>
            </a:r>
          </a:p>
          <a:p>
            <a:pPr lvl="1" fontAlgn="base">
              <a:lnSpc>
                <a:spcPct val="100000"/>
              </a:lnSpc>
              <a:spcAft>
                <a:spcPts val="800"/>
              </a:spcAft>
            </a:pPr>
            <a:r>
              <a:rPr lang="en-GB" sz="1400" dirty="0"/>
              <a:t>For </a:t>
            </a:r>
            <a:r>
              <a:rPr lang="en-GB" sz="1400" dirty="0" err="1"/>
              <a:t>eMTC</a:t>
            </a:r>
            <a:r>
              <a:rPr lang="en-GB" sz="1400" dirty="0"/>
              <a:t> IoT NTN UEs (Cat M1): Specify support of UE Power class 2 (+26 dBm) for smartphone form factor; Power class 1.5 (+29 dBm) UE Power class 1 (+31 dBm) at least for non-smartphone form factor;</a:t>
            </a:r>
          </a:p>
          <a:p>
            <a:pPr lvl="1" fontAlgn="base">
              <a:lnSpc>
                <a:spcPct val="100000"/>
              </a:lnSpc>
              <a:spcAft>
                <a:spcPts val="800"/>
              </a:spcAft>
            </a:pPr>
            <a:r>
              <a:rPr lang="en-GB" sz="1400" dirty="0"/>
              <a:t>For NB-IoT NTN UEs (Cat NB1, NB2): Specify support for a New UE Power Class with MOP of +26 dBm; and a New Power Class with MOP of +31 dBm;</a:t>
            </a:r>
          </a:p>
          <a:p>
            <a:pPr lvl="1" fontAlgn="base">
              <a:lnSpc>
                <a:spcPct val="100000"/>
              </a:lnSpc>
              <a:spcAft>
                <a:spcPts val="800"/>
              </a:spcAft>
            </a:pPr>
            <a:r>
              <a:rPr lang="en-GB" sz="1400" dirty="0"/>
              <a:t>If necessary, consider aspects related to duty cycle to control Specific Absorption Rate (SAR) for smartphone applications (NB-IoT might be used for smartphones)</a:t>
            </a:r>
          </a:p>
        </p:txBody>
      </p:sp>
      <p:sp>
        <p:nvSpPr>
          <p:cNvPr id="3" name="Footer Placeholder 2">
            <a:extLst>
              <a:ext uri="{FF2B5EF4-FFF2-40B4-BE49-F238E27FC236}">
                <a16:creationId xmlns:a16="http://schemas.microsoft.com/office/drawing/2014/main" id="{16C42E63-E11E-57E9-4BA8-3A2199B6220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16FF72AE-878B-7085-EB77-88FB8087F947}"/>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48236C53-2EB3-E5E5-8C3E-FEAFAD1CE3A7}"/>
              </a:ext>
            </a:extLst>
          </p:cNvPr>
          <p:cNvSpPr>
            <a:spLocks noGrp="1"/>
          </p:cNvSpPr>
          <p:nvPr>
            <p:ph type="title"/>
          </p:nvPr>
        </p:nvSpPr>
        <p:spPr/>
        <p:txBody>
          <a:bodyPr/>
          <a:lstStyle/>
          <a:p>
            <a:r>
              <a:rPr lang="en-GB" b="1" dirty="0"/>
              <a:t>HPUE support for IoT NTN</a:t>
            </a:r>
          </a:p>
        </p:txBody>
      </p:sp>
    </p:spTree>
    <p:extLst>
      <p:ext uri="{BB962C8B-B14F-4D97-AF65-F5344CB8AC3E}">
        <p14:creationId xmlns:p14="http://schemas.microsoft.com/office/powerpoint/2010/main" val="4121735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08B9BB-B45A-3CC4-EDE9-865C70101E0D}"/>
              </a:ext>
            </a:extLst>
          </p:cNvPr>
          <p:cNvSpPr>
            <a:spLocks noGrp="1"/>
          </p:cNvSpPr>
          <p:nvPr>
            <p:ph sz="quarter" idx="12"/>
          </p:nvPr>
        </p:nvSpPr>
        <p:spPr>
          <a:xfrm>
            <a:off x="660400" y="1327888"/>
            <a:ext cx="10871200" cy="3887924"/>
          </a:xfrm>
        </p:spPr>
        <p:txBody>
          <a:bodyPr>
            <a:normAutofit/>
          </a:bodyPr>
          <a:lstStyle/>
          <a:p>
            <a:pPr marL="0" indent="0">
              <a:spcBef>
                <a:spcPts val="600"/>
              </a:spcBef>
              <a:spcAft>
                <a:spcPts val="600"/>
              </a:spcAft>
              <a:buNone/>
            </a:pPr>
            <a:r>
              <a:rPr lang="en-GB" sz="1600" b="1" dirty="0"/>
              <a:t>Background</a:t>
            </a:r>
          </a:p>
          <a:p>
            <a:pPr marL="0" indent="0">
              <a:lnSpc>
                <a:spcPct val="110000"/>
              </a:lnSpc>
              <a:spcBef>
                <a:spcPts val="600"/>
              </a:spcBef>
              <a:buNone/>
            </a:pPr>
            <a:r>
              <a:rPr lang="en-GB" sz="1400" dirty="0"/>
              <a:t>Currently, deployment of NB-IoT within 5G NR carriers is already supported for terrestrial networks as of Rel-16, helping greatly improve spectrum usage efficiency and deployment flexibility. </a:t>
            </a:r>
            <a:r>
              <a:rPr lang="en-US" sz="1400" dirty="0"/>
              <a:t>To support growth of NTN NB-IoT it is necessary to further improve and encourage its network deployment with NTN-NR operation. </a:t>
            </a:r>
          </a:p>
          <a:p>
            <a:pPr marL="0" indent="0">
              <a:lnSpc>
                <a:spcPct val="110000"/>
              </a:lnSpc>
              <a:spcBef>
                <a:spcPts val="600"/>
              </a:spcBef>
              <a:buNone/>
            </a:pPr>
            <a:r>
              <a:rPr lang="en-GB" sz="1400" b="1" dirty="0"/>
              <a:t>This is a key missing feature and low hanging fruit for NTN</a:t>
            </a:r>
            <a:r>
              <a:rPr lang="en-GB" sz="1400" dirty="0"/>
              <a:t>. </a:t>
            </a:r>
          </a:p>
          <a:p>
            <a:pPr marL="0" indent="0">
              <a:spcBef>
                <a:spcPts val="600"/>
              </a:spcBef>
              <a:buNone/>
            </a:pPr>
            <a:endParaRPr lang="en-GB" sz="1600" b="1" dirty="0"/>
          </a:p>
          <a:p>
            <a:pPr marL="0" indent="0">
              <a:spcBef>
                <a:spcPts val="600"/>
              </a:spcBef>
              <a:spcAft>
                <a:spcPts val="600"/>
              </a:spcAft>
              <a:buNone/>
            </a:pPr>
            <a:r>
              <a:rPr lang="en-GB" sz="1600" b="1" dirty="0"/>
              <a:t>Objectives </a:t>
            </a:r>
          </a:p>
          <a:p>
            <a:pPr lvl="1">
              <a:spcBef>
                <a:spcPts val="600"/>
              </a:spcBef>
            </a:pPr>
            <a:r>
              <a:rPr lang="en-US" sz="1400" dirty="0"/>
              <a:t>For NB-IoT operation in NR guard band, baseline assumption is to re-use the conclusions from TR 37.824, where this is treated the same as in-band deployment. RF requirements will not be specified</a:t>
            </a:r>
          </a:p>
          <a:p>
            <a:pPr lvl="1">
              <a:spcBef>
                <a:spcPts val="600"/>
              </a:spcBef>
            </a:pPr>
            <a:r>
              <a:rPr lang="en-GB" sz="1400" dirty="0"/>
              <a:t>No change in NB-IoT vs NR coexistence assumptions</a:t>
            </a:r>
            <a:r>
              <a:rPr lang="en-GB" sz="1400" b="1" dirty="0"/>
              <a:t> </a:t>
            </a:r>
            <a:r>
              <a:rPr lang="en-GB" sz="1400" dirty="0"/>
              <a:t>(TR 37.824)</a:t>
            </a:r>
          </a:p>
          <a:p>
            <a:pPr lvl="1">
              <a:spcBef>
                <a:spcPts val="600"/>
              </a:spcBef>
            </a:pPr>
            <a:r>
              <a:rPr lang="en-GB" sz="1400" dirty="0"/>
              <a:t>Already discussed in Athens RAN4#110</a:t>
            </a:r>
          </a:p>
          <a:p>
            <a:pPr lvl="1"/>
            <a:endParaRPr lang="en-GB" sz="1400" dirty="0"/>
          </a:p>
          <a:p>
            <a:pPr lvl="1"/>
            <a:endParaRPr lang="en-GB" sz="1400" dirty="0"/>
          </a:p>
        </p:txBody>
      </p:sp>
      <p:sp>
        <p:nvSpPr>
          <p:cNvPr id="3" name="Footer Placeholder 2">
            <a:extLst>
              <a:ext uri="{FF2B5EF4-FFF2-40B4-BE49-F238E27FC236}">
                <a16:creationId xmlns:a16="http://schemas.microsoft.com/office/drawing/2014/main" id="{16C42E63-E11E-57E9-4BA8-3A2199B6220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16FF72AE-878B-7085-EB77-88FB8087F947}"/>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48236C53-2EB3-E5E5-8C3E-FEAFAD1CE3A7}"/>
              </a:ext>
            </a:extLst>
          </p:cNvPr>
          <p:cNvSpPr>
            <a:spLocks noGrp="1"/>
          </p:cNvSpPr>
          <p:nvPr>
            <p:ph type="title"/>
          </p:nvPr>
        </p:nvSpPr>
        <p:spPr/>
        <p:txBody>
          <a:bodyPr>
            <a:normAutofit/>
          </a:bodyPr>
          <a:lstStyle/>
          <a:p>
            <a:r>
              <a:rPr lang="en-US" b="1" dirty="0"/>
              <a:t>In-Band NB-IoT NTN with NR same SAN  </a:t>
            </a:r>
            <a:endParaRPr lang="en-GB" b="1" dirty="0"/>
          </a:p>
        </p:txBody>
      </p:sp>
    </p:spTree>
    <p:extLst>
      <p:ext uri="{BB962C8B-B14F-4D97-AF65-F5344CB8AC3E}">
        <p14:creationId xmlns:p14="http://schemas.microsoft.com/office/powerpoint/2010/main" val="3855928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D767AA-AE33-F3D7-82BF-48B2ED7467FC}"/>
              </a:ext>
            </a:extLst>
          </p:cNvPr>
          <p:cNvSpPr>
            <a:spLocks noGrp="1"/>
          </p:cNvSpPr>
          <p:nvPr>
            <p:ph sz="quarter" idx="12"/>
          </p:nvPr>
        </p:nvSpPr>
        <p:spPr>
          <a:xfrm>
            <a:off x="660400" y="1502882"/>
            <a:ext cx="10673127" cy="2423865"/>
          </a:xfrm>
        </p:spPr>
        <p:txBody>
          <a:bodyPr>
            <a:normAutofit/>
          </a:bodyPr>
          <a:lstStyle/>
          <a:p>
            <a:pPr marL="0" indent="0">
              <a:buNone/>
            </a:pPr>
            <a:r>
              <a:rPr lang="en-GB" sz="1600" b="1" dirty="0"/>
              <a:t>Background</a:t>
            </a:r>
          </a:p>
          <a:p>
            <a:r>
              <a:rPr lang="en-GB" sz="1400" dirty="0"/>
              <a:t>Between L and S bands, it is expected that a relatively large amount of spectrum will be available for NR NTN, however, different blocks of spectrums might not necessarily be contiguous, at least in the initial part of the service lifetime.</a:t>
            </a:r>
          </a:p>
          <a:p>
            <a:r>
              <a:rPr lang="en-GB" sz="1400" dirty="0"/>
              <a:t>NTN Operators may have access to both L and S band spectrum blocks (e.g. n256 and n255), deployable from the same SAN and combining spectrum bands could significantly increase User Experienced Throughput</a:t>
            </a:r>
          </a:p>
          <a:p>
            <a:r>
              <a:rPr lang="en-GB" sz="1400" dirty="0"/>
              <a:t>NR NTN link budget is very challenged, especially in UL from handheld UE.  </a:t>
            </a:r>
            <a:r>
              <a:rPr lang="en-GB" sz="1400" dirty="0">
                <a:sym typeface="Wingdings" panose="05000000000000000000" pitchFamily="2" charset="2"/>
              </a:rPr>
              <a:t> </a:t>
            </a:r>
            <a:r>
              <a:rPr lang="en-GB" sz="1400" dirty="0"/>
              <a:t>Allocation of UL CC to different PAs in the same UE (same or different band) could significantly improve the available BW and resulting UL user throughput.</a:t>
            </a:r>
          </a:p>
          <a:p>
            <a:pPr marL="0" indent="0">
              <a:buNone/>
            </a:pPr>
            <a:endParaRPr lang="en-GB" sz="1400" dirty="0"/>
          </a:p>
        </p:txBody>
      </p:sp>
      <p:sp>
        <p:nvSpPr>
          <p:cNvPr id="3" name="Title 2">
            <a:extLst>
              <a:ext uri="{FF2B5EF4-FFF2-40B4-BE49-F238E27FC236}">
                <a16:creationId xmlns:a16="http://schemas.microsoft.com/office/drawing/2014/main" id="{1377A4EC-E988-6D45-0B8E-3133E7E1673B}"/>
              </a:ext>
            </a:extLst>
          </p:cNvPr>
          <p:cNvSpPr>
            <a:spLocks noGrp="1"/>
          </p:cNvSpPr>
          <p:nvPr>
            <p:ph type="title"/>
          </p:nvPr>
        </p:nvSpPr>
        <p:spPr/>
        <p:txBody>
          <a:bodyPr/>
          <a:lstStyle/>
          <a:p>
            <a:r>
              <a:rPr lang="en-GB" b="1" dirty="0"/>
              <a:t>NTN-NTN Intra-SAN Carrier Aggregation (CA)</a:t>
            </a:r>
          </a:p>
        </p:txBody>
      </p:sp>
      <p:sp>
        <p:nvSpPr>
          <p:cNvPr id="20" name="TextBox 19">
            <a:extLst>
              <a:ext uri="{FF2B5EF4-FFF2-40B4-BE49-F238E27FC236}">
                <a16:creationId xmlns:a16="http://schemas.microsoft.com/office/drawing/2014/main" id="{7B6B9F68-2E0E-DDCA-4C04-CC03BF94D8D4}"/>
              </a:ext>
            </a:extLst>
          </p:cNvPr>
          <p:cNvSpPr txBox="1"/>
          <p:nvPr/>
        </p:nvSpPr>
        <p:spPr>
          <a:xfrm>
            <a:off x="701180" y="3681708"/>
            <a:ext cx="10934350" cy="2800767"/>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Objectives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Identify and, if necessary, specify any missing requirements in order to support NTN-NTN intra-SAN Carrier </a:t>
            </a:r>
            <a:r>
              <a:rPr kumimoji="0" lang="en-GB" sz="1400" b="0" i="0" u="none" strike="noStrike" kern="1200" cap="none" spc="0" normalizeH="0" baseline="0" noProof="0" dirty="0" err="1">
                <a:ln>
                  <a:noFill/>
                </a:ln>
                <a:solidFill>
                  <a:prstClr val="black"/>
                </a:solidFill>
                <a:effectLst/>
                <a:uLnTx/>
                <a:uFillTx/>
                <a:latin typeface="Calibri" panose="020F0502020204030204"/>
                <a:ea typeface="+mn-ea"/>
                <a:cs typeface="+mn-cs"/>
              </a:rPr>
              <a:t>Aggergation</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 (CA), both intra-band and inter-band, with an initial focus on bands n255 and n256</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Both DL and UL CA must be supported  </a:t>
            </a: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UL leveraging 2 TX PAs independently on the UE</a:t>
            </a: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The following CA combinations should be considered in priority as a starting point (to be specified including UL CA combinations):</a:t>
            </a:r>
          </a:p>
          <a:p>
            <a:pPr marL="800100" marR="0" lvl="1" indent="-342900" algn="l" defTabSz="914400" rtl="0" eaLnBrk="1" fontAlgn="auto" latinLnBrk="0" hangingPunct="1">
              <a:lnSpc>
                <a:spcPct val="90000"/>
              </a:lnSpc>
              <a:spcBef>
                <a:spcPts val="500"/>
              </a:spcBef>
              <a:spcAft>
                <a:spcPts val="0"/>
              </a:spcAft>
              <a:buClrTx/>
              <a:buSzTx/>
              <a:buFont typeface="+mj-lt"/>
              <a:buAutoNum type="arabicPeriod"/>
              <a:tabLst/>
              <a:defRPr/>
            </a:pPr>
            <a:r>
              <a:rPr kumimoji="0" lang="pt-BR" sz="1200" b="0" i="0" u="none" strike="noStrike" kern="1200" cap="none" spc="0" normalizeH="0" baseline="0" noProof="0" dirty="0">
                <a:ln>
                  <a:noFill/>
                </a:ln>
                <a:solidFill>
                  <a:prstClr val="black"/>
                </a:solidFill>
                <a:effectLst/>
                <a:uLnTx/>
                <a:uFillTx/>
                <a:latin typeface="Calibri" panose="020F0502020204030204"/>
                <a:ea typeface="+mn-ea"/>
                <a:cs typeface="+mn-cs"/>
              </a:rPr>
              <a:t>Intra-band non-contiguous (DL and UL)</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pt-BR" sz="1100" b="0" i="0" u="none" strike="noStrike" kern="1200" cap="none" spc="0" normalizeH="0" baseline="0" noProof="0" dirty="0">
                <a:ln>
                  <a:noFill/>
                </a:ln>
                <a:solidFill>
                  <a:prstClr val="black"/>
                </a:solidFill>
                <a:effectLst/>
                <a:uLnTx/>
                <a:uFillTx/>
                <a:latin typeface="Calibri" panose="020F0502020204030204"/>
                <a:ea typeface="+mn-ea"/>
                <a:cs typeface="+mn-cs"/>
              </a:rPr>
              <a:t>CA_n255(2A) </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pt-BR" sz="1100" b="0" i="0" u="none" strike="noStrike" kern="1200" cap="none" spc="0" normalizeH="0" baseline="0" noProof="0" dirty="0">
                <a:ln>
                  <a:noFill/>
                </a:ln>
                <a:solidFill>
                  <a:prstClr val="black"/>
                </a:solidFill>
                <a:effectLst/>
                <a:uLnTx/>
                <a:uFillTx/>
                <a:latin typeface="Calibri" panose="020F0502020204030204"/>
                <a:ea typeface="+mn-ea"/>
                <a:cs typeface="+mn-cs"/>
              </a:rPr>
              <a:t>CA_n256(2A) </a:t>
            </a:r>
          </a:p>
          <a:p>
            <a:pPr marL="800100" marR="0" lvl="1" indent="-342900" algn="l" defTabSz="914400" rtl="0" eaLnBrk="1" fontAlgn="auto" latinLnBrk="0" hangingPunct="1">
              <a:lnSpc>
                <a:spcPct val="90000"/>
              </a:lnSpc>
              <a:spcBef>
                <a:spcPts val="500"/>
              </a:spcBef>
              <a:spcAft>
                <a:spcPts val="0"/>
              </a:spcAft>
              <a:buClrTx/>
              <a:buSzTx/>
              <a:buFont typeface="+mj-lt"/>
              <a:buAutoNum type="arabicPeriod"/>
              <a:tabLst/>
              <a:defRPr/>
            </a:pPr>
            <a:r>
              <a:rPr kumimoji="0" lang="pt-BR" sz="1200" b="0" i="0" u="none" strike="noStrike" kern="1200" cap="none" spc="0" normalizeH="0" baseline="0" noProof="0" dirty="0">
                <a:ln>
                  <a:noFill/>
                </a:ln>
                <a:solidFill>
                  <a:prstClr val="black"/>
                </a:solidFill>
                <a:effectLst/>
                <a:uLnTx/>
                <a:uFillTx/>
                <a:latin typeface="Calibri" panose="020F0502020204030204"/>
                <a:ea typeface="+mn-ea"/>
                <a:cs typeface="+mn-cs"/>
              </a:rPr>
              <a:t>Inter-band (DL and UL)</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pt-BR" sz="1100" b="0" i="0" u="none" strike="noStrike" kern="1200" cap="none" spc="0" normalizeH="0" baseline="0" noProof="0" dirty="0">
                <a:ln>
                  <a:noFill/>
                </a:ln>
                <a:solidFill>
                  <a:prstClr val="black"/>
                </a:solidFill>
                <a:effectLst/>
                <a:uLnTx/>
                <a:uFillTx/>
                <a:latin typeface="Calibri" panose="020F0502020204030204"/>
                <a:ea typeface="+mn-ea"/>
                <a:cs typeface="+mn-cs"/>
              </a:rPr>
              <a:t>CA_n255A-n256A</a:t>
            </a: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pt-BR" sz="1100" b="0" i="0" u="none" strike="noStrike" kern="1200" cap="none" spc="0" normalizeH="0" baseline="0" noProof="0" dirty="0">
                <a:ln>
                  <a:noFill/>
                </a:ln>
                <a:solidFill>
                  <a:prstClr val="black"/>
                </a:solidFill>
                <a:effectLst/>
                <a:uLnTx/>
                <a:uFillTx/>
                <a:latin typeface="Calibri" panose="020F0502020204030204"/>
                <a:ea typeface="+mn-ea"/>
                <a:cs typeface="+mn-cs"/>
              </a:rPr>
              <a:t>CA</a:t>
            </a:r>
            <a:r>
              <a:rPr kumimoji="0" lang="pt-BR" sz="1100" b="0" i="0" u="none" strike="noStrike" kern="1200" cap="none" spc="0" normalizeH="0" baseline="0" noProof="0">
                <a:ln>
                  <a:noFill/>
                </a:ln>
                <a:solidFill>
                  <a:prstClr val="black"/>
                </a:solidFill>
                <a:effectLst/>
                <a:uLnTx/>
                <a:uFillTx/>
                <a:latin typeface="Calibri" panose="020F0502020204030204"/>
                <a:ea typeface="+mn-ea"/>
                <a:cs typeface="+mn-cs"/>
              </a:rPr>
              <a:t>_n256A-n255A</a:t>
            </a:r>
            <a:endParaRPr lang="en-GB" sz="1600" dirty="0"/>
          </a:p>
        </p:txBody>
      </p:sp>
    </p:spTree>
    <p:extLst>
      <p:ext uri="{BB962C8B-B14F-4D97-AF65-F5344CB8AC3E}">
        <p14:creationId xmlns:p14="http://schemas.microsoft.com/office/powerpoint/2010/main" val="1534721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FD1B50-B235-4B6B-E9A4-514E74455E65}"/>
              </a:ext>
            </a:extLst>
          </p:cNvPr>
          <p:cNvSpPr>
            <a:spLocks noGrp="1"/>
          </p:cNvSpPr>
          <p:nvPr>
            <p:ph sz="quarter" idx="12"/>
          </p:nvPr>
        </p:nvSpPr>
        <p:spPr>
          <a:xfrm>
            <a:off x="660400" y="1317626"/>
            <a:ext cx="8374543" cy="3011094"/>
          </a:xfrm>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a typeface="Calibri" panose="020F0502020204030204" pitchFamily="34" charset="0"/>
                <a:cs typeface="Times New Roman" panose="02020603050405020304" pitchFamily="18" charset="0"/>
              </a:rPr>
              <a:t>Current NTN spectrum bands are in many cases already hosting some legacy services (to varying degrees)</a:t>
            </a:r>
          </a:p>
          <a:p>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total potential available spectrum for NTN is quite significant, but it may be interrupted by some legacy services.</a:t>
            </a:r>
          </a:p>
          <a:p>
            <a:pPr lvl="1"/>
            <a:r>
              <a:rPr lang="en-GB" sz="1200" kern="100" dirty="0">
                <a:ea typeface="Calibri" panose="020F0502020204030204" pitchFamily="34" charset="0"/>
                <a:cs typeface="Times New Roman" panose="02020603050405020304" pitchFamily="18" charset="0"/>
              </a:rPr>
              <a:t>Some chunks may be available that are just slightly smaller than a full NR channel BW, and would work best aggregated with a parent channel</a:t>
            </a:r>
          </a:p>
          <a:p>
            <a:r>
              <a:rPr lang="en-GB" sz="1400" kern="100" dirty="0">
                <a:effectLst/>
                <a:ea typeface="Calibri" panose="020F0502020204030204" pitchFamily="34" charset="0"/>
                <a:cs typeface="Times New Roman" panose="02020603050405020304" pitchFamily="18" charset="0"/>
              </a:rPr>
              <a:t>An NTN operator may specify a wider NR system </a:t>
            </a:r>
            <a:r>
              <a:rPr lang="en-GB" sz="1400" kern="100" dirty="0">
                <a:ea typeface="Calibri" panose="020F0502020204030204" pitchFamily="34" charset="0"/>
                <a:cs typeface="Times New Roman" panose="02020603050405020304" pitchFamily="18" charset="0"/>
              </a:rPr>
              <a:t>bandwidth and schedule signalling and user data around existing legacy services, but currently this is mostly left to implementation, and there are no explicit mechanisms to facilitate this mode of operation</a:t>
            </a:r>
          </a:p>
          <a:p>
            <a:r>
              <a:rPr lang="en-GB" sz="1400" kern="100" dirty="0">
                <a:effectLst/>
                <a:ea typeface="Calibri" panose="020F0502020204030204" pitchFamily="34" charset="0"/>
                <a:cs typeface="Times New Roman" panose="02020603050405020304" pitchFamily="18" charset="0"/>
              </a:rPr>
              <a:t>Although the NTN scenarios for fragmented </a:t>
            </a:r>
            <a:r>
              <a:rPr lang="en-GB" sz="1400" kern="100" dirty="0">
                <a:ea typeface="Calibri" panose="020F0502020204030204" pitchFamily="34" charset="0"/>
                <a:cs typeface="Times New Roman" panose="02020603050405020304" pitchFamily="18" charset="0"/>
              </a:rPr>
              <a:t>spectrum will be different from TN, there are a lot of commonalities and work that can benefit both TN and NTN</a:t>
            </a:r>
          </a:p>
        </p:txBody>
      </p:sp>
      <p:sp>
        <p:nvSpPr>
          <p:cNvPr id="3" name="Title 2">
            <a:extLst>
              <a:ext uri="{FF2B5EF4-FFF2-40B4-BE49-F238E27FC236}">
                <a16:creationId xmlns:a16="http://schemas.microsoft.com/office/drawing/2014/main" id="{6C213D90-1E68-325A-3893-59EE7C7D9007}"/>
              </a:ext>
            </a:extLst>
          </p:cNvPr>
          <p:cNvSpPr>
            <a:spLocks noGrp="1"/>
          </p:cNvSpPr>
          <p:nvPr>
            <p:ph type="title"/>
          </p:nvPr>
        </p:nvSpPr>
        <p:spPr/>
        <p:txBody>
          <a:bodyPr/>
          <a:lstStyle/>
          <a:p>
            <a:r>
              <a:rPr lang="en-GB" b="1" dirty="0"/>
              <a:t>Support for fragmented spectrum</a:t>
            </a:r>
          </a:p>
        </p:txBody>
      </p:sp>
      <p:sp>
        <p:nvSpPr>
          <p:cNvPr id="4" name="Rectangle 3">
            <a:extLst>
              <a:ext uri="{FF2B5EF4-FFF2-40B4-BE49-F238E27FC236}">
                <a16:creationId xmlns:a16="http://schemas.microsoft.com/office/drawing/2014/main" id="{CE7EB742-5288-F3C8-30AE-4DDF64D5531B}"/>
              </a:ext>
            </a:extLst>
          </p:cNvPr>
          <p:cNvSpPr/>
          <p:nvPr/>
        </p:nvSpPr>
        <p:spPr>
          <a:xfrm>
            <a:off x="9449640" y="2061003"/>
            <a:ext cx="1070154" cy="622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5 MHz CH</a:t>
            </a:r>
            <a:endParaRPr lang="en-GB" sz="1100" dirty="0"/>
          </a:p>
        </p:txBody>
      </p:sp>
      <p:pic>
        <p:nvPicPr>
          <p:cNvPr id="5" name="Picture 4">
            <a:extLst>
              <a:ext uri="{FF2B5EF4-FFF2-40B4-BE49-F238E27FC236}">
                <a16:creationId xmlns:a16="http://schemas.microsoft.com/office/drawing/2014/main" id="{7FC873B8-9EBE-3CA9-18B1-DBF6B5D3B9C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679498" flipH="1">
            <a:off x="10049167" y="974859"/>
            <a:ext cx="736542" cy="736542"/>
          </a:xfrm>
          <a:prstGeom prst="rect">
            <a:avLst/>
          </a:prstGeom>
        </p:spPr>
      </p:pic>
      <p:cxnSp>
        <p:nvCxnSpPr>
          <p:cNvPr id="7" name="Straight Connector 6">
            <a:extLst>
              <a:ext uri="{FF2B5EF4-FFF2-40B4-BE49-F238E27FC236}">
                <a16:creationId xmlns:a16="http://schemas.microsoft.com/office/drawing/2014/main" id="{112235BC-FA99-2428-D6C8-2D0F79185C35}"/>
              </a:ext>
            </a:extLst>
          </p:cNvPr>
          <p:cNvCxnSpPr>
            <a:cxnSpLocks/>
          </p:cNvCxnSpPr>
          <p:nvPr/>
        </p:nvCxnSpPr>
        <p:spPr>
          <a:xfrm>
            <a:off x="9261446" y="2061003"/>
            <a:ext cx="2860646" cy="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41071CEA-43FD-449C-9685-F24A1DB17BB4}"/>
              </a:ext>
            </a:extLst>
          </p:cNvPr>
          <p:cNvSpPr/>
          <p:nvPr/>
        </p:nvSpPr>
        <p:spPr>
          <a:xfrm>
            <a:off x="11265249" y="2061003"/>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2 MHz block</a:t>
            </a:r>
            <a:endParaRPr lang="en-GB" sz="1050" dirty="0"/>
          </a:p>
        </p:txBody>
      </p:sp>
      <p:sp>
        <p:nvSpPr>
          <p:cNvPr id="10" name="Rectangle 9">
            <a:extLst>
              <a:ext uri="{FF2B5EF4-FFF2-40B4-BE49-F238E27FC236}">
                <a16:creationId xmlns:a16="http://schemas.microsoft.com/office/drawing/2014/main" id="{994D60C8-A93D-2493-10EF-9B0FFC55F7D3}"/>
              </a:ext>
            </a:extLst>
          </p:cNvPr>
          <p:cNvSpPr/>
          <p:nvPr/>
        </p:nvSpPr>
        <p:spPr>
          <a:xfrm>
            <a:off x="9387281" y="2061002"/>
            <a:ext cx="2491530" cy="7829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6929646-AB92-BD5B-8788-7C7DEBA68382}"/>
              </a:ext>
            </a:extLst>
          </p:cNvPr>
          <p:cNvSpPr/>
          <p:nvPr/>
        </p:nvSpPr>
        <p:spPr>
          <a:xfrm>
            <a:off x="9780398" y="2491846"/>
            <a:ext cx="431870" cy="1675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schemeClr val="bg1"/>
                </a:solidFill>
                <a:latin typeface="+mj-lt"/>
              </a:rPr>
              <a:t>SSB</a:t>
            </a:r>
          </a:p>
        </p:txBody>
      </p:sp>
      <p:pic>
        <p:nvPicPr>
          <p:cNvPr id="12" name="Content Placeholder 9">
            <a:extLst>
              <a:ext uri="{FF2B5EF4-FFF2-40B4-BE49-F238E27FC236}">
                <a16:creationId xmlns:a16="http://schemas.microsoft.com/office/drawing/2014/main" id="{3DB4E8FF-1A5F-A9B6-61C5-95E0038E65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06744" y="3493876"/>
            <a:ext cx="502072" cy="502072"/>
          </a:xfrm>
          <a:prstGeom prst="rect">
            <a:avLst/>
          </a:prstGeom>
        </p:spPr>
      </p:pic>
      <p:grpSp>
        <p:nvGrpSpPr>
          <p:cNvPr id="13" name="Group 12">
            <a:extLst>
              <a:ext uri="{FF2B5EF4-FFF2-40B4-BE49-F238E27FC236}">
                <a16:creationId xmlns:a16="http://schemas.microsoft.com/office/drawing/2014/main" id="{5D63975F-B281-AE06-D8DC-6692C069446E}"/>
              </a:ext>
            </a:extLst>
          </p:cNvPr>
          <p:cNvGrpSpPr/>
          <p:nvPr/>
        </p:nvGrpSpPr>
        <p:grpSpPr>
          <a:xfrm>
            <a:off x="9414749" y="3158483"/>
            <a:ext cx="2491530" cy="270517"/>
            <a:chOff x="10893435" y="3373861"/>
            <a:chExt cx="667305" cy="270517"/>
          </a:xfrm>
        </p:grpSpPr>
        <p:cxnSp>
          <p:nvCxnSpPr>
            <p:cNvPr id="14" name="Straight Connector 13">
              <a:extLst>
                <a:ext uri="{FF2B5EF4-FFF2-40B4-BE49-F238E27FC236}">
                  <a16:creationId xmlns:a16="http://schemas.microsoft.com/office/drawing/2014/main" id="{97094235-E1AD-911B-F1E6-F9C167089F19}"/>
                </a:ext>
              </a:extLst>
            </p:cNvPr>
            <p:cNvCxnSpPr>
              <a:cxnSpLocks/>
            </p:cNvCxnSpPr>
            <p:nvPr/>
          </p:nvCxnSpPr>
          <p:spPr>
            <a:xfrm>
              <a:off x="10893435"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ECE49695-63E0-1446-2894-8CB1AD3AC065}"/>
                </a:ext>
              </a:extLst>
            </p:cNvPr>
            <p:cNvCxnSpPr>
              <a:cxnSpLocks/>
            </p:cNvCxnSpPr>
            <p:nvPr/>
          </p:nvCxnSpPr>
          <p:spPr>
            <a:xfrm>
              <a:off x="11560740"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4DA993A1-46B9-0FA1-E2A6-CD468B661C44}"/>
                </a:ext>
              </a:extLst>
            </p:cNvPr>
            <p:cNvCxnSpPr/>
            <p:nvPr/>
          </p:nvCxnSpPr>
          <p:spPr>
            <a:xfrm flipH="1">
              <a:off x="10893435" y="3517648"/>
              <a:ext cx="66582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6A5BF116-5DF2-F4B7-49C9-4B9EB6D724DC}"/>
              </a:ext>
            </a:extLst>
          </p:cNvPr>
          <p:cNvSpPr txBox="1"/>
          <p:nvPr/>
        </p:nvSpPr>
        <p:spPr>
          <a:xfrm>
            <a:off x="10034769" y="3444242"/>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UE BW </a:t>
            </a:r>
          </a:p>
        </p:txBody>
      </p:sp>
      <p:sp>
        <p:nvSpPr>
          <p:cNvPr id="19" name="TextBox 18">
            <a:extLst>
              <a:ext uri="{FF2B5EF4-FFF2-40B4-BE49-F238E27FC236}">
                <a16:creationId xmlns:a16="http://schemas.microsoft.com/office/drawing/2014/main" id="{80BA5035-BFA5-23A1-B20D-3D0CEB3FCCA2}"/>
              </a:ext>
            </a:extLst>
          </p:cNvPr>
          <p:cNvSpPr txBox="1"/>
          <p:nvPr/>
        </p:nvSpPr>
        <p:spPr>
          <a:xfrm>
            <a:off x="10076529" y="2800709"/>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a:t>
            </a:r>
          </a:p>
        </p:txBody>
      </p:sp>
      <p:sp>
        <p:nvSpPr>
          <p:cNvPr id="23" name="TextBox 22">
            <a:extLst>
              <a:ext uri="{FF2B5EF4-FFF2-40B4-BE49-F238E27FC236}">
                <a16:creationId xmlns:a16="http://schemas.microsoft.com/office/drawing/2014/main" id="{C6E78918-F326-DB68-B4F7-0A02B6EB8963}"/>
              </a:ext>
            </a:extLst>
          </p:cNvPr>
          <p:cNvSpPr txBox="1"/>
          <p:nvPr/>
        </p:nvSpPr>
        <p:spPr>
          <a:xfrm>
            <a:off x="660399" y="4304254"/>
            <a:ext cx="10646607" cy="1604029"/>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prstClr val="black"/>
                </a:solidFill>
                <a:effectLst/>
                <a:uLnTx/>
                <a:uFillTx/>
                <a:latin typeface="Calibri" panose="020F0502020204030204"/>
                <a:ea typeface="+mn-ea"/>
                <a:cs typeface="+mn-cs"/>
              </a:rPr>
              <a:t>Objectives: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Study the possible enhancements required to facilitate spectrum utilization of fragmented spectrum blocks across a wider frequency band through single wider Component Carriers, where frequency allocations might be interrupted by other allocations for NTN or other legacy services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Include grouping of spectrum blocks that might be smaller than the minimum NR Channel BW with other allocated Channels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NTN scenarios for fragmented spectrum usage can be combined with any TN studies on improved usage of fragmented spectrum</a:t>
            </a:r>
          </a:p>
        </p:txBody>
      </p:sp>
    </p:spTree>
    <p:extLst>
      <p:ext uri="{BB962C8B-B14F-4D97-AF65-F5344CB8AC3E}">
        <p14:creationId xmlns:p14="http://schemas.microsoft.com/office/powerpoint/2010/main" val="305589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customXml/itemProps2.xml><?xml version="1.0" encoding="utf-8"?>
<ds:datastoreItem xmlns:ds="http://schemas.openxmlformats.org/officeDocument/2006/customXml" ds:itemID="{9537C7D8-8FA8-48BA-B00A-30F2AE2087BD}">
  <ds:schemaRefs>
    <ds:schemaRef ds:uri="http://schemas.microsoft.com/sharepoint/v3/contenttype/forms"/>
  </ds:schemaRefs>
</ds:datastoreItem>
</file>

<file path=customXml/itemProps3.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737</TotalTime>
  <Words>1696</Words>
  <Application>Microsoft Office PowerPoint</Application>
  <PresentationFormat>Widescreen</PresentationFormat>
  <Paragraphs>112</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Wingdings</vt:lpstr>
      <vt:lpstr>Office Theme</vt:lpstr>
      <vt:lpstr>MSS Satellite operator RAN4-led non-spectrum priorities for NTN Evolution in Release 19</vt:lpstr>
      <vt:lpstr>NR NTN Operator Priorities</vt:lpstr>
      <vt:lpstr>IoT NTN Operator Priorities</vt:lpstr>
      <vt:lpstr>NR NTN less than 5 MHz </vt:lpstr>
      <vt:lpstr>HPUE support for NR NTN</vt:lpstr>
      <vt:lpstr>HPUE support for IoT NTN</vt:lpstr>
      <vt:lpstr>In-Band NB-IoT NTN with NR same SAN  </vt:lpstr>
      <vt:lpstr>NTN-NTN Intra-SAN Carrier Aggregation (CA)</vt:lpstr>
      <vt:lpstr>Support for fragmented spectrum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2</cp:revision>
  <dcterms:created xsi:type="dcterms:W3CDTF">2024-03-07T14:20:32Z</dcterms:created>
  <dcterms:modified xsi:type="dcterms:W3CDTF">2024-03-11T20:19:17Z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