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handoutMasterIdLst>
    <p:handoutMasterId r:id="rId9"/>
  </p:handoutMasterIdLst>
  <p:sldIdLst>
    <p:sldId id="360" r:id="rId5"/>
    <p:sldId id="379" r:id="rId6"/>
    <p:sldId id="381" r:id="rId7"/>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301D5E1-C97C-474F-945C-6041472D31A2}">
          <p14:sldIdLst>
            <p14:sldId id="360"/>
            <p14:sldId id="379"/>
            <p14:sldId id="38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05" autoAdjust="0"/>
    <p:restoredTop sz="94714" autoAdjust="0"/>
  </p:normalViewPr>
  <p:slideViewPr>
    <p:cSldViewPr snapToGrid="0">
      <p:cViewPr varScale="1">
        <p:scale>
          <a:sx n="105" d="100"/>
          <a:sy n="105" d="100"/>
        </p:scale>
        <p:origin x="63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6" d="100"/>
          <a:sy n="76" d="100"/>
        </p:scale>
        <p:origin x="1291" y="8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2024/3/11</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2024/3/11</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2</a:t>
            </a:fld>
            <a:endParaRPr kumimoji="1" lang="ja-JP" altLang="en-US"/>
          </a:p>
        </p:txBody>
      </p:sp>
    </p:spTree>
    <p:extLst>
      <p:ext uri="{BB962C8B-B14F-4D97-AF65-F5344CB8AC3E}">
        <p14:creationId xmlns:p14="http://schemas.microsoft.com/office/powerpoint/2010/main" val="3709127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3</a:t>
            </a:fld>
            <a:endParaRPr kumimoji="1" lang="ja-JP" altLang="en-US"/>
          </a:p>
        </p:txBody>
      </p:sp>
    </p:spTree>
    <p:extLst>
      <p:ext uri="{BB962C8B-B14F-4D97-AF65-F5344CB8AC3E}">
        <p14:creationId xmlns:p14="http://schemas.microsoft.com/office/powerpoint/2010/main" val="242235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1" y="1920806"/>
            <a:ext cx="5929312" cy="2195512"/>
          </a:xfrm>
          <a:prstGeom prst="rect">
            <a:avLst/>
          </a:prstGeom>
        </p:spPr>
        <p:txBody>
          <a:bodyPr/>
          <a:lstStyle>
            <a:lvl1pPr>
              <a:defRPr sz="6400">
                <a:solidFill>
                  <a:schemeClr val="tx1"/>
                </a:solidFill>
                <a:latin typeface="Samsung Sharp Sans Bold" pitchFamily="2" charset="0"/>
              </a:defRPr>
            </a:lvl1pPr>
          </a:lstStyle>
          <a:p>
            <a:pPr lvl="0"/>
            <a:r>
              <a:rPr kumimoji="1" lang="en-US" altLang="ja-JP" dirty="0"/>
              <a:t>Edit Master text style</a:t>
            </a:r>
          </a:p>
        </p:txBody>
      </p:sp>
      <p:sp>
        <p:nvSpPr>
          <p:cNvPr id="15" name="Rectangle 14">
            <a:extLst>
              <a:ext uri="{FF2B5EF4-FFF2-40B4-BE49-F238E27FC236}">
                <a16:creationId xmlns:a16="http://schemas.microsoft.com/office/drawing/2014/main" id="{DEFF562B-1184-DA44-A362-B28543F65D6B}"/>
              </a:ext>
            </a:extLst>
          </p:cNvPr>
          <p:cNvSpPr/>
          <p:nvPr userDrawn="1"/>
        </p:nvSpPr>
        <p:spPr>
          <a:xfrm>
            <a:off x="241912" y="254511"/>
            <a:ext cx="5067703" cy="600164"/>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a:t>
            </a:r>
            <a:r>
              <a:rPr kumimoji="1" lang="en-US" altLang="ja-JP" sz="1500" baseline="0" dirty="0">
                <a:latin typeface="SamsungOne 700" panose="020B0803030303020204" pitchFamily="34" charset="0"/>
                <a:ea typeface="SamsungOne 700" panose="020B0803030303020204" pitchFamily="34" charset="0"/>
              </a:rPr>
              <a:t> TSG </a:t>
            </a:r>
            <a:r>
              <a:rPr kumimoji="1" lang="en-US" altLang="ja-JP" sz="1500" baseline="0" dirty="0" err="1">
                <a:latin typeface="SamsungOne 700" panose="020B0803030303020204" pitchFamily="34" charset="0"/>
                <a:ea typeface="SamsungOne 700" panose="020B0803030303020204" pitchFamily="34" charset="0"/>
              </a:rPr>
              <a:t>RAN</a:t>
            </a:r>
            <a:r>
              <a:rPr kumimoji="1" lang="en-US" altLang="zh-CN" sz="1500" baseline="0" dirty="0" err="1">
                <a:latin typeface="SamsungOne 700" panose="020B0803030303020204" pitchFamily="34" charset="0"/>
                <a:ea typeface="SamsungOne 700" panose="020B0803030303020204" pitchFamily="34" charset="0"/>
              </a:rPr>
              <a:t>#103</a:t>
            </a:r>
            <a:endParaRPr kumimoji="1" lang="en-US" altLang="zh-CN" sz="1500" baseline="0" dirty="0">
              <a:latin typeface="SamsungOne 700" panose="020B0803030303020204" pitchFamily="34" charset="0"/>
              <a:ea typeface="SamsungOne 700" panose="020B0803030303020204" pitchFamily="34" charset="0"/>
            </a:endParaRPr>
          </a:p>
          <a:p>
            <a:pPr marL="0" marR="0" lvl="0" indent="0" algn="l" defTabSz="554389" rtl="0" eaLnBrk="1" fontAlgn="auto" latinLnBrk="0" hangingPunct="0">
              <a:lnSpc>
                <a:spcPct val="100000"/>
              </a:lnSpc>
              <a:spcBef>
                <a:spcPts val="0"/>
              </a:spcBef>
              <a:spcAft>
                <a:spcPts val="900"/>
              </a:spcAft>
              <a:buClrTx/>
              <a:buSzTx/>
              <a:buFontTx/>
              <a:buNone/>
              <a:tabLst/>
              <a:defRPr/>
            </a:pPr>
            <a:r>
              <a:rPr lang="en-US" sz="1800" b="1" kern="1200" dirty="0">
                <a:solidFill>
                  <a:schemeClr val="tx1"/>
                </a:solidFill>
                <a:effectLst/>
                <a:latin typeface="Arial" panose="020B0604020202020204" pitchFamily="34" charset="0"/>
                <a:cs typeface="+mn-cs"/>
              </a:rPr>
              <a:t>Maastricht</a:t>
            </a:r>
            <a:r>
              <a:rPr lang="en-GB" sz="1800" b="1" dirty="0">
                <a:effectLst/>
                <a:latin typeface="Arial" panose="020B0604020202020204" pitchFamily="34" charset="0"/>
                <a:ea typeface="Times New Roman" panose="02020603050405020304" pitchFamily="18" charset="0"/>
              </a:rPr>
              <a:t>, Netherlands, March 18-21, 2024</a:t>
            </a:r>
            <a:endParaRPr lang="en-US" sz="1800" dirty="0">
              <a:effectLst/>
              <a:latin typeface="Times New Roman" panose="02020603050405020304" pitchFamily="18" charset="0"/>
              <a:ea typeface="Times New Roman" panose="02020603050405020304" pitchFamily="18" charset="0"/>
            </a:endParaRP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 Placeholder 3">
            <a:extLst>
              <a:ext uri="{FF2B5EF4-FFF2-40B4-BE49-F238E27FC236}">
                <a16:creationId xmlns:a16="http://schemas.microsoft.com/office/drawing/2014/main" id="{7165FE2C-5F1E-40C7-A167-8A0935D619CB}"/>
              </a:ext>
            </a:extLst>
          </p:cNvPr>
          <p:cNvSpPr>
            <a:spLocks noGrp="1"/>
          </p:cNvSpPr>
          <p:nvPr>
            <p:ph type="body" sz="quarter" idx="11"/>
          </p:nvPr>
        </p:nvSpPr>
        <p:spPr>
          <a:xfrm>
            <a:off x="10186416" y="150878"/>
            <a:ext cx="1763672" cy="425467"/>
          </a:xfrm>
          <a:prstGeom prst="rect">
            <a:avLst/>
          </a:prstGeom>
        </p:spPr>
        <p:txBody>
          <a:bodyPr/>
          <a:lstStyle>
            <a:lvl1pPr>
              <a:defRPr lang="en-US" altLang="ja-JP" sz="1800" b="1" kern="1200" dirty="0">
                <a:solidFill>
                  <a:schemeClr val="tx1"/>
                </a:solidFill>
                <a:effectLst/>
                <a:latin typeface="Arial" panose="020B0604020202020204" pitchFamily="34" charset="0"/>
                <a:ea typeface="Times New Roman" panose="02020603050405020304" pitchFamily="18" charset="0"/>
                <a:cs typeface="+mn-cs"/>
              </a:defRPr>
            </a:lvl1pPr>
          </a:lstStyle>
          <a:p>
            <a:pPr lvl="0"/>
            <a:r>
              <a:rPr kumimoji="1" lang="en-US" altLang="ja-JP" dirty="0"/>
              <a:t>Edit Master text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3 Text Columns">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2">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6E208AE8-AAF0-7D4C-AD9E-2048F5D0FD46}"/>
              </a:ext>
            </a:extLst>
          </p:cNvPr>
          <p:cNvSpPr/>
          <p:nvPr userDrawn="1"/>
        </p:nvSpPr>
        <p:spPr>
          <a:xfrm>
            <a:off x="0" y="0"/>
            <a:ext cx="12192000" cy="6855152"/>
          </a:xfrm>
          <a:prstGeom prst="rect">
            <a:avLst/>
          </a:prstGeom>
          <a:blipFill>
            <a:blip r:embed="rId2" cstate="print"/>
            <a:stretch>
              <a:fillRect/>
            </a:stretch>
          </a:blipFill>
        </p:spPr>
        <p:txBody>
          <a:bodyPr wrap="square" lIns="0" tIns="0" rIns="0" bIns="0" rtlCol="0"/>
          <a:lstStyle/>
          <a:p>
            <a:endParaRPr sz="819"/>
          </a:p>
        </p:txBody>
      </p:sp>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1" y="1920806"/>
            <a:ext cx="5929312" cy="2195512"/>
          </a:xfrm>
          <a:prstGeom prst="rect">
            <a:avLst/>
          </a:prstGeom>
        </p:spPr>
        <p:txBody>
          <a:bodyPr/>
          <a:lstStyle>
            <a:lvl1pPr>
              <a:defRPr sz="6400">
                <a:solidFill>
                  <a:schemeClr val="bg1"/>
                </a:solidFill>
                <a:latin typeface="Samsung Sharp Sans Bold" pitchFamily="2" charset="0"/>
              </a:defRPr>
            </a:lvl1pPr>
          </a:lstStyle>
          <a:p>
            <a:pPr lvl="0"/>
            <a:r>
              <a:rPr kumimoji="1" lang="en-US" altLang="ja-JP" dirty="0"/>
              <a:t>Edit Master text style</a:t>
            </a:r>
          </a:p>
        </p:txBody>
      </p:sp>
      <p:sp>
        <p:nvSpPr>
          <p:cNvPr id="17" name="Freeform 1">
            <a:extLst>
              <a:ext uri="{FF2B5EF4-FFF2-40B4-BE49-F238E27FC236}">
                <a16:creationId xmlns:a16="http://schemas.microsoft.com/office/drawing/2014/main" id="{332368DA-58EA-124C-9772-A8E9C9FEA6C5}"/>
              </a:ext>
            </a:extLst>
          </p:cNvPr>
          <p:cNvSpPr>
            <a:spLocks noChangeArrowheads="1"/>
          </p:cNvSpPr>
          <p:nvPr userDrawn="1"/>
        </p:nvSpPr>
        <p:spPr bwMode="auto">
          <a:xfrm>
            <a:off x="10461362" y="343108"/>
            <a:ext cx="1387738" cy="212518"/>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163866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Footer Placeholder 69">
            <a:extLst>
              <a:ext uri="{FF2B5EF4-FFF2-40B4-BE49-F238E27FC236}">
                <a16:creationId xmlns:a16="http://schemas.microsoft.com/office/drawing/2014/main" id="{B0B227FA-54C4-8F4D-8C95-28327CD090E3}"/>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79"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cSld>
  <p:clrMap bg1="lt1" tx1="dk1" bg2="lt2" tx2="dk2" accent1="accent1" accent2="accent2" accent3="accent3" accent4="accent4" accent5="accent5" accent6="accent6" hlink="hlink" folHlink="folHlink"/>
  <p:sldLayoutIdLst>
    <p:sldLayoutId id="2147483662" r:id="rId1"/>
    <p:sldLayoutId id="2147483731" r:id="rId2"/>
    <p:sldLayoutId id="2147483666" r:id="rId3"/>
    <p:sldLayoutId id="2147483667" r:id="rId4"/>
    <p:sldLayoutId id="2147483709" r:id="rId5"/>
    <p:sldLayoutId id="2147483670" r:id="rId6"/>
    <p:sldLayoutId id="2147483673" r:id="rId7"/>
    <p:sldLayoutId id="2147483711" r:id="rId8"/>
    <p:sldLayoutId id="2147483712" r:id="rId9"/>
    <p:sldLayoutId id="2147483713" r:id="rId10"/>
    <p:sldLayoutId id="2147483714" r:id="rId11"/>
    <p:sldLayoutId id="2147483715" r:id="rId12"/>
    <p:sldLayoutId id="2147483716" r:id="rId13"/>
    <p:sldLayoutId id="2147483718" r:id="rId14"/>
    <p:sldLayoutId id="2147483720" r:id="rId15"/>
    <p:sldLayoutId id="2147483721" r:id="rId16"/>
    <p:sldLayoutId id="2147483723" r:id="rId17"/>
    <p:sldLayoutId id="2147483724" r:id="rId18"/>
    <p:sldLayoutId id="2147483726" r:id="rId19"/>
    <p:sldLayoutId id="2147483727" r:id="rId20"/>
    <p:sldLayoutId id="2147483728" r:id="rId21"/>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222251" y="1920806"/>
            <a:ext cx="7579332" cy="2195512"/>
          </a:xfrm>
        </p:spPr>
        <p:txBody>
          <a:bodyPr/>
          <a:lstStyle/>
          <a:p>
            <a:r>
              <a:rPr lang="en-US" sz="4800" dirty="0">
                <a:latin typeface="+mj-lt"/>
              </a:rPr>
              <a:t>Views on the scope of Rel-19 </a:t>
            </a:r>
            <a:r>
              <a:rPr lang="en-US" altLang="zh-CN" sz="4800" dirty="0">
                <a:latin typeface="+mj-lt"/>
              </a:rPr>
              <a:t>NTN </a:t>
            </a:r>
            <a:r>
              <a:rPr lang="en-US" sz="4800" dirty="0">
                <a:latin typeface="+mj-lt"/>
              </a:rPr>
              <a:t>topics</a:t>
            </a:r>
          </a:p>
        </p:txBody>
      </p:sp>
      <p:sp>
        <p:nvSpPr>
          <p:cNvPr id="3" name="TextBox 2">
            <a:extLst>
              <a:ext uri="{FF2B5EF4-FFF2-40B4-BE49-F238E27FC236}">
                <a16:creationId xmlns:a16="http://schemas.microsoft.com/office/drawing/2014/main" id="{2449461B-1828-1F46-978E-A17A950A0C44}"/>
              </a:ext>
            </a:extLst>
          </p:cNvPr>
          <p:cNvSpPr txBox="1"/>
          <p:nvPr/>
        </p:nvSpPr>
        <p:spPr>
          <a:xfrm>
            <a:off x="222251" y="5403981"/>
            <a:ext cx="5368624"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b="0" i="0" u="none" strike="noStrike" kern="0" cap="none" spc="0" normalizeH="0" baseline="0" noProof="0" dirty="0" smtClean="0">
                <a:ln>
                  <a:noFill/>
                </a:ln>
                <a:solidFill>
                  <a:schemeClr val="tx1"/>
                </a:solidFill>
                <a:effectLst/>
                <a:uLnTx/>
                <a:uFillTx/>
                <a:latin typeface="SamsungOne 700" panose="020B0803030303020204" pitchFamily="34" charset="0"/>
                <a:ea typeface="SamsungOne 700" panose="020B0803030303020204" pitchFamily="34" charset="0"/>
                <a:cs typeface="+mn-cs"/>
              </a:rPr>
              <a:t>9.1.4.6</a:t>
            </a: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	</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
        <p:nvSpPr>
          <p:cNvPr id="4" name="Text Placeholder 1">
            <a:extLst>
              <a:ext uri="{FF2B5EF4-FFF2-40B4-BE49-F238E27FC236}">
                <a16:creationId xmlns:a16="http://schemas.microsoft.com/office/drawing/2014/main" id="{358C8A1A-D744-46D4-8098-6F92FBF6B903}"/>
              </a:ext>
            </a:extLst>
          </p:cNvPr>
          <p:cNvSpPr txBox="1">
            <a:spLocks/>
          </p:cNvSpPr>
          <p:nvPr/>
        </p:nvSpPr>
        <p:spPr>
          <a:xfrm>
            <a:off x="10564939" y="224786"/>
            <a:ext cx="1451964" cy="360134"/>
          </a:xfrm>
          <a:prstGeom prst="rect">
            <a:avLst/>
          </a:prstGeom>
        </p:spPr>
        <p:txBody>
          <a:bodyPr/>
          <a:lstStyle>
            <a:lvl1pPr marL="0">
              <a:defRPr sz="6400">
                <a:solidFill>
                  <a:schemeClr val="tx1"/>
                </a:solidFill>
                <a:latin typeface="Samsung Sharp Sans Bold" pitchFamily="2"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defTabSz="914400"/>
            <a:r>
              <a:rPr lang="en-US" sz="1800" kern="0" dirty="0">
                <a:latin typeface="+mj-lt"/>
              </a:rPr>
              <a:t>RP-240380</a:t>
            </a:r>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pPr algn="just"/>
            <a:r>
              <a:rPr lang="en-US" dirty="0"/>
              <a:t>Baseline Objectives from RAN Chair</a:t>
            </a:r>
            <a:endParaRPr lang="en-US" altLang="ko-KR" dirty="0"/>
          </a:p>
        </p:txBody>
      </p:sp>
      <p:sp>
        <p:nvSpPr>
          <p:cNvPr id="3" name="Text Placeholder 2">
            <a:extLst>
              <a:ext uri="{FF2B5EF4-FFF2-40B4-BE49-F238E27FC236}">
                <a16:creationId xmlns:a16="http://schemas.microsoft.com/office/drawing/2014/main" id="{01E2312E-F6D5-5244-BCFC-D7B00A2ACFCB}"/>
              </a:ext>
            </a:extLst>
          </p:cNvPr>
          <p:cNvSpPr>
            <a:spLocks noGrp="1"/>
          </p:cNvSpPr>
          <p:nvPr>
            <p:ph type="body" sz="quarter" idx="40"/>
          </p:nvPr>
        </p:nvSpPr>
        <p:spPr>
          <a:xfrm>
            <a:off x="339182" y="1246031"/>
            <a:ext cx="10250997" cy="1367467"/>
          </a:xfrm>
          <a:ln>
            <a:solidFill>
              <a:schemeClr val="bg1">
                <a:lumMod val="85000"/>
              </a:schemeClr>
            </a:solidFill>
          </a:ln>
        </p:spPr>
        <p:txBody>
          <a:bodyPr/>
          <a:lstStyle/>
          <a:p>
            <a:pPr marL="285750" lvl="1" indent="-285750">
              <a:spcAft>
                <a:spcPts val="600"/>
              </a:spcAft>
              <a:buFont typeface="Wingdings" panose="05000000000000000000" pitchFamily="2" charset="2"/>
              <a:buChar char="§"/>
            </a:pPr>
            <a:r>
              <a:rPr kumimoji="1" lang="en-US" altLang="zh-CN" sz="1400" dirty="0">
                <a:solidFill>
                  <a:schemeClr val="tx1"/>
                </a:solidFill>
              </a:rPr>
              <a:t>RAN Chair together with RAN4 Chair recently shared their  summary for RAN4 Rel-19 Package (non-spectrum proposals) in </a:t>
            </a:r>
            <a:r>
              <a:rPr kumimoji="1" lang="en-US" altLang="zh-CN" sz="1400" u="sng" dirty="0">
                <a:solidFill>
                  <a:schemeClr val="tx2"/>
                </a:solidFill>
              </a:rPr>
              <a:t>RP-240019</a:t>
            </a:r>
          </a:p>
          <a:p>
            <a:pPr marL="285750" lvl="1" indent="-285750">
              <a:spcAft>
                <a:spcPts val="600"/>
              </a:spcAft>
              <a:buFont typeface="Wingdings" panose="05000000000000000000" pitchFamily="2" charset="2"/>
              <a:buChar char="§"/>
            </a:pPr>
            <a:r>
              <a:rPr kumimoji="1" lang="en-US" altLang="zh-CN" sz="1400" dirty="0">
                <a:solidFill>
                  <a:schemeClr val="tx1"/>
                </a:solidFill>
              </a:rPr>
              <a:t>In the summary, </a:t>
            </a:r>
            <a:r>
              <a:rPr lang="en-US" altLang="zh-CN" sz="1400" b="1" u="sng" dirty="0"/>
              <a:t>NTN evolutions in RAN4 </a:t>
            </a:r>
            <a:r>
              <a:rPr kumimoji="1" lang="en-US" altLang="zh-CN" sz="1400" dirty="0">
                <a:solidFill>
                  <a:schemeClr val="tx1"/>
                </a:solidFill>
              </a:rPr>
              <a:t>list as one project with 3 topics: </a:t>
            </a:r>
            <a:r>
              <a:rPr lang="en-US" altLang="zh-CN" sz="1400" dirty="0" err="1">
                <a:solidFill>
                  <a:schemeClr val="tx1"/>
                </a:solidFill>
              </a:rPr>
              <a:t>HPUE</a:t>
            </a:r>
            <a:r>
              <a:rPr lang="en-US" altLang="zh-CN" sz="1400" dirty="0">
                <a:solidFill>
                  <a:schemeClr val="tx1"/>
                </a:solidFill>
              </a:rPr>
              <a:t> for NTN, NTN testing for NGSO, </a:t>
            </a:r>
            <a:r>
              <a:rPr lang="en-US" altLang="zh-CN" sz="1400" b="0" dirty="0"/>
              <a:t>NR Channel BW less than </a:t>
            </a:r>
            <a:r>
              <a:rPr lang="en-US" altLang="zh-CN" sz="1400" b="0" dirty="0" err="1"/>
              <a:t>5MHz</a:t>
            </a:r>
            <a:r>
              <a:rPr lang="en-US" altLang="zh-CN" sz="1400" b="0" dirty="0"/>
              <a:t> for NTN</a:t>
            </a:r>
            <a:endParaRPr kumimoji="1" lang="en-US" altLang="zh-CN" sz="1400" dirty="0">
              <a:solidFill>
                <a:schemeClr val="tx1"/>
              </a:solidFill>
            </a:endParaRPr>
          </a:p>
          <a:p>
            <a:pPr marL="285750" lvl="1" indent="-285750">
              <a:spcAft>
                <a:spcPts val="600"/>
              </a:spcAft>
              <a:buFont typeface="Wingdings" panose="05000000000000000000" pitchFamily="2" charset="2"/>
              <a:buChar char="§"/>
            </a:pPr>
            <a:r>
              <a:rPr kumimoji="1" lang="en-US" altLang="zh-CN" sz="1400" dirty="0">
                <a:solidFill>
                  <a:schemeClr val="tx1"/>
                </a:solidFill>
              </a:rPr>
              <a:t>We observe there are several discussion points especially the yellow-highlighted part.</a:t>
            </a:r>
            <a:endParaRPr kumimoji="1" lang="en-US" altLang="zh-CN" sz="1500" dirty="0">
              <a:solidFill>
                <a:schemeClr val="tx1"/>
              </a:solidFill>
            </a:endParaRPr>
          </a:p>
        </p:txBody>
      </p:sp>
      <p:sp>
        <p:nvSpPr>
          <p:cNvPr id="9" name="文本框 8">
            <a:extLst>
              <a:ext uri="{FF2B5EF4-FFF2-40B4-BE49-F238E27FC236}">
                <a16:creationId xmlns:a16="http://schemas.microsoft.com/office/drawing/2014/main" id="{41CA7364-60E1-4783-89AE-A5ACD08A2FB9}"/>
              </a:ext>
            </a:extLst>
          </p:cNvPr>
          <p:cNvSpPr txBox="1"/>
          <p:nvPr/>
        </p:nvSpPr>
        <p:spPr>
          <a:xfrm>
            <a:off x="69307" y="6530601"/>
            <a:ext cx="6096000" cy="215444"/>
          </a:xfrm>
          <a:prstGeom prst="rect">
            <a:avLst/>
          </a:prstGeom>
          <a:noFill/>
        </p:spPr>
        <p:txBody>
          <a:bodyPr wrap="square">
            <a:spAutoFit/>
          </a:bodyPr>
          <a:lstStyle/>
          <a:p>
            <a:pPr marL="277262" lvl="2">
              <a:spcAft>
                <a:spcPts val="600"/>
              </a:spcAft>
            </a:pPr>
            <a:r>
              <a:rPr kumimoji="1" lang="en-US" altLang="zh-CN" sz="800" b="1" dirty="0">
                <a:solidFill>
                  <a:schemeClr val="tx1"/>
                </a:solidFill>
              </a:rPr>
              <a:t>2/3</a:t>
            </a:r>
          </a:p>
        </p:txBody>
      </p:sp>
      <p:pic>
        <p:nvPicPr>
          <p:cNvPr id="6" name="图片 5">
            <a:extLst>
              <a:ext uri="{FF2B5EF4-FFF2-40B4-BE49-F238E27FC236}">
                <a16:creationId xmlns:a16="http://schemas.microsoft.com/office/drawing/2014/main" id="{ECDEF82E-53D8-4637-B024-A9889C97C180}"/>
              </a:ext>
            </a:extLst>
          </p:cNvPr>
          <p:cNvPicPr>
            <a:picLocks noChangeAspect="1"/>
          </p:cNvPicPr>
          <p:nvPr/>
        </p:nvPicPr>
        <p:blipFill>
          <a:blip r:embed="rId3"/>
          <a:stretch>
            <a:fillRect/>
          </a:stretch>
        </p:blipFill>
        <p:spPr>
          <a:xfrm>
            <a:off x="384578" y="2918388"/>
            <a:ext cx="5277677" cy="2165201"/>
          </a:xfrm>
          <a:prstGeom prst="rect">
            <a:avLst/>
          </a:prstGeom>
        </p:spPr>
      </p:pic>
      <p:pic>
        <p:nvPicPr>
          <p:cNvPr id="8" name="图片 7">
            <a:extLst>
              <a:ext uri="{FF2B5EF4-FFF2-40B4-BE49-F238E27FC236}">
                <a16:creationId xmlns:a16="http://schemas.microsoft.com/office/drawing/2014/main" id="{3BEEE5B7-63D9-4988-A08D-5ED836E31D4C}"/>
              </a:ext>
            </a:extLst>
          </p:cNvPr>
          <p:cNvPicPr>
            <a:picLocks noChangeAspect="1"/>
          </p:cNvPicPr>
          <p:nvPr/>
        </p:nvPicPr>
        <p:blipFill>
          <a:blip r:embed="rId4"/>
          <a:stretch>
            <a:fillRect/>
          </a:stretch>
        </p:blipFill>
        <p:spPr>
          <a:xfrm>
            <a:off x="5901447" y="2918388"/>
            <a:ext cx="4275616" cy="1186683"/>
          </a:xfrm>
          <a:prstGeom prst="rect">
            <a:avLst/>
          </a:prstGeom>
        </p:spPr>
      </p:pic>
      <p:pic>
        <p:nvPicPr>
          <p:cNvPr id="11" name="图片 10">
            <a:extLst>
              <a:ext uri="{FF2B5EF4-FFF2-40B4-BE49-F238E27FC236}">
                <a16:creationId xmlns:a16="http://schemas.microsoft.com/office/drawing/2014/main" id="{E0A79BD6-1416-493A-A255-7EB87C56247A}"/>
              </a:ext>
            </a:extLst>
          </p:cNvPr>
          <p:cNvPicPr>
            <a:picLocks noChangeAspect="1"/>
          </p:cNvPicPr>
          <p:nvPr/>
        </p:nvPicPr>
        <p:blipFill>
          <a:blip r:embed="rId5"/>
          <a:stretch>
            <a:fillRect/>
          </a:stretch>
        </p:blipFill>
        <p:spPr>
          <a:xfrm>
            <a:off x="6096000" y="4222730"/>
            <a:ext cx="3936462" cy="1632596"/>
          </a:xfrm>
          <a:prstGeom prst="rect">
            <a:avLst/>
          </a:prstGeom>
        </p:spPr>
      </p:pic>
    </p:spTree>
    <p:extLst>
      <p:ext uri="{BB962C8B-B14F-4D97-AF65-F5344CB8AC3E}">
        <p14:creationId xmlns:p14="http://schemas.microsoft.com/office/powerpoint/2010/main" val="2640400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r>
              <a:rPr kumimoji="1" lang="en-US" altLang="zh-CN" sz="3600" dirty="0">
                <a:solidFill>
                  <a:schemeClr val="tx1"/>
                </a:solidFill>
              </a:rPr>
              <a:t>NTN centric RAN4 topics</a:t>
            </a:r>
            <a:endParaRPr lang="en-US" altLang="ja-JP" dirty="0"/>
          </a:p>
        </p:txBody>
      </p:sp>
      <p:sp>
        <p:nvSpPr>
          <p:cNvPr id="5" name="Text Placeholder 4">
            <a:extLst>
              <a:ext uri="{FF2B5EF4-FFF2-40B4-BE49-F238E27FC236}">
                <a16:creationId xmlns:a16="http://schemas.microsoft.com/office/drawing/2014/main" id="{96C2C6F1-FC8E-3D4D-8C8A-3B1DAB9D52FA}"/>
              </a:ext>
            </a:extLst>
          </p:cNvPr>
          <p:cNvSpPr>
            <a:spLocks noGrp="1"/>
          </p:cNvSpPr>
          <p:nvPr>
            <p:ph type="body" sz="quarter" idx="41"/>
          </p:nvPr>
        </p:nvSpPr>
        <p:spPr>
          <a:xfrm>
            <a:off x="254944" y="1403862"/>
            <a:ext cx="11372852" cy="373949"/>
          </a:xfrm>
        </p:spPr>
        <p:txBody>
          <a:bodyPr/>
          <a:lstStyle/>
          <a:p>
            <a:pPr algn="ctr" latinLnBrk="1"/>
            <a:r>
              <a:rPr lang="en-US" altLang="ko-KR" dirty="0"/>
              <a:t>Observation and Proposals</a:t>
            </a:r>
          </a:p>
        </p:txBody>
      </p:sp>
      <p:sp>
        <p:nvSpPr>
          <p:cNvPr id="11" name="文本框 10">
            <a:extLst>
              <a:ext uri="{FF2B5EF4-FFF2-40B4-BE49-F238E27FC236}">
                <a16:creationId xmlns:a16="http://schemas.microsoft.com/office/drawing/2014/main" id="{B5CDF83B-20BD-48A4-9027-C9A79294C529}"/>
              </a:ext>
            </a:extLst>
          </p:cNvPr>
          <p:cNvSpPr txBox="1"/>
          <p:nvPr/>
        </p:nvSpPr>
        <p:spPr>
          <a:xfrm>
            <a:off x="88763" y="6469377"/>
            <a:ext cx="6096000" cy="215444"/>
          </a:xfrm>
          <a:prstGeom prst="rect">
            <a:avLst/>
          </a:prstGeom>
          <a:noFill/>
        </p:spPr>
        <p:txBody>
          <a:bodyPr wrap="square">
            <a:spAutoFit/>
          </a:bodyPr>
          <a:lstStyle/>
          <a:p>
            <a:pPr marL="277262" lvl="2">
              <a:spcAft>
                <a:spcPts val="600"/>
              </a:spcAft>
            </a:pPr>
            <a:r>
              <a:rPr kumimoji="1" lang="en-US" altLang="zh-CN" sz="800" b="1" dirty="0">
                <a:solidFill>
                  <a:schemeClr val="tx1"/>
                </a:solidFill>
              </a:rPr>
              <a:t>3/3</a:t>
            </a:r>
          </a:p>
        </p:txBody>
      </p:sp>
      <p:sp>
        <p:nvSpPr>
          <p:cNvPr id="8" name="Text Placeholder 2">
            <a:extLst>
              <a:ext uri="{FF2B5EF4-FFF2-40B4-BE49-F238E27FC236}">
                <a16:creationId xmlns:a16="http://schemas.microsoft.com/office/drawing/2014/main" id="{81EF01E2-5F45-4652-8E39-DCE48596A503}"/>
              </a:ext>
            </a:extLst>
          </p:cNvPr>
          <p:cNvSpPr txBox="1">
            <a:spLocks/>
          </p:cNvSpPr>
          <p:nvPr/>
        </p:nvSpPr>
        <p:spPr>
          <a:xfrm>
            <a:off x="254944" y="1777809"/>
            <a:ext cx="11372852" cy="3853544"/>
          </a:xfrm>
          <a:prstGeom prst="rect">
            <a:avLst/>
          </a:prstGeom>
          <a:ln>
            <a:solidFill>
              <a:schemeClr val="bg1">
                <a:lumMod val="85000"/>
              </a:schemeClr>
            </a:solidFill>
          </a:ln>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a:buFont typeface="Wingdings" panose="05000000000000000000" pitchFamily="2" charset="2"/>
              <a:buChar char="§"/>
            </a:pPr>
            <a:r>
              <a:rPr lang="en-US" altLang="en-US" sz="1200" b="1" dirty="0" err="1"/>
              <a:t>HPUE</a:t>
            </a:r>
            <a:r>
              <a:rPr lang="en-US" altLang="en-US" sz="1200" b="1" dirty="0"/>
              <a:t> for NTN </a:t>
            </a:r>
          </a:p>
          <a:p>
            <a:pPr marL="448712" lvl="1" indent="-171450" defTabSz="914400">
              <a:lnSpc>
                <a:spcPct val="120000"/>
              </a:lnSpc>
              <a:buFont typeface="Arial" panose="020B0604020202020204" pitchFamily="34" charset="0"/>
              <a:buChar char="•"/>
              <a:defRPr/>
            </a:pPr>
            <a:r>
              <a:rPr lang="en-US" altLang="en-US" sz="1000" dirty="0"/>
              <a:t>Several PCs including PC 2, PC 1.5 and PC 1 were considered for NR NTN </a:t>
            </a:r>
            <a:r>
              <a:rPr lang="en-US" altLang="en-US" sz="1000" dirty="0" err="1"/>
              <a:t>UEs</a:t>
            </a:r>
            <a:r>
              <a:rPr lang="en-US" altLang="en-US" sz="1000" dirty="0"/>
              <a:t> and IoT NTN </a:t>
            </a:r>
            <a:r>
              <a:rPr lang="en-US" altLang="en-US" sz="1000" dirty="0" err="1"/>
              <a:t>UEs</a:t>
            </a:r>
            <a:r>
              <a:rPr lang="en-US" altLang="en-US" sz="1000" dirty="0"/>
              <a:t>; all of them require co-existence study work. </a:t>
            </a:r>
          </a:p>
          <a:p>
            <a:pPr marL="448712" lvl="1" indent="-171450" defTabSz="914400">
              <a:lnSpc>
                <a:spcPct val="120000"/>
              </a:lnSpc>
              <a:buFont typeface="Arial" panose="020B0604020202020204" pitchFamily="34" charset="0"/>
              <a:buChar char="•"/>
              <a:defRPr/>
            </a:pPr>
            <a:r>
              <a:rPr lang="en-US" altLang="en-US" sz="1000" dirty="0"/>
              <a:t>In existing RAN4 specifications, PC 1 and PC 1.5 don’t support handheld UE types on TN </a:t>
            </a:r>
            <a:r>
              <a:rPr lang="en-US" altLang="en-US" sz="1000" dirty="0" err="1"/>
              <a:t>FR1</a:t>
            </a:r>
            <a:r>
              <a:rPr lang="en-US" altLang="en-US" sz="1000" dirty="0"/>
              <a:t> </a:t>
            </a:r>
            <a:r>
              <a:rPr lang="en-US" altLang="en-US" sz="1000" dirty="0" err="1"/>
              <a:t>FDD</a:t>
            </a:r>
            <a:r>
              <a:rPr lang="en-US" altLang="en-US" sz="1000" dirty="0"/>
              <a:t> bands. And for IoT devices, only </a:t>
            </a:r>
            <a:r>
              <a:rPr lang="en-US" altLang="en-US" sz="1000" dirty="0" err="1"/>
              <a:t>PC3</a:t>
            </a:r>
            <a:r>
              <a:rPr lang="en-US" altLang="en-US" sz="1000" dirty="0"/>
              <a:t> was specified for TN operation. </a:t>
            </a:r>
          </a:p>
          <a:p>
            <a:pPr defTabSz="914400">
              <a:lnSpc>
                <a:spcPct val="120000"/>
              </a:lnSpc>
              <a:defRPr/>
            </a:pPr>
            <a:r>
              <a:rPr lang="en-US" sz="1200" b="1" dirty="0"/>
              <a:t>Proposal 1: </a:t>
            </a:r>
            <a:r>
              <a:rPr lang="en-US" altLang="zh-CN" sz="1200" b="1" dirty="0"/>
              <a:t>For PC 1 and PC 1.5,</a:t>
            </a:r>
            <a:r>
              <a:rPr lang="zh-CN" altLang="en-US" sz="1200" b="1" dirty="0"/>
              <a:t> </a:t>
            </a:r>
            <a:r>
              <a:rPr lang="en-US" altLang="zh-CN" sz="1200" b="1" dirty="0"/>
              <a:t>focus</a:t>
            </a:r>
            <a:r>
              <a:rPr lang="zh-CN" altLang="en-US" sz="1200" b="1" dirty="0"/>
              <a:t> </a:t>
            </a:r>
            <a:r>
              <a:rPr lang="en-US" altLang="zh-CN" sz="1200" b="1" dirty="0"/>
              <a:t>on</a:t>
            </a:r>
            <a:r>
              <a:rPr lang="zh-CN" altLang="en-US" sz="1200" b="1" dirty="0"/>
              <a:t> </a:t>
            </a:r>
            <a:r>
              <a:rPr lang="en-US" altLang="zh-CN" sz="1200" b="1" dirty="0"/>
              <a:t>non-handheld</a:t>
            </a:r>
            <a:r>
              <a:rPr lang="zh-CN" altLang="en-US" sz="1200" b="1" dirty="0"/>
              <a:t> </a:t>
            </a:r>
            <a:r>
              <a:rPr lang="en-US" altLang="zh-CN" sz="1200" b="1" dirty="0"/>
              <a:t>UE</a:t>
            </a:r>
            <a:r>
              <a:rPr lang="zh-CN" altLang="en-US" sz="1200" b="1" dirty="0"/>
              <a:t> </a:t>
            </a:r>
            <a:r>
              <a:rPr lang="en-US" altLang="zh-CN" sz="1200" b="1" dirty="0"/>
              <a:t>device</a:t>
            </a:r>
            <a:r>
              <a:rPr lang="zh-CN" altLang="en-US" sz="1200" b="1" dirty="0"/>
              <a:t> </a:t>
            </a:r>
            <a:r>
              <a:rPr lang="en-US" altLang="zh-CN" sz="1200" b="1" dirty="0"/>
              <a:t>type</a:t>
            </a:r>
            <a:r>
              <a:rPr lang="zh-CN" altLang="en-US" sz="1200" b="1" dirty="0"/>
              <a:t> </a:t>
            </a:r>
            <a:r>
              <a:rPr lang="en-US" altLang="zh-CN" sz="1200" b="1" dirty="0"/>
              <a:t>only</a:t>
            </a:r>
            <a:r>
              <a:rPr lang="zh-CN" altLang="en-US" sz="1200" b="1" dirty="0"/>
              <a:t> </a:t>
            </a:r>
            <a:r>
              <a:rPr lang="en-US" altLang="zh-CN" sz="1200" b="1" dirty="0"/>
              <a:t>in</a:t>
            </a:r>
            <a:r>
              <a:rPr lang="zh-CN" altLang="en-US" sz="1200" b="1" dirty="0"/>
              <a:t>  </a:t>
            </a:r>
            <a:r>
              <a:rPr lang="en-US" altLang="zh-CN" sz="1200" b="1" dirty="0"/>
              <a:t>Rel-19</a:t>
            </a:r>
          </a:p>
          <a:p>
            <a:pPr defTabSz="914400">
              <a:lnSpc>
                <a:spcPct val="120000"/>
              </a:lnSpc>
              <a:defRPr/>
            </a:pPr>
            <a:r>
              <a:rPr lang="en-US" sz="1200" b="1" dirty="0"/>
              <a:t>Proposal 2: Not consider high power UE for NTN </a:t>
            </a:r>
            <a:r>
              <a:rPr lang="en-US" sz="1200" b="1" dirty="0" err="1"/>
              <a:t>FR2</a:t>
            </a:r>
            <a:r>
              <a:rPr lang="en-US" sz="1200" b="1" dirty="0"/>
              <a:t> bands in initial stage</a:t>
            </a:r>
          </a:p>
          <a:p>
            <a:pPr>
              <a:lnSpc>
                <a:spcPct val="120000"/>
              </a:lnSpc>
              <a:defRPr/>
            </a:pPr>
            <a:endParaRPr lang="en-US" altLang="en-US" sz="1400" b="1" dirty="0"/>
          </a:p>
          <a:p>
            <a:pPr marL="285750" indent="-285750">
              <a:lnSpc>
                <a:spcPct val="120000"/>
              </a:lnSpc>
              <a:buFont typeface="Wingdings" panose="05000000000000000000" pitchFamily="2" charset="2"/>
              <a:buChar char="§"/>
              <a:defRPr/>
            </a:pPr>
            <a:r>
              <a:rPr lang="en-US" altLang="en-US" sz="1400" b="1" dirty="0"/>
              <a:t>NTN testing for NGSO</a:t>
            </a:r>
          </a:p>
          <a:p>
            <a:pPr marL="563012" lvl="1" indent="-285750">
              <a:lnSpc>
                <a:spcPct val="120000"/>
              </a:lnSpc>
              <a:buFont typeface="Wingdings" panose="05000000000000000000" pitchFamily="2" charset="2"/>
              <a:buChar char="§"/>
              <a:defRPr/>
            </a:pPr>
            <a:r>
              <a:rPr lang="en-GB" sz="1000" dirty="0" err="1">
                <a:ea typeface="宋体" panose="02010600030101010101" pitchFamily="2" charset="-122"/>
              </a:rPr>
              <a:t>RAN4</a:t>
            </a:r>
            <a:r>
              <a:rPr lang="en-GB" sz="1000" dirty="0">
                <a:ea typeface="宋体" panose="02010600030101010101" pitchFamily="2" charset="-122"/>
              </a:rPr>
              <a:t> RF/</a:t>
            </a:r>
            <a:r>
              <a:rPr lang="en-GB" sz="1000" dirty="0" err="1">
                <a:ea typeface="宋体" panose="02010600030101010101" pitchFamily="2" charset="-122"/>
              </a:rPr>
              <a:t>RRM</a:t>
            </a:r>
            <a:r>
              <a:rPr lang="en-GB" sz="1000" dirty="0">
                <a:ea typeface="宋体" panose="02010600030101010101" pitchFamily="2" charset="-122"/>
              </a:rPr>
              <a:t>/</a:t>
            </a:r>
            <a:r>
              <a:rPr lang="en-GB" sz="1000" dirty="0" err="1">
                <a:ea typeface="宋体" panose="02010600030101010101" pitchFamily="2" charset="-122"/>
              </a:rPr>
              <a:t>Demod</a:t>
            </a:r>
            <a:r>
              <a:rPr lang="en-GB" sz="1000" dirty="0">
                <a:ea typeface="宋体" panose="02010600030101010101" pitchFamily="2" charset="-122"/>
              </a:rPr>
              <a:t> requirements are specified based on the assumption with UE pre-compensation on doppler shift and time delay. From </a:t>
            </a:r>
            <a:r>
              <a:rPr lang="en-GB" sz="1000" dirty="0" err="1">
                <a:ea typeface="宋体" panose="02010600030101010101" pitchFamily="2" charset="-122"/>
              </a:rPr>
              <a:t>RAN4</a:t>
            </a:r>
            <a:r>
              <a:rPr lang="en-GB" sz="1000" dirty="0">
                <a:ea typeface="宋体" panose="02010600030101010101" pitchFamily="2" charset="-122"/>
              </a:rPr>
              <a:t> core and performance requirements perspective, these requirements can be applicable for both non-zero/zero doppler/delay conditions. </a:t>
            </a:r>
          </a:p>
          <a:p>
            <a:pPr marL="563012" lvl="1" indent="-285750">
              <a:lnSpc>
                <a:spcPct val="120000"/>
              </a:lnSpc>
              <a:buFont typeface="Wingdings" panose="05000000000000000000" pitchFamily="2" charset="2"/>
              <a:buChar char="§"/>
              <a:defRPr/>
            </a:pPr>
            <a:r>
              <a:rPr lang="en-GB" altLang="en-US" sz="1000" dirty="0">
                <a:ea typeface="宋体" panose="02010600030101010101" pitchFamily="2" charset="-122"/>
              </a:rPr>
              <a:t>Similar </a:t>
            </a:r>
            <a:r>
              <a:rPr lang="en-GB" altLang="en-US" sz="1000" dirty="0" err="1">
                <a:ea typeface="宋体" panose="02010600030101010101" pitchFamily="2" charset="-122"/>
              </a:rPr>
              <a:t>HST</a:t>
            </a:r>
            <a:r>
              <a:rPr lang="en-GB" altLang="en-US" sz="1000" dirty="0">
                <a:ea typeface="宋体" panose="02010600030101010101" pitchFamily="2" charset="-122"/>
              </a:rPr>
              <a:t> demodulation requirements,  new demodulation test case can be introduced to verify NTN UE performance with time varied doppler shift and time shift due to satellite movement refer to the model in TR 38.811</a:t>
            </a:r>
            <a:endParaRPr lang="en-US" altLang="en-US" sz="1000" dirty="0">
              <a:ea typeface="宋体" panose="02010600030101010101" pitchFamily="2" charset="-122"/>
            </a:endParaRPr>
          </a:p>
          <a:p>
            <a:pPr defTabSz="914400">
              <a:lnSpc>
                <a:spcPct val="120000"/>
              </a:lnSpc>
              <a:defRPr/>
            </a:pPr>
            <a:r>
              <a:rPr lang="en-US" altLang="en-US" sz="1200" b="1" dirty="0"/>
              <a:t>Proposal 3: No core requirements impact (both UE RF and </a:t>
            </a:r>
            <a:r>
              <a:rPr lang="en-US" altLang="en-US" sz="1200" b="1" dirty="0" err="1"/>
              <a:t>RRM</a:t>
            </a:r>
            <a:r>
              <a:rPr lang="en-US" altLang="en-US" sz="1200" b="1" dirty="0"/>
              <a:t> core requirements) for NGSO testing   </a:t>
            </a:r>
          </a:p>
          <a:p>
            <a:pPr defTabSz="914400">
              <a:lnSpc>
                <a:spcPct val="120000"/>
              </a:lnSpc>
              <a:defRPr/>
            </a:pPr>
            <a:endParaRPr lang="en-US" altLang="en-US" sz="1200" b="1" dirty="0"/>
          </a:p>
          <a:p>
            <a:pPr marL="285750" indent="-285750">
              <a:lnSpc>
                <a:spcPct val="120000"/>
              </a:lnSpc>
              <a:buFont typeface="Wingdings" panose="05000000000000000000" pitchFamily="2" charset="2"/>
              <a:buChar char="§"/>
              <a:defRPr/>
            </a:pPr>
            <a:r>
              <a:rPr lang="en-US" altLang="en-US" sz="1200" b="1" dirty="0"/>
              <a:t>NR Channel BW less than 5 MHz (NTN)</a:t>
            </a:r>
          </a:p>
          <a:p>
            <a:pPr marL="563012" lvl="1" indent="-285750">
              <a:lnSpc>
                <a:spcPct val="120000"/>
              </a:lnSpc>
              <a:buFont typeface="Wingdings" panose="05000000000000000000" pitchFamily="2" charset="2"/>
              <a:buChar char="§"/>
              <a:defRPr/>
            </a:pPr>
            <a:r>
              <a:rPr lang="en-US" altLang="en-US" sz="1000" dirty="0" err="1">
                <a:ea typeface="宋体" panose="02010600030101010101" pitchFamily="2" charset="-122"/>
              </a:rPr>
              <a:t>PBCH</a:t>
            </a:r>
            <a:r>
              <a:rPr lang="en-US" altLang="en-US" sz="1000" dirty="0">
                <a:ea typeface="宋体" panose="02010600030101010101" pitchFamily="2" charset="-122"/>
              </a:rPr>
              <a:t> and control channel performance will be degraded with limited transmission BW and punctured </a:t>
            </a:r>
            <a:r>
              <a:rPr lang="en-US" altLang="en-US" sz="1000" dirty="0" err="1">
                <a:ea typeface="宋体" panose="02010600030101010101" pitchFamily="2" charset="-122"/>
              </a:rPr>
              <a:t>PBCH</a:t>
            </a:r>
            <a:r>
              <a:rPr lang="en-US" altLang="en-US" sz="1000" dirty="0">
                <a:ea typeface="宋体" panose="02010600030101010101" pitchFamily="2" charset="-122"/>
              </a:rPr>
              <a:t> RBs for </a:t>
            </a:r>
            <a:r>
              <a:rPr lang="en-US" altLang="en-US" sz="1000" dirty="0" err="1">
                <a:ea typeface="宋体" panose="02010600030101010101" pitchFamily="2" charset="-122"/>
              </a:rPr>
              <a:t>3MHz</a:t>
            </a:r>
            <a:r>
              <a:rPr lang="en-US" altLang="en-US" sz="1000" dirty="0">
                <a:ea typeface="宋体" panose="02010600030101010101" pitchFamily="2" charset="-122"/>
              </a:rPr>
              <a:t> </a:t>
            </a:r>
            <a:r>
              <a:rPr lang="en-US" altLang="en-US" sz="1000" dirty="0" err="1">
                <a:ea typeface="宋体" panose="02010600030101010101" pitchFamily="2" charset="-122"/>
              </a:rPr>
              <a:t>CHBW</a:t>
            </a:r>
            <a:r>
              <a:rPr lang="en-US" altLang="en-US" sz="1000" dirty="0">
                <a:ea typeface="宋体" panose="02010600030101010101" pitchFamily="2" charset="-122"/>
              </a:rPr>
              <a:t>.</a:t>
            </a:r>
            <a:r>
              <a:rPr lang="zh-CN" altLang="en-US" sz="1000" dirty="0">
                <a:ea typeface="宋体" panose="02010600030101010101" pitchFamily="2" charset="-122"/>
              </a:rPr>
              <a:t>  </a:t>
            </a:r>
            <a:endParaRPr lang="en-US" altLang="zh-CN" sz="1000" dirty="0">
              <a:ea typeface="宋体" panose="02010600030101010101" pitchFamily="2" charset="-122"/>
            </a:endParaRPr>
          </a:p>
          <a:p>
            <a:pPr marL="563012" lvl="1" indent="-285750">
              <a:lnSpc>
                <a:spcPct val="120000"/>
              </a:lnSpc>
              <a:buFont typeface="Wingdings" panose="05000000000000000000" pitchFamily="2" charset="2"/>
              <a:buChar char="§"/>
              <a:defRPr/>
            </a:pPr>
            <a:r>
              <a:rPr lang="en-US" altLang="zh-CN" sz="1000" dirty="0">
                <a:ea typeface="宋体" panose="02010600030101010101" pitchFamily="2" charset="-122"/>
              </a:rPr>
              <a:t>No feasibility analysis is conducted before for supporting </a:t>
            </a:r>
            <a:r>
              <a:rPr lang="en-US" altLang="zh-CN" sz="1000" dirty="0" err="1">
                <a:ea typeface="宋体" panose="02010600030101010101" pitchFamily="2" charset="-122"/>
              </a:rPr>
              <a:t>3MHz</a:t>
            </a:r>
            <a:r>
              <a:rPr lang="en-US" altLang="zh-CN" sz="1000" dirty="0">
                <a:ea typeface="宋体" panose="02010600030101010101" pitchFamily="2" charset="-122"/>
              </a:rPr>
              <a:t> </a:t>
            </a:r>
            <a:r>
              <a:rPr lang="en-US" altLang="zh-CN" sz="1000" dirty="0" err="1">
                <a:ea typeface="宋体" panose="02010600030101010101" pitchFamily="2" charset="-122"/>
              </a:rPr>
              <a:t>CHBW</a:t>
            </a:r>
            <a:r>
              <a:rPr lang="en-US" altLang="zh-CN" sz="1000" dirty="0">
                <a:ea typeface="宋体" panose="02010600030101010101" pitchFamily="2" charset="-122"/>
              </a:rPr>
              <a:t> for NTN operation. </a:t>
            </a:r>
          </a:p>
          <a:p>
            <a:pPr marL="0" lvl="1" defTabSz="914400">
              <a:lnSpc>
                <a:spcPct val="120000"/>
              </a:lnSpc>
              <a:defRPr/>
            </a:pPr>
            <a:r>
              <a:rPr kumimoji="1" lang="en-US" altLang="en-US" sz="1200" b="1" dirty="0"/>
              <a:t>Proposal 4: Link-budget analysis required to check the feasibility  for less than </a:t>
            </a:r>
            <a:r>
              <a:rPr kumimoji="1" lang="en-US" altLang="en-US" sz="1200" b="1" dirty="0" err="1"/>
              <a:t>5MHz</a:t>
            </a:r>
            <a:r>
              <a:rPr kumimoji="1" lang="en-US" altLang="en-US" sz="1200" b="1" dirty="0"/>
              <a:t> operation under NTN by assuming no impact to </a:t>
            </a:r>
            <a:r>
              <a:rPr kumimoji="1" lang="en-US" altLang="en-US" sz="1200" b="1" dirty="0" err="1"/>
              <a:t>RAN1</a:t>
            </a:r>
            <a:endParaRPr kumimoji="1" lang="en-US" altLang="en-US" sz="1200" b="1" dirty="0"/>
          </a:p>
          <a:p>
            <a:pPr marL="0" lvl="1" indent="-285750" defTabSz="914400">
              <a:lnSpc>
                <a:spcPct val="120000"/>
              </a:lnSpc>
              <a:buFont typeface="Wingdings" panose="05000000000000000000" pitchFamily="2" charset="2"/>
              <a:buChar char="§"/>
              <a:defRPr/>
            </a:pPr>
            <a:endParaRPr kumimoji="1" lang="en-US" altLang="en-US" sz="1200" b="1" dirty="0"/>
          </a:p>
          <a:p>
            <a:pPr marL="563012" lvl="1" indent="-285750">
              <a:lnSpc>
                <a:spcPct val="120000"/>
              </a:lnSpc>
              <a:buFont typeface="Wingdings" panose="05000000000000000000" pitchFamily="2" charset="2"/>
              <a:buChar char="§"/>
              <a:defRPr/>
            </a:pPr>
            <a:endParaRPr lang="en-US" altLang="en-US" sz="992" b="1" dirty="0"/>
          </a:p>
          <a:p>
            <a:pPr defTabSz="914400">
              <a:lnSpc>
                <a:spcPct val="120000"/>
              </a:lnSpc>
              <a:defRPr/>
            </a:pPr>
            <a:endParaRPr lang="en-US" sz="1200" b="1" dirty="0"/>
          </a:p>
          <a:p>
            <a:pPr defTabSz="914400">
              <a:lnSpc>
                <a:spcPct val="120000"/>
              </a:lnSpc>
              <a:defRPr/>
            </a:pPr>
            <a:endParaRPr lang="en-US" sz="1200" b="1" dirty="0"/>
          </a:p>
          <a:p>
            <a:r>
              <a:rPr lang="en-US" altLang="en-US" sz="1200" b="1" dirty="0"/>
              <a:t> </a:t>
            </a:r>
          </a:p>
          <a:p>
            <a:pPr marL="285750" indent="-285750">
              <a:buFont typeface="Wingdings" panose="05000000000000000000" pitchFamily="2" charset="2"/>
              <a:buChar char="§"/>
            </a:pPr>
            <a:endParaRPr lang="en-US" altLang="en-US" sz="1200" dirty="0"/>
          </a:p>
        </p:txBody>
      </p:sp>
    </p:spTree>
    <p:extLst>
      <p:ext uri="{BB962C8B-B14F-4D97-AF65-F5344CB8AC3E}">
        <p14:creationId xmlns:p14="http://schemas.microsoft.com/office/powerpoint/2010/main" val="156070159"/>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6DE0627B-C306-4245-9F22-903A5A9B3F43}">
  <ds:schemaRefs>
    <ds:schemaRef ds:uri="http://schemas.microsoft.com/sharepoint/v3/contenttype/forms"/>
  </ds:schemaRefs>
</ds:datastoreItem>
</file>

<file path=customXml/itemProps2.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4C05A0-4031-458C-93F9-657B34B48EEA}">
  <ds:schemaRefs>
    <ds:schemaRef ds:uri="http://www.w3.org/XML/1998/namespace"/>
    <ds:schemaRef ds:uri="http://purl.org/dc/dcmitype/"/>
    <ds:schemaRef ds:uri="http://schemas.microsoft.com/office/2006/documentManagement/types"/>
    <ds:schemaRef ds:uri="http://purl.org/dc/elements/1.1/"/>
    <ds:schemaRef ds:uri="http://schemas.openxmlformats.org/package/2006/metadata/core-properties"/>
    <ds:schemaRef ds:uri="http://purl.org/dc/terms/"/>
    <ds:schemaRef ds:uri="http://schemas.microsoft.com/office/infopath/2007/PartnerControls"/>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22891</TotalTime>
  <Words>374</Words>
  <Application>Microsoft Office PowerPoint</Application>
  <PresentationFormat>와이드스크린</PresentationFormat>
  <Paragraphs>35</Paragraphs>
  <Slides>3</Slides>
  <Notes>2</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3</vt:i4>
      </vt:variant>
    </vt:vector>
  </HeadingPairs>
  <TitlesOfParts>
    <vt:vector size="15" baseType="lpstr">
      <vt:lpstr>Samsung Sharp Sans</vt:lpstr>
      <vt:lpstr>SamsungOneKoreanOTF 400</vt:lpstr>
      <vt:lpstr>宋体</vt:lpstr>
      <vt:lpstr>Yu Gothic</vt:lpstr>
      <vt:lpstr>Arial</vt:lpstr>
      <vt:lpstr>Calibri</vt:lpstr>
      <vt:lpstr>Samsung Sharp Sans Bold</vt:lpstr>
      <vt:lpstr>SamsungOne 400</vt:lpstr>
      <vt:lpstr>SamsungOne 700</vt:lpstr>
      <vt:lpstr>Times New Roman</vt:lpstr>
      <vt:lpstr>Wingdings</vt:lpstr>
      <vt:lpstr>Samsung Master</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Hyunjeong Kang (Samsung)</cp:lastModifiedBy>
  <cp:revision>616</cp:revision>
  <cp:lastPrinted>2017-12-18T22:10:10Z</cp:lastPrinted>
  <dcterms:created xsi:type="dcterms:W3CDTF">2017-12-10T01:01:38Z</dcterms:created>
  <dcterms:modified xsi:type="dcterms:W3CDTF">2024-03-11T08:34:31Z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